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2" r:id="rId5"/>
    <p:sldId id="279" r:id="rId6"/>
    <p:sldId id="262" r:id="rId7"/>
    <p:sldId id="268" r:id="rId8"/>
    <p:sldId id="291" r:id="rId9"/>
    <p:sldId id="296" r:id="rId10"/>
    <p:sldId id="298" r:id="rId11"/>
    <p:sldId id="295" r:id="rId12"/>
  </p:sldIdLst>
  <p:sldSz cx="5029200" cy="3657600"/>
  <p:notesSz cx="9296400" cy="7010400"/>
  <p:defaultTextStyle>
    <a:defPPr>
      <a:defRPr lang="en-US"/>
    </a:defPPr>
    <a:lvl1pPr marL="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1pPr>
    <a:lvl2pPr marL="20848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2pPr>
    <a:lvl3pPr marL="4169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3pPr>
    <a:lvl4pPr marL="62545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4pPr>
    <a:lvl5pPr marL="83393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5pPr>
    <a:lvl6pPr marL="104241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6pPr>
    <a:lvl7pPr marL="1250899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7pPr>
    <a:lvl8pPr marL="1459382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8pPr>
    <a:lvl9pPr marL="16678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" userDrawn="1">
          <p15:clr>
            <a:srgbClr val="A4A3A4"/>
          </p15:clr>
        </p15:guide>
        <p15:guide id="2" pos="15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tza Drotleff" initials="M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3" autoAdjust="0"/>
    <p:restoredTop sz="94661" autoAdjust="0"/>
  </p:normalViewPr>
  <p:slideViewPr>
    <p:cSldViewPr snapToGrid="0">
      <p:cViewPr>
        <p:scale>
          <a:sx n="207" d="100"/>
          <a:sy n="207" d="100"/>
        </p:scale>
        <p:origin x="-1368" y="-30"/>
      </p:cViewPr>
      <p:guideLst>
        <p:guide orient="horz" pos="1152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158" cy="351846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120" y="0"/>
            <a:ext cx="4028158" cy="351846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2AB16E0-F44A-4286-ADBE-5A8BC41A1ECA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554"/>
            <a:ext cx="4028158" cy="35184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120" y="6658554"/>
            <a:ext cx="4028158" cy="351846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28DD7A0-6BBE-4BBE-A5A9-78474CF2F5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7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0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8D8A3A77-918A-40B8-8134-33884341E882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1625" y="525463"/>
            <a:ext cx="36131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1"/>
            <a:ext cx="7437120" cy="31546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3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3"/>
            <a:ext cx="4028440" cy="3505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19545A32-3BC4-4E4A-887A-896D5092AE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0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1pPr>
    <a:lvl2pPr marL="208483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2pPr>
    <a:lvl3pPr marL="41696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3pPr>
    <a:lvl4pPr marL="625450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4pPr>
    <a:lvl5pPr marL="833933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5pPr>
    <a:lvl6pPr marL="104241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6pPr>
    <a:lvl7pPr marL="1250899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7pPr>
    <a:lvl8pPr marL="1459382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8pPr>
    <a:lvl9pPr marL="166786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0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6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30225"/>
            <a:ext cx="3643313" cy="2651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0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70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33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3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44800" y="527050"/>
            <a:ext cx="361950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3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990" y="953842"/>
            <a:ext cx="3449007" cy="1119054"/>
          </a:xfrm>
        </p:spPr>
        <p:txBody>
          <a:bodyPr anchor="b">
            <a:noAutofit/>
          </a:bodyPr>
          <a:lstStyle>
            <a:lvl1pPr algn="ctr"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462" y="2110016"/>
            <a:ext cx="2818065" cy="579326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960"/>
            </a:lvl1pPr>
            <a:lvl2pPr marL="182869" indent="0" algn="ctr">
              <a:buNone/>
              <a:defRPr sz="800"/>
            </a:lvl2pPr>
            <a:lvl3pPr marL="365737" indent="0" algn="ctr">
              <a:buNone/>
              <a:defRPr sz="720"/>
            </a:lvl3pPr>
            <a:lvl4pPr marL="548606" indent="0" algn="ctr">
              <a:buNone/>
              <a:defRPr sz="640"/>
            </a:lvl4pPr>
            <a:lvl5pPr marL="731474" indent="0" algn="ctr">
              <a:buNone/>
              <a:defRPr sz="640"/>
            </a:lvl5pPr>
            <a:lvl6pPr marL="914343" indent="0" algn="ctr">
              <a:buNone/>
              <a:defRPr sz="640"/>
            </a:lvl6pPr>
            <a:lvl7pPr marL="1097211" indent="0" algn="ctr">
              <a:buNone/>
              <a:defRPr sz="640"/>
            </a:lvl7pPr>
            <a:lvl8pPr marL="1280080" indent="0" algn="ctr">
              <a:buNone/>
              <a:defRPr sz="640"/>
            </a:lvl8pPr>
            <a:lvl9pPr marL="1462949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0554" y="3441806"/>
            <a:ext cx="663277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fld id="{24ED1C3C-F614-479F-A359-551C2628F8D7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923" y="3441806"/>
            <a:ext cx="2897143" cy="215794"/>
          </a:xfrm>
        </p:spPr>
        <p:txBody>
          <a:bodyPr/>
          <a:lstStyle>
            <a:lvl1pPr algn="r">
              <a:defRPr i="1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55157" y="3441806"/>
            <a:ext cx="658470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algn="l"/>
            <a:fld id="{CE32CC68-874D-41B5-8844-6B937D285B32}" type="slidenum">
              <a:rPr lang="en-US" smtClean="0"/>
              <a:pPr algn="l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0554" y="397050"/>
            <a:ext cx="4403074" cy="285315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1070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1224281"/>
            <a:ext cx="3960495" cy="190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8FAD-44B3-4C85-AED2-FBC419B220C0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8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4438" y="332883"/>
            <a:ext cx="820023" cy="2796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332883"/>
            <a:ext cx="3148489" cy="27963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3427-0E9D-4132-A91C-E29C9D4B561A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0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pty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0554" y="3441806"/>
            <a:ext cx="663277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fld id="{807EAE3E-8C25-48E8-A67A-BB7B1D8DD171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923" y="3441806"/>
            <a:ext cx="2897143" cy="215794"/>
          </a:xfrm>
        </p:spPr>
        <p:txBody>
          <a:bodyPr/>
          <a:lstStyle>
            <a:lvl1pPr algn="ctr">
              <a:defRPr i="1"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algn="r"/>
            <a:r>
              <a:rPr lang="en-US" dirty="0" smtClean="0"/>
              <a:t>“Water, Breaks and New Generations”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55157" y="3441806"/>
            <a:ext cx="658470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pPr algn="l"/>
            <a:fld id="{CE32CC68-874D-41B5-8844-6B937D285B32}" type="slidenum">
              <a:rPr lang="en-US" smtClean="0"/>
              <a:pPr algn="l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0554" y="397050"/>
            <a:ext cx="4403074" cy="285315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11338" y="396875"/>
            <a:ext cx="2901950" cy="423863"/>
          </a:xfrm>
        </p:spPr>
        <p:txBody>
          <a:bodyPr>
            <a:normAutofit/>
          </a:bodyPr>
          <a:lstStyle>
            <a:lvl1pPr marL="0" indent="0" algn="r">
              <a:buNone/>
              <a:defRPr sz="1200" b="1" baseline="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29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fld id="{DFF63286-2895-4A8C-8997-28978CA293E8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i="1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pPr algn="l"/>
            <a:fld id="{CE32CC68-874D-41B5-8844-6B937D285B32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73" y="694059"/>
            <a:ext cx="3965350" cy="1521460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573" y="2248708"/>
            <a:ext cx="3965350" cy="60977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chemeClr val="tx2"/>
                </a:solidFill>
              </a:defRPr>
            </a:lvl1pPr>
            <a:lvl2pPr marL="182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37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06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47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34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11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0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294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3441806"/>
            <a:ext cx="669244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F61024-C5AC-420B-8116-B6A32D50B447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029" y="3441806"/>
            <a:ext cx="2897143" cy="21579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55157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3362685" y="899014"/>
            <a:ext cx="1350943" cy="235119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3362685" y="899014"/>
            <a:ext cx="1350943" cy="235119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5381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9200"/>
            <a:ext cx="1834712" cy="191008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1729" y="1219200"/>
            <a:ext cx="1834712" cy="191008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DD67-4389-47C1-BEDB-E020B362FEA0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85" y="365760"/>
            <a:ext cx="3960495" cy="7924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48123"/>
            <a:ext cx="1834712" cy="43942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280" b="0" baseline="0">
                <a:solidFill>
                  <a:schemeClr val="tx2"/>
                </a:solidFill>
              </a:defRPr>
            </a:lvl1pPr>
            <a:lvl2pPr marL="182869" indent="0">
              <a:buNone/>
              <a:defRPr sz="800" b="1"/>
            </a:lvl2pPr>
            <a:lvl3pPr marL="365737" indent="0">
              <a:buNone/>
              <a:defRPr sz="720" b="1"/>
            </a:lvl3pPr>
            <a:lvl4pPr marL="548606" indent="0">
              <a:buNone/>
              <a:defRPr sz="640" b="1"/>
            </a:lvl4pPr>
            <a:lvl5pPr marL="731474" indent="0">
              <a:buNone/>
              <a:defRPr sz="640" b="1"/>
            </a:lvl5pPr>
            <a:lvl6pPr marL="914343" indent="0">
              <a:buNone/>
              <a:defRPr sz="640" b="1"/>
            </a:lvl6pPr>
            <a:lvl7pPr marL="1097211" indent="0">
              <a:buNone/>
              <a:defRPr sz="640" b="1"/>
            </a:lvl7pPr>
            <a:lvl8pPr marL="1280080" indent="0">
              <a:buNone/>
              <a:defRPr sz="640" b="1"/>
            </a:lvl8pPr>
            <a:lvl9pPr marL="1462949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6" y="1762778"/>
            <a:ext cx="1834711" cy="1366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1568" y="1253202"/>
            <a:ext cx="1834712" cy="43942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280" b="0" baseline="0">
                <a:solidFill>
                  <a:schemeClr val="tx2"/>
                </a:solidFill>
              </a:defRPr>
            </a:lvl1pPr>
            <a:lvl2pPr marL="182869" indent="0">
              <a:buNone/>
              <a:defRPr sz="800" b="1"/>
            </a:lvl2pPr>
            <a:lvl3pPr marL="365737" indent="0">
              <a:buNone/>
              <a:defRPr sz="720" b="1"/>
            </a:lvl3pPr>
            <a:lvl4pPr marL="548606" indent="0">
              <a:buNone/>
              <a:defRPr sz="640" b="1"/>
            </a:lvl4pPr>
            <a:lvl5pPr marL="731474" indent="0">
              <a:buNone/>
              <a:defRPr sz="640" b="1"/>
            </a:lvl5pPr>
            <a:lvl6pPr marL="914343" indent="0">
              <a:buNone/>
              <a:defRPr sz="640" b="1"/>
            </a:lvl6pPr>
            <a:lvl7pPr marL="1097211" indent="0">
              <a:buNone/>
              <a:defRPr sz="640" b="1"/>
            </a:lvl7pPr>
            <a:lvl8pPr marL="1280080" indent="0">
              <a:buNone/>
              <a:defRPr sz="640" b="1"/>
            </a:lvl8pPr>
            <a:lvl9pPr marL="1462949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1568" y="1762778"/>
            <a:ext cx="1834712" cy="1366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DAC3-1FD2-44FC-8650-6A4D8D766CDB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9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978A-0444-4C0C-89F2-69E50238B8E7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0E32-A6D4-4F26-B651-A0B06C606A2D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4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"/>
            <a:ext cx="2187702" cy="36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09" y="365760"/>
            <a:ext cx="1590485" cy="1150871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2347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0608" y="365761"/>
            <a:ext cx="2149983" cy="276013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720"/>
            </a:lvl3pPr>
            <a:lvl4pPr>
              <a:defRPr sz="720"/>
            </a:lvl4pPr>
            <a:lvl5pPr>
              <a:defRPr sz="640"/>
            </a:lvl5pPr>
            <a:lvl6pPr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609" y="1523383"/>
            <a:ext cx="1590485" cy="160589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800"/>
              </a:spcAft>
              <a:buNone/>
              <a:defRPr sz="853"/>
            </a:lvl1pPr>
            <a:lvl2pPr marL="182869" indent="0">
              <a:buNone/>
              <a:defRPr sz="560"/>
            </a:lvl2pPr>
            <a:lvl3pPr marL="365737" indent="0">
              <a:buNone/>
              <a:defRPr sz="480"/>
            </a:lvl3pPr>
            <a:lvl4pPr marL="548606" indent="0">
              <a:buNone/>
              <a:defRPr sz="400"/>
            </a:lvl4pPr>
            <a:lvl5pPr marL="731474" indent="0">
              <a:buNone/>
              <a:defRPr sz="400"/>
            </a:lvl5pPr>
            <a:lvl6pPr marL="914343" indent="0">
              <a:buNone/>
              <a:defRPr sz="400"/>
            </a:lvl6pPr>
            <a:lvl7pPr marL="1097211" indent="0">
              <a:buNone/>
              <a:defRPr sz="400"/>
            </a:lvl7pPr>
            <a:lvl8pPr marL="1280080" indent="0">
              <a:buNone/>
              <a:defRPr sz="400"/>
            </a:lvl8pPr>
            <a:lvl9pPr marL="146294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8609" y="3441806"/>
            <a:ext cx="496886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453B71-B6FD-45B7-B1FA-2EC008B18BD8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9952" y="3441806"/>
            <a:ext cx="979141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76796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843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"/>
            <a:ext cx="2187702" cy="36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09" y="365760"/>
            <a:ext cx="1590485" cy="1150871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2347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1999" y="1"/>
            <a:ext cx="2747201" cy="3657599"/>
          </a:xfrm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182869" indent="0">
              <a:buNone/>
              <a:defRPr sz="800"/>
            </a:lvl2pPr>
            <a:lvl3pPr marL="365737" indent="0">
              <a:buNone/>
              <a:defRPr sz="800"/>
            </a:lvl3pPr>
            <a:lvl4pPr marL="548606" indent="0">
              <a:buNone/>
              <a:defRPr sz="800"/>
            </a:lvl4pPr>
            <a:lvl5pPr marL="731474" indent="0">
              <a:buNone/>
              <a:defRPr sz="800"/>
            </a:lvl5pPr>
            <a:lvl6pPr marL="914343" indent="0">
              <a:buNone/>
              <a:defRPr sz="800"/>
            </a:lvl6pPr>
            <a:lvl7pPr marL="1097211" indent="0">
              <a:buNone/>
              <a:defRPr sz="800"/>
            </a:lvl7pPr>
            <a:lvl8pPr marL="1280080" indent="0">
              <a:buNone/>
              <a:defRPr sz="800"/>
            </a:lvl8pPr>
            <a:lvl9pPr marL="1462949" indent="0">
              <a:buNone/>
              <a:defRPr sz="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609" y="1523183"/>
            <a:ext cx="1590485" cy="160609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800"/>
              </a:spcAft>
              <a:buNone/>
              <a:defRPr sz="853"/>
            </a:lvl1pPr>
            <a:lvl2pPr marL="182869" indent="0">
              <a:buNone/>
              <a:defRPr sz="560"/>
            </a:lvl2pPr>
            <a:lvl3pPr marL="365737" indent="0">
              <a:buNone/>
              <a:defRPr sz="480"/>
            </a:lvl3pPr>
            <a:lvl4pPr marL="548606" indent="0">
              <a:buNone/>
              <a:defRPr sz="400"/>
            </a:lvl4pPr>
            <a:lvl5pPr marL="731474" indent="0">
              <a:buNone/>
              <a:defRPr sz="400"/>
            </a:lvl5pPr>
            <a:lvl6pPr marL="914343" indent="0">
              <a:buNone/>
              <a:defRPr sz="400"/>
            </a:lvl6pPr>
            <a:lvl7pPr marL="1097211" indent="0">
              <a:buNone/>
              <a:defRPr sz="400"/>
            </a:lvl7pPr>
            <a:lvl8pPr marL="1280080" indent="0">
              <a:buNone/>
              <a:defRPr sz="400"/>
            </a:lvl8pPr>
            <a:lvl9pPr marL="146294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8609" y="3441806"/>
            <a:ext cx="496886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73F59-8DD4-4ABA-BB0A-2B5372824854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9952" y="3441806"/>
            <a:ext cx="979141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76796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7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365760"/>
            <a:ext cx="3960495" cy="792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9200"/>
            <a:ext cx="3960495" cy="191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3643" y="3441806"/>
            <a:ext cx="496886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 baseline="0">
                <a:solidFill>
                  <a:schemeClr val="tx2"/>
                </a:solidFill>
              </a:defRPr>
            </a:lvl1pPr>
          </a:lstStyle>
          <a:p>
            <a:fld id="{DB2A6B2F-3850-4AA0-A724-0621D1C984B7}" type="datetime1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595" y="3441806"/>
            <a:ext cx="2590843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American Dreams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7504" y="3441806"/>
            <a:ext cx="658470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3" baseline="0"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7214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7214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770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defTabSz="365737" rtl="0" eaLnBrk="1" latinLnBrk="0" hangingPunct="1">
        <a:lnSpc>
          <a:spcPct val="89000"/>
        </a:lnSpc>
        <a:spcBef>
          <a:spcPct val="0"/>
        </a:spcBef>
        <a:buNone/>
        <a:defRPr sz="2347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4813" indent="-204813" algn="l" defTabSz="365737" rtl="0" eaLnBrk="1" latinLnBrk="0" hangingPunct="1">
        <a:lnSpc>
          <a:spcPct val="94000"/>
        </a:lnSpc>
        <a:spcBef>
          <a:spcPts val="533"/>
        </a:spcBef>
        <a:spcAft>
          <a:spcPts val="107"/>
        </a:spcAft>
        <a:buFont typeface="Franklin Gothic Book" panose="020B0503020102020204" pitchFamily="34" charset="0"/>
        <a:buChar char="■"/>
        <a:defRPr sz="1067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87650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1067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731474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96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975299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96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219124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85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462949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853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06773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747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950598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747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423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747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9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37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06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474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343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11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80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49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  <p15:guide id="0" orient="horz" pos="730" userDrawn="1">
          <p15:clr>
            <a:srgbClr val="F26B43"/>
          </p15:clr>
        </p15:guide>
        <p15:guide id="12" orient="horz" pos="768" userDrawn="1">
          <p15:clr>
            <a:srgbClr val="F26B43"/>
          </p15:clr>
        </p15:guide>
        <p15:guide id="13" orient="horz" pos="1971" userDrawn="1">
          <p15:clr>
            <a:srgbClr val="F26B43"/>
          </p15:clr>
        </p15:guide>
        <p15:guide id="14" orient="horz" pos="230" userDrawn="1">
          <p15:clr>
            <a:srgbClr val="F26B43"/>
          </p15:clr>
        </p15:guide>
        <p15:guide id="15" orient="horz" pos="806" userDrawn="1">
          <p15:clr>
            <a:srgbClr val="F26B43"/>
          </p15:clr>
        </p15:guide>
        <p15:guide id="16" pos="2851" userDrawn="1">
          <p15:clr>
            <a:srgbClr val="F26B43"/>
          </p15:clr>
        </p15:guide>
        <p15:guide id="17" pos="386" userDrawn="1">
          <p15:clr>
            <a:srgbClr val="F26B43"/>
          </p15:clr>
        </p15:guide>
        <p15:guide id="18" pos="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microsoft.com/office/2007/relationships/hdphoto" Target="../media/hdphoto1.wdp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307" y="1284080"/>
            <a:ext cx="3449007" cy="865518"/>
          </a:xfrm>
        </p:spPr>
        <p:txBody>
          <a:bodyPr/>
          <a:lstStyle/>
          <a:p>
            <a:r>
              <a:rPr lang="en-US" sz="3000" dirty="0" smtClean="0">
                <a:latin typeface="Georgia" panose="02040502050405020303" pitchFamily="18" charset="0"/>
              </a:rPr>
              <a:t>story #2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sz="1500" dirty="0" smtClean="0">
                <a:latin typeface="Georgia" panose="02040502050405020303" pitchFamily="18" charset="0"/>
              </a:rPr>
              <a:t>“American dreams”</a:t>
            </a:r>
            <a:endParaRPr lang="en-US" sz="1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62361" y="160512"/>
            <a:ext cx="3340458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smtClean="0">
                <a:latin typeface="Georgia" panose="02040502050405020303" pitchFamily="18" charset="0"/>
              </a:rPr>
              <a:t>WHAT ARE OTHER PROTECTIONS THAT WORKERS HAVE?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20" name="Donut 19"/>
          <p:cNvSpPr/>
          <p:nvPr/>
        </p:nvSpPr>
        <p:spPr>
          <a:xfrm>
            <a:off x="1798513" y="1262702"/>
            <a:ext cx="1410416" cy="1381219"/>
          </a:xfrm>
          <a:prstGeom prst="donut">
            <a:avLst>
              <a:gd name="adj" fmla="val 766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9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39" dirty="0">
              <a:latin typeface="Georgia" panose="02040502050405020303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237900" y="1364567"/>
            <a:ext cx="1328610" cy="42202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Protection against retaliation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971154" y="1550501"/>
            <a:ext cx="1283817" cy="69375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Ask for an OSHA inspection and speak to the  inspector in private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30" name="Picture 7" descr="C:\Users\Are\AppData\Local\Microsoft\Windows\INetCache\IE\4LXRQ9XN\Occupational_Safety_&amp;_Health_Administration_logo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476" y="2455515"/>
            <a:ext cx="836977" cy="24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3359588" y="1824525"/>
            <a:ext cx="1150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Cannot be fired for exercising their rights or asking for breaks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800" dirty="0" smtClean="0">
              <a:latin typeface="Georgia" panose="02040502050405020303" pitchFamily="18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If they get fired, workers can file a complaint with BOLI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10184" y="1757133"/>
            <a:ext cx="1062195" cy="392355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Right to report defective equipment and tools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33" name="Picture 10" descr="C:\Users\Are\AppData\Local\Microsoft\Windows\INetCache\IE\9UOC2NII\Handsaw-2-9682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30" y="2251350"/>
            <a:ext cx="383408" cy="40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re\AppData\Local\Microsoft\Windows\INetCache\IE\9UOC2NII\336px-Seal_of_Oregon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81" y="868419"/>
            <a:ext cx="447017" cy="44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634057" y="2554455"/>
            <a:ext cx="1284136" cy="306451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Right to report harassment 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90826" y="2182694"/>
            <a:ext cx="10335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ctr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Without fear of retaliation 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1003" y="2802634"/>
            <a:ext cx="10779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Hard to prove  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96533" y="2216026"/>
            <a:ext cx="1554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ctr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Can ask to be anonymous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787997" y="1292452"/>
            <a:ext cx="1595948" cy="1595948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4642" y="865955"/>
            <a:ext cx="14975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Georgia" panose="02040502050405020303" pitchFamily="18" charset="0"/>
              </a:rPr>
              <a:t>Take action to improve working conditions. </a:t>
            </a:r>
            <a:endParaRPr lang="en-US" sz="1000" b="1" dirty="0">
              <a:latin typeface="Georgia" panose="02040502050405020303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7627" y="1319720"/>
            <a:ext cx="1723868" cy="34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Talk with each other if something feels unsafe.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6959" y="636987"/>
            <a:ext cx="12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RIGHT TO….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3" name="Picture 22" descr="C:\Users\Are\AppData\Local\Microsoft\Windows\INetCache\IE\4LXRQ9XN\safe-at-work2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383" y="694245"/>
            <a:ext cx="457667" cy="45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652044" y="3380601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 smtClean="0">
                <a:latin typeface="Georgia" panose="02040502050405020303" pitchFamily="18" charset="0"/>
              </a:rPr>
              <a:t>10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85" y="261913"/>
            <a:ext cx="4311015" cy="327621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200" b="1" dirty="0">
                <a:solidFill>
                  <a:srgbClr val="191B0E"/>
                </a:solidFill>
                <a:latin typeface="Georgia" panose="02040502050405020303" pitchFamily="18" charset="0"/>
              </a:rPr>
              <a:t>As previously mentioned, this is a new method that we are using and we would like to ask you some questions about the method.</a:t>
            </a:r>
          </a:p>
          <a:p>
            <a:pPr marL="0" lvl="0" indent="0">
              <a:buNone/>
            </a:pPr>
            <a:endParaRPr lang="en-US" sz="1200" dirty="0">
              <a:solidFill>
                <a:srgbClr val="191B0E"/>
              </a:solidFill>
              <a:latin typeface="Georgia" panose="02040502050405020303" pitchFamily="18" charset="0"/>
            </a:endParaRPr>
          </a:p>
          <a:p>
            <a:pPr marL="228600" lvl="0" indent="-228600">
              <a:buAutoNum type="arabicPeriod"/>
            </a:pPr>
            <a:r>
              <a:rPr lang="en-US" sz="1200" dirty="0">
                <a:solidFill>
                  <a:srgbClr val="191B0E"/>
                </a:solidFill>
                <a:latin typeface="Georgia" panose="02040502050405020303" pitchFamily="18" charset="0"/>
              </a:rPr>
              <a:t>What did you like about the video?</a:t>
            </a:r>
          </a:p>
          <a:p>
            <a:pPr marL="0" lvl="0" indent="0">
              <a:buNone/>
            </a:pPr>
            <a:endParaRPr lang="en-US" sz="1200" dirty="0">
              <a:solidFill>
                <a:srgbClr val="191B0E"/>
              </a:solidFill>
              <a:latin typeface="Georgia" panose="02040502050405020303" pitchFamily="18" charset="0"/>
            </a:endParaRPr>
          </a:p>
          <a:p>
            <a:pPr marL="228600" lvl="0" indent="-228600">
              <a:buFont typeface="Franklin Gothic Book" panose="020B0503020102020204" pitchFamily="34" charset="0"/>
              <a:buAutoNum type="arabicPeriod" startAt="2"/>
            </a:pPr>
            <a:r>
              <a:rPr lang="en-US" sz="1200" dirty="0">
                <a:solidFill>
                  <a:srgbClr val="191B0E"/>
                </a:solidFill>
                <a:latin typeface="Georgia" panose="02040502050405020303" pitchFamily="18" charset="0"/>
              </a:rPr>
              <a:t>Is there something you didn’t like about the video? Why? </a:t>
            </a:r>
          </a:p>
          <a:p>
            <a:pPr marL="228600" lvl="0" indent="-228600">
              <a:buFont typeface="Franklin Gothic Book" panose="020B0503020102020204" pitchFamily="34" charset="0"/>
              <a:buAutoNum type="arabicPeriod" startAt="2"/>
            </a:pPr>
            <a:endParaRPr lang="en-US" sz="1200" dirty="0">
              <a:solidFill>
                <a:srgbClr val="191B0E"/>
              </a:solidFill>
              <a:latin typeface="Georgia" panose="02040502050405020303" pitchFamily="18" charset="0"/>
            </a:endParaRPr>
          </a:p>
          <a:p>
            <a:pPr marL="228600" lvl="0" indent="-228600">
              <a:buFont typeface="Franklin Gothic Book" panose="020B0503020102020204" pitchFamily="34" charset="0"/>
              <a:buAutoNum type="arabicPeriod" startAt="2"/>
            </a:pPr>
            <a:r>
              <a:rPr lang="en-US" sz="1200" dirty="0">
                <a:solidFill>
                  <a:srgbClr val="191B0E"/>
                </a:solidFill>
                <a:latin typeface="Georgia" panose="02040502050405020303" pitchFamily="18" charset="0"/>
              </a:rPr>
              <a:t>What did you like or dislike during the rest of the workshop and discussion?</a:t>
            </a:r>
          </a:p>
          <a:p>
            <a:pPr marL="228600" lvl="0" indent="-228600">
              <a:buFont typeface="Franklin Gothic Book" panose="020B0503020102020204" pitchFamily="34" charset="0"/>
              <a:buAutoNum type="arabicPeriod" startAt="2"/>
            </a:pPr>
            <a:endParaRPr lang="en-US" sz="1200" dirty="0">
              <a:solidFill>
                <a:srgbClr val="191B0E"/>
              </a:solidFill>
              <a:latin typeface="Georgia" panose="02040502050405020303" pitchFamily="18" charset="0"/>
            </a:endParaRPr>
          </a:p>
          <a:p>
            <a:pPr marL="228600" lvl="0" indent="-228600">
              <a:buFont typeface="Franklin Gothic Book" panose="020B0503020102020204" pitchFamily="34" charset="0"/>
              <a:buAutoNum type="arabicPeriod" startAt="2"/>
            </a:pPr>
            <a:r>
              <a:rPr lang="en-US" sz="1200" dirty="0">
                <a:solidFill>
                  <a:srgbClr val="191B0E"/>
                </a:solidFill>
                <a:latin typeface="Georgia" panose="02040502050405020303" pitchFamily="18" charset="0"/>
              </a:rPr>
              <a:t>Did you learn something that was new to you? What did you learn?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191B0E"/>
                </a:solidFill>
                <a:latin typeface="Georgia" panose="02040502050405020303" pitchFamily="18" charset="0"/>
              </a:rPr>
              <a:t> </a:t>
            </a:r>
          </a:p>
          <a:p>
            <a:pPr lvl="0"/>
            <a:endParaRPr lang="en-US" sz="1000" u="sng" dirty="0">
              <a:solidFill>
                <a:srgbClr val="191B0E"/>
              </a:solidFill>
              <a:latin typeface="Georgia" panose="02040502050405020303" pitchFamily="18" charset="0"/>
            </a:endParaRPr>
          </a:p>
          <a:p>
            <a:endParaRPr lang="en-US" sz="1000" u="sng" dirty="0"/>
          </a:p>
          <a:p>
            <a:endParaRPr lang="en-US" sz="1000" u="sng" dirty="0"/>
          </a:p>
        </p:txBody>
      </p:sp>
      <p:sp>
        <p:nvSpPr>
          <p:cNvPr id="4" name="Rectangle 3"/>
          <p:cNvSpPr/>
          <p:nvPr/>
        </p:nvSpPr>
        <p:spPr>
          <a:xfrm>
            <a:off x="3652044" y="3380601"/>
            <a:ext cx="14285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</a:t>
            </a:r>
            <a:r>
              <a:rPr lang="en-US" sz="800" i="1" smtClean="0">
                <a:latin typeface="Georgia" panose="02040502050405020303" pitchFamily="18" charset="0"/>
              </a:rPr>
              <a:t>”      </a:t>
            </a:r>
            <a:r>
              <a:rPr lang="en-US" sz="1200" b="1" i="1" smtClean="0">
                <a:latin typeface="Georgia" panose="02040502050405020303" pitchFamily="18" charset="0"/>
              </a:rPr>
              <a:t>11</a:t>
            </a:r>
            <a:r>
              <a:rPr lang="en-US" sz="800" b="1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8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Story Objectives 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85" y="896020"/>
            <a:ext cx="3960495" cy="223326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Describe </a:t>
            </a:r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ways to prevent being hit by falling trees</a:t>
            </a:r>
          </a:p>
          <a:p>
            <a:endParaRPr lang="en-US" sz="1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Describe what your employer should provide if you are injured </a:t>
            </a:r>
            <a:endParaRPr lang="en-US" sz="1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Describe </a:t>
            </a:r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how an injury can impact the </a:t>
            </a:r>
            <a:r>
              <a:rPr lang="en-US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entire family </a:t>
            </a:r>
            <a:endParaRPr lang="en-US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5106" y="3382541"/>
            <a:ext cx="137409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2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85" y="264459"/>
            <a:ext cx="3960495" cy="2864821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This is a new method that we're using, where forest workers tell their own stories.</a:t>
            </a:r>
          </a:p>
          <a:p>
            <a:pPr marL="0" indent="0">
              <a:buNone/>
            </a:pPr>
            <a:endParaRPr lang="es-MX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This story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that you are about to watch is the </a:t>
            </a: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story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of a forest worker </a:t>
            </a: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who was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constantly abused and humiliated by his supervisors. One day after working 13-14 hours for 25 consecutive days in California, his friend cut a pine tree that fell on his head and broke his arm in three places. </a:t>
            </a: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He did 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not receive medical attention in California and had to return to Oregon to receive it there</a:t>
            </a: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endParaRPr lang="es-MX" sz="12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s-MX" sz="1200" dirty="0" err="1">
                <a:solidFill>
                  <a:schemeClr val="tx1"/>
                </a:solidFill>
                <a:latin typeface="Georgia" panose="02040502050405020303" pitchFamily="18" charset="0"/>
              </a:rPr>
              <a:t>Let’s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s-MX" sz="12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watch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the story….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s-MX" sz="1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5106" y="3380601"/>
            <a:ext cx="137409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3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4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990" y="1067403"/>
            <a:ext cx="3449007" cy="1119054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sz="2228" dirty="0">
                <a:latin typeface="Georgia" panose="02040502050405020303" pitchFamily="18" charset="0"/>
              </a:rPr>
              <a:t/>
            </a:r>
            <a:br>
              <a:rPr lang="en-US" sz="2228" dirty="0">
                <a:latin typeface="Georgia" panose="02040502050405020303" pitchFamily="18" charset="0"/>
              </a:rPr>
            </a:br>
            <a:r>
              <a:rPr lang="en-US" sz="2000" cap="none" dirty="0">
                <a:solidFill>
                  <a:schemeClr val="tx1"/>
                </a:solidFill>
                <a:latin typeface="Georgia" panose="02040502050405020303" pitchFamily="18" charset="0"/>
              </a:rPr>
              <a:t>Listen to their opinions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61353" y="341471"/>
            <a:ext cx="3052274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endParaRPr lang="en-US" sz="12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r"/>
            <a:r>
              <a:rPr lang="en-US" sz="1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What do you think of the story? </a:t>
            </a:r>
          </a:p>
          <a:p>
            <a:pPr algn="r"/>
            <a:r>
              <a:rPr lang="en-US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9076" y="3380601"/>
            <a:ext cx="139012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4</a:t>
            </a:r>
            <a:r>
              <a:rPr lang="en-US" sz="1200" b="1" dirty="0" smtClean="0">
                <a:latin typeface="Georgia" panose="02040502050405020303" pitchFamily="18" charset="0"/>
              </a:rPr>
              <a:t> </a:t>
            </a:r>
            <a:endParaRPr lang="en-US" sz="1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55324" y="159790"/>
            <a:ext cx="3039409" cy="641019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smtClean="0">
                <a:latin typeface="Georgia" panose="02040502050405020303" pitchFamily="18" charset="0"/>
              </a:rPr>
              <a:t>What got your attention in this story?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5488" y="3380601"/>
            <a:ext cx="13837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5</a:t>
            </a:r>
            <a:r>
              <a:rPr lang="en-US" sz="1200" b="1" dirty="0" smtClean="0">
                <a:latin typeface="Georgia" panose="02040502050405020303" pitchFamily="18" charset="0"/>
              </a:rPr>
              <a:t> 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89990" y="1067403"/>
            <a:ext cx="3449007" cy="1119054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sz="2228" dirty="0">
                <a:latin typeface="Georgia" panose="02040502050405020303" pitchFamily="18" charset="0"/>
              </a:rPr>
              <a:t/>
            </a:r>
            <a:br>
              <a:rPr lang="en-US" sz="2228" dirty="0">
                <a:latin typeface="Georgia" panose="02040502050405020303" pitchFamily="18" charset="0"/>
              </a:rPr>
            </a:br>
            <a:r>
              <a:rPr lang="en-US" sz="2000" cap="none" dirty="0">
                <a:solidFill>
                  <a:schemeClr val="tx1"/>
                </a:solidFill>
                <a:latin typeface="Georgia" panose="02040502050405020303" pitchFamily="18" charset="0"/>
              </a:rPr>
              <a:t>Listen to their opinions</a:t>
            </a:r>
          </a:p>
        </p:txBody>
      </p:sp>
    </p:spTree>
    <p:extLst>
      <p:ext uri="{BB962C8B-B14F-4D97-AF65-F5344CB8AC3E}">
        <p14:creationId xmlns:p14="http://schemas.microsoft.com/office/powerpoint/2010/main" val="24450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4727" y="252412"/>
            <a:ext cx="3132868" cy="525793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smtClean="0">
                <a:latin typeface="Georgia" panose="02040502050405020303" pitchFamily="18" charset="0"/>
              </a:rPr>
              <a:t>Can you describe the impact this injury had on his family ?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7999" y="2071146"/>
            <a:ext cx="1195966" cy="582210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Stress, Fear, </a:t>
            </a:r>
          </a:p>
          <a:p>
            <a:r>
              <a:rPr lang="en-US" sz="1000" b="1" cap="none" dirty="0" smtClean="0">
                <a:latin typeface="Georgia" panose="02040502050405020303" pitchFamily="18" charset="0"/>
              </a:rPr>
              <a:t>Feeling a burden for his family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30460" y="2180886"/>
            <a:ext cx="1204756" cy="2519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Spent time away from his family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958392" y="2154474"/>
            <a:ext cx="1665453" cy="278341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Less income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2054" name="Picture 6" descr="C:\Users\Are\AppData\Local\Microsoft\Windows\INetCache\IE\9UOC2NII\worry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72" y="1223047"/>
            <a:ext cx="740720" cy="74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re\AppData\Local\Microsoft\Windows\INetCache\IE\4LXRQ9XN\sands-of-tim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69" y="1211208"/>
            <a:ext cx="859938" cy="85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re\AppData\Local\Microsoft\Windows\INetCache\IE\4LXRQ9XN\no_money_by_gabreleiros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84" y="1223047"/>
            <a:ext cx="858471" cy="98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651900" y="3380601"/>
            <a:ext cx="137730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6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7817" y="107588"/>
            <a:ext cx="3332783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smtClean="0">
                <a:latin typeface="Georgia" panose="02040502050405020303" pitchFamily="18" charset="0"/>
              </a:rPr>
              <a:t> How do you think his injury could have been prevented?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29918" y="1858458"/>
            <a:ext cx="913264" cy="37119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Have an emergency plan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5980" y="1037850"/>
            <a:ext cx="1565193" cy="36509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Work at least 2 tree lengths apart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88330" y="1976265"/>
            <a:ext cx="1268837" cy="43251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cap="none" dirty="0" smtClean="0">
                <a:latin typeface="Georgia" panose="02040502050405020303" pitchFamily="18" charset="0"/>
              </a:rPr>
              <a:t>Improve communication on the job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7" name="Picture 5" descr="C:\Users\Are\AppData\Local\Microsoft\Windows\INetCache\IE\BV84MBEL\telefono_de_emergencia__Custom__129659172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870" y="1210280"/>
            <a:ext cx="589359" cy="58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re\AppData\Local\Microsoft\Windows\INetCache\IE\9UOC2NII\Talk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20" y="1494425"/>
            <a:ext cx="625432" cy="38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:\Users\Are\AppData\Local\Microsoft\Windows\INetCache\IE\QX31Q90G\Winter-Tree-with-Snow-17273-larg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76" y="1494425"/>
            <a:ext cx="437365" cy="56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C:\Users\Are\AppData\Local\Microsoft\Windows\INetCache\IE\QX31Q90G\Winter-Tree-with-Snow-17273-larg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87" y="1494425"/>
            <a:ext cx="437365" cy="56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495413" y="2581592"/>
            <a:ext cx="1693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Look up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Look down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Look to the sides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Watch out for co-workers</a:t>
            </a:r>
            <a:endParaRPr lang="en-US" sz="900" dirty="0">
              <a:latin typeface="Georgia" panose="0204050205040502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51065" y="2630230"/>
            <a:ext cx="386752" cy="19925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9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C:\Users\Are\AppData\Local\Microsoft\Windows\INetCache\IE\4LXRQ9XN\Eye-Blac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93" y="2608537"/>
            <a:ext cx="362411" cy="2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re\AppData\Local\Microsoft\Windows\INetCache\IE\4LXRQ9XN\Eye-Blac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2374" y="2608537"/>
            <a:ext cx="362411" cy="2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639076" y="3380601"/>
            <a:ext cx="139012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</a:t>
            </a:r>
            <a:r>
              <a:rPr lang="en-US" sz="1200" i="1" dirty="0" smtClean="0">
                <a:latin typeface="Georgia" panose="02040502050405020303" pitchFamily="18" charset="0"/>
              </a:rPr>
              <a:t> </a:t>
            </a:r>
            <a:r>
              <a:rPr lang="en-US" sz="1200" b="1" i="1" dirty="0">
                <a:latin typeface="Georgia" panose="02040502050405020303" pitchFamily="18" charset="0"/>
              </a:rPr>
              <a:t>7</a:t>
            </a:r>
            <a:r>
              <a:rPr lang="en-US" sz="12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56594" y="157780"/>
            <a:ext cx="3161095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b="1" dirty="0" smtClean="0">
                <a:latin typeface="Georgia" panose="02040502050405020303" pitchFamily="18" charset="0"/>
              </a:rPr>
              <a:t>What are the contractor’s responsibilities?</a:t>
            </a:r>
            <a:endParaRPr lang="en-US" sz="1200" b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402" y="1351355"/>
            <a:ext cx="1433236" cy="492525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Provide Personal Protective equipment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54936" y="933807"/>
            <a:ext cx="1031087" cy="379447"/>
            <a:chOff x="7246961" y="4453287"/>
            <a:chExt cx="3526565" cy="1332527"/>
          </a:xfrm>
        </p:grpSpPr>
        <p:pic>
          <p:nvPicPr>
            <p:cNvPr id="10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00" t="25118" b="50000"/>
            <a:stretch/>
          </p:blipFill>
          <p:spPr bwMode="auto">
            <a:xfrm>
              <a:off x="8346729" y="4542351"/>
              <a:ext cx="1185015" cy="1232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18" r="67422" b="50000"/>
            <a:stretch/>
          </p:blipFill>
          <p:spPr bwMode="auto">
            <a:xfrm>
              <a:off x="7246961" y="4584000"/>
              <a:ext cx="1133611" cy="1201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67263" b="23936"/>
            <a:stretch/>
          </p:blipFill>
          <p:spPr bwMode="auto">
            <a:xfrm>
              <a:off x="9599986" y="4453287"/>
              <a:ext cx="1173540" cy="129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2531408" y="2083450"/>
            <a:ext cx="1665453" cy="21625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Provide safe transportation 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4104" name="Picture 8" descr="C:\Users\Are\AppData\Local\Microsoft\Windows\INetCache\IE\4LXRQ9XN\va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986" y="2119030"/>
            <a:ext cx="586573" cy="29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838227" y="633768"/>
            <a:ext cx="2083939" cy="25290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b="1" i="1" dirty="0" smtClean="0">
                <a:latin typeface="Georgia" panose="02040502050405020303" pitchFamily="18" charset="0"/>
              </a:rPr>
              <a:t>( Regarding working conditions)</a:t>
            </a:r>
            <a:endParaRPr lang="en-US" sz="800" b="1" i="1" dirty="0">
              <a:latin typeface="Georgia" panose="02040502050405020303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99360" y="1895910"/>
            <a:ext cx="1395069" cy="26569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Safe work environment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83930" y="2337269"/>
            <a:ext cx="1466304" cy="81789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Provide training and  information about workplace hazards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cap="none" dirty="0">
                <a:latin typeface="Georgia" panose="02040502050405020303" pitchFamily="18" charset="0"/>
              </a:rPr>
              <a:t>In a language that workers understand</a:t>
            </a:r>
            <a:endParaRPr lang="en-US" sz="800" b="1" cap="none" dirty="0"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89" y="1904753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51" y="1400354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4" y="2551478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80" y="1304436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08" y="2019541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80" y="972109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2496954" y="1002631"/>
            <a:ext cx="1872036" cy="27041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Have an emergency plan and first aid kit. 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pic>
        <p:nvPicPr>
          <p:cNvPr id="34" name="Picture 11" descr="C:\Users\Are\AppData\Local\Microsoft\Windows\INetCache\IE\QX31Q90G\emergency-clipart-12422396261783581009Cruz_Roja.svg_.med_-300x30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292" y="1124107"/>
            <a:ext cx="256698" cy="25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652044" y="3380601"/>
            <a:ext cx="138211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8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9635" y="1358487"/>
            <a:ext cx="20874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Georgia" panose="02040502050405020303" pitchFamily="18" charset="0"/>
              </a:rPr>
              <a:t>Provide Workers Compensation</a:t>
            </a:r>
            <a:endParaRPr lang="en-US" sz="900" b="1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4047" y="1589319"/>
            <a:ext cx="2039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Medical expenses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Possible pay for some lost wages</a:t>
            </a:r>
            <a:endParaRPr lang="en-US" sz="800" dirty="0">
              <a:latin typeface="Georgia" panose="02040502050405020303" pitchFamily="18" charset="0"/>
            </a:endParaRPr>
          </a:p>
        </p:txBody>
      </p:sp>
      <p:pic>
        <p:nvPicPr>
          <p:cNvPr id="35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80" y="2477791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itle 1"/>
          <p:cNvSpPr txBox="1">
            <a:spLocks/>
          </p:cNvSpPr>
          <p:nvPr/>
        </p:nvSpPr>
        <p:spPr>
          <a:xfrm>
            <a:off x="2496954" y="2549231"/>
            <a:ext cx="1846145" cy="21625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cap="none" dirty="0" smtClean="0">
                <a:latin typeface="Georgia" panose="02040502050405020303" pitchFamily="18" charset="0"/>
              </a:rPr>
              <a:t>Provide clean water and provide breaks</a:t>
            </a:r>
            <a:endParaRPr lang="en-US" sz="1000" b="1" cap="none" dirty="0"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8826" y="2760892"/>
            <a:ext cx="2020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rgbClr val="212121"/>
                </a:solidFill>
                <a:latin typeface="Georgia" panose="02040502050405020303" pitchFamily="18" charset="0"/>
              </a:rPr>
              <a:t>Fatigue and dehydration increase likelihood of accidents</a:t>
            </a:r>
            <a:endParaRPr lang="en-US" sz="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39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21575" y="944384"/>
            <a:ext cx="3070738" cy="2519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b="1" cap="none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The worker should notify the supervisor immediately</a:t>
            </a:r>
          </a:p>
          <a:p>
            <a:pPr algn="l"/>
            <a:endParaRPr lang="en-US" sz="400" b="1" cap="none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l"/>
            <a:endParaRPr lang="en-US" sz="1000" b="1" cap="none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88193" y="1333831"/>
            <a:ext cx="2871585" cy="232984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defPPr>
              <a:defRPr lang="en-US"/>
            </a:defPPr>
            <a:lvl1pPr algn="ctr">
              <a:lnSpc>
                <a:spcPct val="89000"/>
              </a:lnSpc>
              <a:spcBef>
                <a:spcPct val="0"/>
              </a:spcBef>
              <a:buNone/>
              <a:defRPr sz="2000" b="1" cap="none" baseline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sz="800" dirty="0" smtClean="0">
                <a:solidFill>
                  <a:schemeClr val="tx1"/>
                </a:solidFill>
              </a:rPr>
              <a:t>The contractor should take the injured worker to the closest hospital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494926" y="2703042"/>
            <a:ext cx="2075285" cy="20298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The injured worker should be given enough time to recover.</a:t>
            </a:r>
            <a:endParaRPr lang="en-US" sz="800" b="1" cap="none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688504" y="1700384"/>
            <a:ext cx="2634046" cy="28240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800" b="1" cap="none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The worker should receive appropriate medical attention</a:t>
            </a:r>
            <a:endParaRPr lang="en-US" sz="700" b="1" cap="none" dirty="0">
              <a:latin typeface="Georgia" panose="02040502050405020303" pitchFamily="18" charset="0"/>
            </a:endParaRPr>
          </a:p>
        </p:txBody>
      </p:sp>
      <p:pic>
        <p:nvPicPr>
          <p:cNvPr id="17" name="Picture 3" descr="C:\Users\Are\AppData\Local\Microsoft\Windows\INetCache\IE\BV84MBEL\hombre-cabestrillo[1]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61" y="2294774"/>
            <a:ext cx="490482" cy="74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re\AppData\Local\Microsoft\Windows\INetCache\IE\4LXRQ9XN\Bundesstraße_1_number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33" y="896951"/>
            <a:ext cx="613142" cy="36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re\AppData\Local\Microsoft\Windows\INetCache\IE\BV84MBEL\Bundesstraße_2_number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50" y="1346508"/>
            <a:ext cx="601102" cy="3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Are\AppData\Local\Microsoft\Windows\INetCache\IE\4LXRQ9XN\Bundesstraße_4_number.svg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80" y="2198254"/>
            <a:ext cx="601494" cy="3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1098986" y="1721916"/>
            <a:ext cx="601494" cy="409792"/>
            <a:chOff x="4578092" y="1535446"/>
            <a:chExt cx="1458168" cy="993434"/>
          </a:xfrm>
        </p:grpSpPr>
        <p:grpSp>
          <p:nvGrpSpPr>
            <p:cNvPr id="12" name="Group 11"/>
            <p:cNvGrpSpPr/>
            <p:nvPr/>
          </p:nvGrpSpPr>
          <p:grpSpPr>
            <a:xfrm>
              <a:off x="4578092" y="1632013"/>
              <a:ext cx="1458168" cy="874331"/>
              <a:chOff x="4578092" y="1632013"/>
              <a:chExt cx="1458168" cy="874331"/>
            </a:xfrm>
          </p:grpSpPr>
          <p:pic>
            <p:nvPicPr>
              <p:cNvPr id="1029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8092" y="1632013"/>
                <a:ext cx="1458168" cy="874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00" t="13294" r="65425" b="19426"/>
              <a:stretch/>
            </p:blipFill>
            <p:spPr bwMode="auto">
              <a:xfrm>
                <a:off x="5125570" y="1775750"/>
                <a:ext cx="397716" cy="58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4748335" y="1535446"/>
              <a:ext cx="929550" cy="993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" b="1" dirty="0" smtClean="0">
                  <a:latin typeface="AIGDT" panose="00000400000000000000" pitchFamily="2" charset="2"/>
                </a:rPr>
                <a:t>     </a:t>
              </a:r>
              <a:r>
                <a:rPr lang="en-US" sz="2063" b="1" dirty="0" smtClean="0">
                  <a:latin typeface="AIGDT" panose="00000400000000000000" pitchFamily="2" charset="2"/>
                </a:rPr>
                <a:t>3</a:t>
              </a:r>
              <a:endParaRPr lang="en-US" sz="2063" b="1" dirty="0">
                <a:latin typeface="AIGDT" panose="00000400000000000000" pitchFamily="2" charset="2"/>
              </a:endParaRPr>
            </a:p>
          </p:txBody>
        </p:sp>
      </p:grpSp>
      <p:pic>
        <p:nvPicPr>
          <p:cNvPr id="1032" name="Picture 8" descr="C:\Users\Are\AppData\Local\Microsoft\Windows\INetCache\IE\BV84MBEL\hospital5-240x199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570" y="1903068"/>
            <a:ext cx="412834" cy="34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2208911" y="2203963"/>
            <a:ext cx="2290907" cy="349244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The injured worker should receive workers’ compensation. </a:t>
            </a:r>
          </a:p>
          <a:p>
            <a:pPr algn="l"/>
            <a:endParaRPr lang="en-US" sz="500" b="1" cap="none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50816" y="2634945"/>
            <a:ext cx="601494" cy="409792"/>
            <a:chOff x="4669805" y="5410587"/>
            <a:chExt cx="1458168" cy="993434"/>
          </a:xfrm>
        </p:grpSpPr>
        <p:grpSp>
          <p:nvGrpSpPr>
            <p:cNvPr id="25" name="Group 24"/>
            <p:cNvGrpSpPr/>
            <p:nvPr/>
          </p:nvGrpSpPr>
          <p:grpSpPr>
            <a:xfrm>
              <a:off x="4669805" y="5427578"/>
              <a:ext cx="1458168" cy="874331"/>
              <a:chOff x="4578092" y="1632015"/>
              <a:chExt cx="1458168" cy="874331"/>
            </a:xfrm>
          </p:grpSpPr>
          <p:pic>
            <p:nvPicPr>
              <p:cNvPr id="27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8092" y="1632015"/>
                <a:ext cx="1458168" cy="874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00" t="13294" r="65425" b="19426"/>
              <a:stretch/>
            </p:blipFill>
            <p:spPr bwMode="auto">
              <a:xfrm>
                <a:off x="5125570" y="1775750"/>
                <a:ext cx="397716" cy="58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6" name="TextBox 25"/>
            <p:cNvSpPr txBox="1"/>
            <p:nvPr/>
          </p:nvSpPr>
          <p:spPr>
            <a:xfrm>
              <a:off x="5013943" y="5410587"/>
              <a:ext cx="832398" cy="993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63" b="1" dirty="0" smtClean="0">
                  <a:latin typeface="AIGDT" panose="00000400000000000000" pitchFamily="2" charset="2"/>
                </a:rPr>
                <a:t>5</a:t>
              </a:r>
              <a:endParaRPr lang="en-US" sz="2063" b="1" dirty="0">
                <a:latin typeface="AIGDT" panose="00000400000000000000" pitchFamily="2" charset="2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480818" y="1079547"/>
            <a:ext cx="14991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 To evaluate the situation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11338" y="1506117"/>
            <a:ext cx="15424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Depending on the severity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52650" y="329001"/>
            <a:ext cx="3242584" cy="537084"/>
          </a:xfrm>
        </p:spPr>
        <p:txBody>
          <a:bodyPr>
            <a:noAutofit/>
          </a:bodyPr>
          <a:lstStyle/>
          <a:p>
            <a:r>
              <a:rPr lang="en-US" dirty="0" smtClean="0"/>
              <a:t>WHAT STEPS SHOULD BE TAKEN   WHEN AN INJURY OCCURS ON THE JOB?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62005" y="2893190"/>
            <a:ext cx="119776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Change daily tasks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48123" y="2419501"/>
            <a:ext cx="13351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Georgia" panose="02040502050405020303" pitchFamily="18" charset="0"/>
              </a:rPr>
              <a:t>Complete form 801</a:t>
            </a:r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52044" y="3380601"/>
            <a:ext cx="137730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“American Dreams”      </a:t>
            </a:r>
            <a:r>
              <a:rPr lang="en-US" sz="1200" b="1" i="1" dirty="0">
                <a:latin typeface="Georgia" panose="02040502050405020303" pitchFamily="18" charset="0"/>
              </a:rPr>
              <a:t>9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536C6BA12724F93EABBE9A0EFCEA4" ma:contentTypeVersion="20" ma:contentTypeDescription="Create a new document." ma:contentTypeScope="" ma:versionID="e6358e3431f9d6771ad988243e82b093">
  <xsd:schema xmlns:xsd="http://www.w3.org/2001/XMLSchema" xmlns:xs="http://www.w3.org/2001/XMLSchema" xmlns:p="http://schemas.microsoft.com/office/2006/metadata/properties" xmlns:ns1="http://schemas.microsoft.com/sharepoint/v3" xmlns:ns2="4abed4e2-db5c-4e78-ae88-7ca7a6241065" targetNamespace="http://schemas.microsoft.com/office/2006/metadata/properties" ma:root="true" ma:fieldsID="d41a9a93f81d291b55c762233f53e9be" ns1:_="" ns2:_="">
    <xsd:import namespace="http://schemas.microsoft.com/sharepoint/v3"/>
    <xsd:import namespace="4abed4e2-db5c-4e78-ae88-7ca7a624106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ed4e2-db5c-4e78-ae88-7ca7a6241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57F4F0-694B-44E2-A47E-B90E77BD1EEF}"/>
</file>

<file path=customXml/itemProps2.xml><?xml version="1.0" encoding="utf-8"?>
<ds:datastoreItem xmlns:ds="http://schemas.openxmlformats.org/officeDocument/2006/customXml" ds:itemID="{97491FFF-FA08-489B-A8A6-F2222C7887F1}"/>
</file>

<file path=customXml/itemProps3.xml><?xml version="1.0" encoding="utf-8"?>
<ds:datastoreItem xmlns:ds="http://schemas.openxmlformats.org/officeDocument/2006/customXml" ds:itemID="{414E798E-35C7-48C0-A5DE-4C4FE22C5CD8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3048</TotalTime>
  <Words>551</Words>
  <Application>Microsoft Office PowerPoint</Application>
  <PresentationFormat>Custom</PresentationFormat>
  <Paragraphs>108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story #2 “American dreams”</vt:lpstr>
      <vt:lpstr>Story Objectives </vt:lpstr>
      <vt:lpstr>PowerPoint Presentation</vt:lpstr>
      <vt:lpstr>  Listen to their opinions</vt:lpstr>
      <vt:lpstr>  Listen to their opinions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#1</dc:title>
  <dc:creator>Selena Guerrero</dc:creator>
  <cp:lastModifiedBy>Watson Teri A</cp:lastModifiedBy>
  <cp:revision>179</cp:revision>
  <cp:lastPrinted>2017-11-10T21:16:28Z</cp:lastPrinted>
  <dcterms:created xsi:type="dcterms:W3CDTF">2016-07-11T01:33:47Z</dcterms:created>
  <dcterms:modified xsi:type="dcterms:W3CDTF">2018-01-03T18:56:48Z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0x010100C84536C6BA12724F93EABBE9A0EFCEA4</vt:lpwstr>
  </property>
  <property fmtid="{D5CDD505-2E9C-101B-9397-08002B2CF9AE}" pid="3" name="Language">
    <vt:lpwstr/>
  </property>
  <property fmtid="{D5CDD505-2E9C-101B-9397-08002B2CF9AE}" pid="4" name="Topic">
    <vt:lpwstr/>
  </property>
  <property fmtid="{D5CDD505-2E9C-101B-9397-08002B2CF9AE}" pid="5" name="TrainingFormat">
    <vt:lpwstr/>
  </property>
  <property fmtid="{D5CDD505-2E9C-101B-9397-08002B2CF9AE}" pid="6" name="TrainingType">
    <vt:lpwstr/>
  </property>
  <property fmtid="{D5CDD505-2E9C-101B-9397-08002B2CF9AE}" pid="8" name="AdditionalTitle">
    <vt:lpwstr/>
  </property>
  <property fmtid="{D5CDD505-2E9C-101B-9397-08002B2CF9AE}" pid="9" name="Description1">
    <vt:lpwstr/>
  </property>
</Properties>
</file>