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99" r:id="rId3"/>
    <p:sldId id="302" r:id="rId4"/>
    <p:sldId id="300" r:id="rId5"/>
    <p:sldId id="303" r:id="rId6"/>
    <p:sldId id="301" r:id="rId7"/>
    <p:sldId id="304" r:id="rId8"/>
    <p:sldId id="30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ee Stapleton " initials="RMS" lastIdx="3" clrIdx="0">
    <p:extLst>
      <p:ext uri="{19B8F6BF-5375-455C-9EA6-DF929625EA0E}">
        <p15:presenceInfo xmlns:p15="http://schemas.microsoft.com/office/powerpoint/2012/main" userId="Renee Stapleton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8" d="100"/>
          <a:sy n="78" d="100"/>
        </p:scale>
        <p:origin x="7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836B1-45F3-4C6A-A820-81495ABC7EDF}" type="datetimeFigureOut">
              <a:rPr lang="en-US" smtClean="0"/>
              <a:t>7/26/2023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71A68A-D66F-4CA1-9A1B-A5F81418A633}" type="slidenum">
              <a:rPr lang="en-US" smtClean="0"/>
              <a:t>‹#›</a:t>
            </a:fld>
            <a:endParaRPr lang="en-US"/>
          </a:p>
        </p:txBody>
      </p:sp>
    </p:spTree>
    <p:extLst>
      <p:ext uri="{BB962C8B-B14F-4D97-AF65-F5344CB8AC3E}">
        <p14:creationId xmlns:p14="http://schemas.microsoft.com/office/powerpoint/2010/main" val="255547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7F06A-7805-4E4E-93F5-9EC9DE14C3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093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Partial scope and application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7F06A-7805-4E4E-93F5-9EC9DE14C3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4326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7F06A-7805-4E4E-93F5-9EC9DE14C3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6717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7F06A-7805-4E4E-93F5-9EC9DE14C3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1361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7F06A-7805-4E4E-93F5-9EC9DE14C3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179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7F06A-7805-4E4E-93F5-9EC9DE14C3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857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7F06A-7805-4E4E-93F5-9EC9DE14C3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881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7F06A-7805-4E4E-93F5-9EC9DE14C3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802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4DDA-2FFC-4C3A-8F90-5ECF4AB5C6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AD135D-8D2C-4031-9BA0-E5E5D61C44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BEECBC-CAC9-4FB6-AD1F-D63C701640EE}"/>
              </a:ext>
            </a:extLst>
          </p:cNvPr>
          <p:cNvSpPr>
            <a:spLocks noGrp="1"/>
          </p:cNvSpPr>
          <p:nvPr>
            <p:ph type="dt" sz="half" idx="10"/>
          </p:nvPr>
        </p:nvSpPr>
        <p:spPr/>
        <p:txBody>
          <a:bodyPr/>
          <a:lstStyle/>
          <a:p>
            <a:fld id="{6D3AEA04-5700-4E88-B0C0-D6351AD66817}" type="datetimeFigureOut">
              <a:rPr lang="en-US" smtClean="0"/>
              <a:t>7/26/2023</a:t>
            </a:fld>
            <a:endParaRPr lang="en-US"/>
          </a:p>
        </p:txBody>
      </p:sp>
      <p:sp>
        <p:nvSpPr>
          <p:cNvPr id="5" name="Footer Placeholder 4">
            <a:extLst>
              <a:ext uri="{FF2B5EF4-FFF2-40B4-BE49-F238E27FC236}">
                <a16:creationId xmlns:a16="http://schemas.microsoft.com/office/drawing/2014/main" id="{F34C2D0A-8D54-4385-B004-DE65BC1F5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12E1D-20C2-4885-B708-0B44FDE64727}"/>
              </a:ext>
            </a:extLst>
          </p:cNvPr>
          <p:cNvSpPr>
            <a:spLocks noGrp="1"/>
          </p:cNvSpPr>
          <p:nvPr>
            <p:ph type="sldNum" sz="quarter" idx="12"/>
          </p:nvPr>
        </p:nvSpPr>
        <p:spPr/>
        <p:txBody>
          <a:bodyPr/>
          <a:lstStyle/>
          <a:p>
            <a:fld id="{3C03F123-C7BD-4643-B2E2-613672FA9498}" type="slidenum">
              <a:rPr lang="en-US" smtClean="0"/>
              <a:t>‹#›</a:t>
            </a:fld>
            <a:endParaRPr lang="en-US"/>
          </a:p>
        </p:txBody>
      </p:sp>
    </p:spTree>
    <p:extLst>
      <p:ext uri="{BB962C8B-B14F-4D97-AF65-F5344CB8AC3E}">
        <p14:creationId xmlns:p14="http://schemas.microsoft.com/office/powerpoint/2010/main" val="3096370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4666B-13B6-4DFE-8F40-1058FD818B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F562C2-DF4F-4DF5-A23B-27019BB643C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608558-E60F-440B-BE2A-8AB1D19C3676}"/>
              </a:ext>
            </a:extLst>
          </p:cNvPr>
          <p:cNvSpPr>
            <a:spLocks noGrp="1"/>
          </p:cNvSpPr>
          <p:nvPr>
            <p:ph type="dt" sz="half" idx="10"/>
          </p:nvPr>
        </p:nvSpPr>
        <p:spPr/>
        <p:txBody>
          <a:bodyPr/>
          <a:lstStyle/>
          <a:p>
            <a:fld id="{6D3AEA04-5700-4E88-B0C0-D6351AD66817}" type="datetimeFigureOut">
              <a:rPr lang="en-US" smtClean="0"/>
              <a:t>7/26/2023</a:t>
            </a:fld>
            <a:endParaRPr lang="en-US"/>
          </a:p>
        </p:txBody>
      </p:sp>
      <p:sp>
        <p:nvSpPr>
          <p:cNvPr id="5" name="Footer Placeholder 4">
            <a:extLst>
              <a:ext uri="{FF2B5EF4-FFF2-40B4-BE49-F238E27FC236}">
                <a16:creationId xmlns:a16="http://schemas.microsoft.com/office/drawing/2014/main" id="{893EB4DE-C9BC-48AA-8C7F-252D75C276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D6B793-5AC6-4708-91CA-4911DB3EADE7}"/>
              </a:ext>
            </a:extLst>
          </p:cNvPr>
          <p:cNvSpPr>
            <a:spLocks noGrp="1"/>
          </p:cNvSpPr>
          <p:nvPr>
            <p:ph type="sldNum" sz="quarter" idx="12"/>
          </p:nvPr>
        </p:nvSpPr>
        <p:spPr/>
        <p:txBody>
          <a:bodyPr/>
          <a:lstStyle/>
          <a:p>
            <a:fld id="{3C03F123-C7BD-4643-B2E2-613672FA9498}" type="slidenum">
              <a:rPr lang="en-US" smtClean="0"/>
              <a:t>‹#›</a:t>
            </a:fld>
            <a:endParaRPr lang="en-US"/>
          </a:p>
        </p:txBody>
      </p:sp>
    </p:spTree>
    <p:extLst>
      <p:ext uri="{BB962C8B-B14F-4D97-AF65-F5344CB8AC3E}">
        <p14:creationId xmlns:p14="http://schemas.microsoft.com/office/powerpoint/2010/main" val="4179861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548B88-821C-4CFB-BE54-1246CAA613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9D68E6-87A2-4C5C-B98A-A28F1F2A1EF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789BCF-8159-412C-9294-31C9C2F79453}"/>
              </a:ext>
            </a:extLst>
          </p:cNvPr>
          <p:cNvSpPr>
            <a:spLocks noGrp="1"/>
          </p:cNvSpPr>
          <p:nvPr>
            <p:ph type="dt" sz="half" idx="10"/>
          </p:nvPr>
        </p:nvSpPr>
        <p:spPr/>
        <p:txBody>
          <a:bodyPr/>
          <a:lstStyle/>
          <a:p>
            <a:fld id="{6D3AEA04-5700-4E88-B0C0-D6351AD66817}" type="datetimeFigureOut">
              <a:rPr lang="en-US" smtClean="0"/>
              <a:t>7/26/2023</a:t>
            </a:fld>
            <a:endParaRPr lang="en-US"/>
          </a:p>
        </p:txBody>
      </p:sp>
      <p:sp>
        <p:nvSpPr>
          <p:cNvPr id="5" name="Footer Placeholder 4">
            <a:extLst>
              <a:ext uri="{FF2B5EF4-FFF2-40B4-BE49-F238E27FC236}">
                <a16:creationId xmlns:a16="http://schemas.microsoft.com/office/drawing/2014/main" id="{FB42173C-6745-436A-BF34-80053C9137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84D6B0-5F6E-44BD-BEC1-EEA47159819E}"/>
              </a:ext>
            </a:extLst>
          </p:cNvPr>
          <p:cNvSpPr>
            <a:spLocks noGrp="1"/>
          </p:cNvSpPr>
          <p:nvPr>
            <p:ph type="sldNum" sz="quarter" idx="12"/>
          </p:nvPr>
        </p:nvSpPr>
        <p:spPr/>
        <p:txBody>
          <a:bodyPr/>
          <a:lstStyle/>
          <a:p>
            <a:fld id="{3C03F123-C7BD-4643-B2E2-613672FA9498}" type="slidenum">
              <a:rPr lang="en-US" smtClean="0"/>
              <a:t>‹#›</a:t>
            </a:fld>
            <a:endParaRPr lang="en-US"/>
          </a:p>
        </p:txBody>
      </p:sp>
    </p:spTree>
    <p:extLst>
      <p:ext uri="{BB962C8B-B14F-4D97-AF65-F5344CB8AC3E}">
        <p14:creationId xmlns:p14="http://schemas.microsoft.com/office/powerpoint/2010/main" val="123653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B7998-8810-42B3-9103-2F310507E4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24DE32-52D5-4CB6-8E1F-D23F4AEA45D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680237-418D-431A-A276-7419A63C6ECF}"/>
              </a:ext>
            </a:extLst>
          </p:cNvPr>
          <p:cNvSpPr>
            <a:spLocks noGrp="1"/>
          </p:cNvSpPr>
          <p:nvPr>
            <p:ph type="dt" sz="half" idx="10"/>
          </p:nvPr>
        </p:nvSpPr>
        <p:spPr/>
        <p:txBody>
          <a:bodyPr/>
          <a:lstStyle/>
          <a:p>
            <a:fld id="{6D3AEA04-5700-4E88-B0C0-D6351AD66817}" type="datetimeFigureOut">
              <a:rPr lang="en-US" smtClean="0"/>
              <a:t>7/26/2023</a:t>
            </a:fld>
            <a:endParaRPr lang="en-US"/>
          </a:p>
        </p:txBody>
      </p:sp>
      <p:sp>
        <p:nvSpPr>
          <p:cNvPr id="5" name="Footer Placeholder 4">
            <a:extLst>
              <a:ext uri="{FF2B5EF4-FFF2-40B4-BE49-F238E27FC236}">
                <a16:creationId xmlns:a16="http://schemas.microsoft.com/office/drawing/2014/main" id="{A24BF233-E152-49C2-8214-8571358B2B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7932EA-3256-4A51-BD12-13849A38F6B6}"/>
              </a:ext>
            </a:extLst>
          </p:cNvPr>
          <p:cNvSpPr>
            <a:spLocks noGrp="1"/>
          </p:cNvSpPr>
          <p:nvPr>
            <p:ph type="sldNum" sz="quarter" idx="12"/>
          </p:nvPr>
        </p:nvSpPr>
        <p:spPr/>
        <p:txBody>
          <a:bodyPr/>
          <a:lstStyle/>
          <a:p>
            <a:fld id="{3C03F123-C7BD-4643-B2E2-613672FA9498}" type="slidenum">
              <a:rPr lang="en-US" smtClean="0"/>
              <a:t>‹#›</a:t>
            </a:fld>
            <a:endParaRPr lang="en-US"/>
          </a:p>
        </p:txBody>
      </p:sp>
    </p:spTree>
    <p:extLst>
      <p:ext uri="{BB962C8B-B14F-4D97-AF65-F5344CB8AC3E}">
        <p14:creationId xmlns:p14="http://schemas.microsoft.com/office/powerpoint/2010/main" val="203091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EF076-AE0E-44A8-8684-D5275A1FCD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FB9112-0DEC-4932-924B-049802D862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19703BC-AE67-43DF-A666-5402EB3E2B11}"/>
              </a:ext>
            </a:extLst>
          </p:cNvPr>
          <p:cNvSpPr>
            <a:spLocks noGrp="1"/>
          </p:cNvSpPr>
          <p:nvPr>
            <p:ph type="dt" sz="half" idx="10"/>
          </p:nvPr>
        </p:nvSpPr>
        <p:spPr/>
        <p:txBody>
          <a:bodyPr/>
          <a:lstStyle/>
          <a:p>
            <a:fld id="{6D3AEA04-5700-4E88-B0C0-D6351AD66817}" type="datetimeFigureOut">
              <a:rPr lang="en-US" smtClean="0"/>
              <a:t>7/26/2023</a:t>
            </a:fld>
            <a:endParaRPr lang="en-US"/>
          </a:p>
        </p:txBody>
      </p:sp>
      <p:sp>
        <p:nvSpPr>
          <p:cNvPr id="5" name="Footer Placeholder 4">
            <a:extLst>
              <a:ext uri="{FF2B5EF4-FFF2-40B4-BE49-F238E27FC236}">
                <a16:creationId xmlns:a16="http://schemas.microsoft.com/office/drawing/2014/main" id="{F5A384D7-70D8-4C72-BE2F-A6483620F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075BCC-B2D6-4B47-93B3-95DB1FD6E94C}"/>
              </a:ext>
            </a:extLst>
          </p:cNvPr>
          <p:cNvSpPr>
            <a:spLocks noGrp="1"/>
          </p:cNvSpPr>
          <p:nvPr>
            <p:ph type="sldNum" sz="quarter" idx="12"/>
          </p:nvPr>
        </p:nvSpPr>
        <p:spPr/>
        <p:txBody>
          <a:bodyPr/>
          <a:lstStyle/>
          <a:p>
            <a:fld id="{3C03F123-C7BD-4643-B2E2-613672FA9498}" type="slidenum">
              <a:rPr lang="en-US" smtClean="0"/>
              <a:t>‹#›</a:t>
            </a:fld>
            <a:endParaRPr lang="en-US"/>
          </a:p>
        </p:txBody>
      </p:sp>
    </p:spTree>
    <p:extLst>
      <p:ext uri="{BB962C8B-B14F-4D97-AF65-F5344CB8AC3E}">
        <p14:creationId xmlns:p14="http://schemas.microsoft.com/office/powerpoint/2010/main" val="2879391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03BE8-221B-4C5D-872C-F9305AAE2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149FB-F682-4311-B4A6-5F69BDFDB92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1B0A94-D073-4644-A277-5EAF54691E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4B2B48-D548-4518-8CB2-C2126DAD0A29}"/>
              </a:ext>
            </a:extLst>
          </p:cNvPr>
          <p:cNvSpPr>
            <a:spLocks noGrp="1"/>
          </p:cNvSpPr>
          <p:nvPr>
            <p:ph type="dt" sz="half" idx="10"/>
          </p:nvPr>
        </p:nvSpPr>
        <p:spPr/>
        <p:txBody>
          <a:bodyPr/>
          <a:lstStyle/>
          <a:p>
            <a:fld id="{6D3AEA04-5700-4E88-B0C0-D6351AD66817}" type="datetimeFigureOut">
              <a:rPr lang="en-US" smtClean="0"/>
              <a:t>7/26/2023</a:t>
            </a:fld>
            <a:endParaRPr lang="en-US"/>
          </a:p>
        </p:txBody>
      </p:sp>
      <p:sp>
        <p:nvSpPr>
          <p:cNvPr id="6" name="Footer Placeholder 5">
            <a:extLst>
              <a:ext uri="{FF2B5EF4-FFF2-40B4-BE49-F238E27FC236}">
                <a16:creationId xmlns:a16="http://schemas.microsoft.com/office/drawing/2014/main" id="{230538AF-AE7A-44C4-AC32-F7DB333F12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73CA0E-7EBE-46C9-8A7C-0FCBCF6CA11B}"/>
              </a:ext>
            </a:extLst>
          </p:cNvPr>
          <p:cNvSpPr>
            <a:spLocks noGrp="1"/>
          </p:cNvSpPr>
          <p:nvPr>
            <p:ph type="sldNum" sz="quarter" idx="12"/>
          </p:nvPr>
        </p:nvSpPr>
        <p:spPr/>
        <p:txBody>
          <a:bodyPr/>
          <a:lstStyle/>
          <a:p>
            <a:fld id="{3C03F123-C7BD-4643-B2E2-613672FA9498}" type="slidenum">
              <a:rPr lang="en-US" smtClean="0"/>
              <a:t>‹#›</a:t>
            </a:fld>
            <a:endParaRPr lang="en-US"/>
          </a:p>
        </p:txBody>
      </p:sp>
    </p:spTree>
    <p:extLst>
      <p:ext uri="{BB962C8B-B14F-4D97-AF65-F5344CB8AC3E}">
        <p14:creationId xmlns:p14="http://schemas.microsoft.com/office/powerpoint/2010/main" val="3327566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9A78-F7B6-4705-AADD-FDC6FE043B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19D20-BC10-4028-A486-AD02D30E8C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EA9EF2-B801-4EB9-AEE7-B70E9BF222E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8F7152-9F96-4B7E-9E4E-A0D7F485D8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1BA520C-EF8C-408A-B938-3D4BF95652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DD0E8-1A39-4543-8CBE-29A389436320}"/>
              </a:ext>
            </a:extLst>
          </p:cNvPr>
          <p:cNvSpPr>
            <a:spLocks noGrp="1"/>
          </p:cNvSpPr>
          <p:nvPr>
            <p:ph type="dt" sz="half" idx="10"/>
          </p:nvPr>
        </p:nvSpPr>
        <p:spPr/>
        <p:txBody>
          <a:bodyPr/>
          <a:lstStyle/>
          <a:p>
            <a:fld id="{6D3AEA04-5700-4E88-B0C0-D6351AD66817}" type="datetimeFigureOut">
              <a:rPr lang="en-US" smtClean="0"/>
              <a:t>7/26/2023</a:t>
            </a:fld>
            <a:endParaRPr lang="en-US"/>
          </a:p>
        </p:txBody>
      </p:sp>
      <p:sp>
        <p:nvSpPr>
          <p:cNvPr id="8" name="Footer Placeholder 7">
            <a:extLst>
              <a:ext uri="{FF2B5EF4-FFF2-40B4-BE49-F238E27FC236}">
                <a16:creationId xmlns:a16="http://schemas.microsoft.com/office/drawing/2014/main" id="{C6472EFC-0BD2-4759-A755-866A943EE6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EC4659-1E33-46F1-9195-B10899254346}"/>
              </a:ext>
            </a:extLst>
          </p:cNvPr>
          <p:cNvSpPr>
            <a:spLocks noGrp="1"/>
          </p:cNvSpPr>
          <p:nvPr>
            <p:ph type="sldNum" sz="quarter" idx="12"/>
          </p:nvPr>
        </p:nvSpPr>
        <p:spPr/>
        <p:txBody>
          <a:bodyPr/>
          <a:lstStyle/>
          <a:p>
            <a:fld id="{3C03F123-C7BD-4643-B2E2-613672FA9498}" type="slidenum">
              <a:rPr lang="en-US" smtClean="0"/>
              <a:t>‹#›</a:t>
            </a:fld>
            <a:endParaRPr lang="en-US"/>
          </a:p>
        </p:txBody>
      </p:sp>
    </p:spTree>
    <p:extLst>
      <p:ext uri="{BB962C8B-B14F-4D97-AF65-F5344CB8AC3E}">
        <p14:creationId xmlns:p14="http://schemas.microsoft.com/office/powerpoint/2010/main" val="184814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E972F-B5E2-47D0-B063-9387148901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AD17E-0F30-4D91-AC16-5562B4081328}"/>
              </a:ext>
            </a:extLst>
          </p:cNvPr>
          <p:cNvSpPr>
            <a:spLocks noGrp="1"/>
          </p:cNvSpPr>
          <p:nvPr>
            <p:ph type="dt" sz="half" idx="10"/>
          </p:nvPr>
        </p:nvSpPr>
        <p:spPr/>
        <p:txBody>
          <a:bodyPr/>
          <a:lstStyle/>
          <a:p>
            <a:fld id="{6D3AEA04-5700-4E88-B0C0-D6351AD66817}" type="datetimeFigureOut">
              <a:rPr lang="en-US" smtClean="0"/>
              <a:t>7/26/2023</a:t>
            </a:fld>
            <a:endParaRPr lang="en-US"/>
          </a:p>
        </p:txBody>
      </p:sp>
      <p:sp>
        <p:nvSpPr>
          <p:cNvPr id="4" name="Footer Placeholder 3">
            <a:extLst>
              <a:ext uri="{FF2B5EF4-FFF2-40B4-BE49-F238E27FC236}">
                <a16:creationId xmlns:a16="http://schemas.microsoft.com/office/drawing/2014/main" id="{2ADC4377-FAD0-480F-90DB-8392477F94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8E4D19-FCCE-43C4-8A61-399F68E09467}"/>
              </a:ext>
            </a:extLst>
          </p:cNvPr>
          <p:cNvSpPr>
            <a:spLocks noGrp="1"/>
          </p:cNvSpPr>
          <p:nvPr>
            <p:ph type="sldNum" sz="quarter" idx="12"/>
          </p:nvPr>
        </p:nvSpPr>
        <p:spPr/>
        <p:txBody>
          <a:bodyPr/>
          <a:lstStyle/>
          <a:p>
            <a:fld id="{3C03F123-C7BD-4643-B2E2-613672FA9498}" type="slidenum">
              <a:rPr lang="en-US" smtClean="0"/>
              <a:t>‹#›</a:t>
            </a:fld>
            <a:endParaRPr lang="en-US"/>
          </a:p>
        </p:txBody>
      </p:sp>
    </p:spTree>
    <p:extLst>
      <p:ext uri="{BB962C8B-B14F-4D97-AF65-F5344CB8AC3E}">
        <p14:creationId xmlns:p14="http://schemas.microsoft.com/office/powerpoint/2010/main" val="2168071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20F96F-4D66-4496-951E-5BE9ECF5346D}"/>
              </a:ext>
            </a:extLst>
          </p:cNvPr>
          <p:cNvSpPr>
            <a:spLocks noGrp="1"/>
          </p:cNvSpPr>
          <p:nvPr>
            <p:ph type="dt" sz="half" idx="10"/>
          </p:nvPr>
        </p:nvSpPr>
        <p:spPr/>
        <p:txBody>
          <a:bodyPr/>
          <a:lstStyle/>
          <a:p>
            <a:fld id="{6D3AEA04-5700-4E88-B0C0-D6351AD66817}" type="datetimeFigureOut">
              <a:rPr lang="en-US" smtClean="0"/>
              <a:t>7/26/2023</a:t>
            </a:fld>
            <a:endParaRPr lang="en-US"/>
          </a:p>
        </p:txBody>
      </p:sp>
      <p:sp>
        <p:nvSpPr>
          <p:cNvPr id="3" name="Footer Placeholder 2">
            <a:extLst>
              <a:ext uri="{FF2B5EF4-FFF2-40B4-BE49-F238E27FC236}">
                <a16:creationId xmlns:a16="http://schemas.microsoft.com/office/drawing/2014/main" id="{E66F8DE2-4F63-4CA8-99D6-EF2D4BF6A1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1C10F9-5730-4B3A-BD34-F150D5164D13}"/>
              </a:ext>
            </a:extLst>
          </p:cNvPr>
          <p:cNvSpPr>
            <a:spLocks noGrp="1"/>
          </p:cNvSpPr>
          <p:nvPr>
            <p:ph type="sldNum" sz="quarter" idx="12"/>
          </p:nvPr>
        </p:nvSpPr>
        <p:spPr/>
        <p:txBody>
          <a:bodyPr/>
          <a:lstStyle/>
          <a:p>
            <a:fld id="{3C03F123-C7BD-4643-B2E2-613672FA9498}" type="slidenum">
              <a:rPr lang="en-US" smtClean="0"/>
              <a:t>‹#›</a:t>
            </a:fld>
            <a:endParaRPr lang="en-US"/>
          </a:p>
        </p:txBody>
      </p:sp>
    </p:spTree>
    <p:extLst>
      <p:ext uri="{BB962C8B-B14F-4D97-AF65-F5344CB8AC3E}">
        <p14:creationId xmlns:p14="http://schemas.microsoft.com/office/powerpoint/2010/main" val="162730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8ABF9-6031-4F2E-9B10-7EFC6003F7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FF6C82-4306-4B19-A61E-AE6E04A0A0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4A92E6-3262-45FD-A553-2F1A9CC7B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9477AD-D648-49B1-9543-93A3F19E56BF}"/>
              </a:ext>
            </a:extLst>
          </p:cNvPr>
          <p:cNvSpPr>
            <a:spLocks noGrp="1"/>
          </p:cNvSpPr>
          <p:nvPr>
            <p:ph type="dt" sz="half" idx="10"/>
          </p:nvPr>
        </p:nvSpPr>
        <p:spPr/>
        <p:txBody>
          <a:bodyPr/>
          <a:lstStyle/>
          <a:p>
            <a:fld id="{6D3AEA04-5700-4E88-B0C0-D6351AD66817}" type="datetimeFigureOut">
              <a:rPr lang="en-US" smtClean="0"/>
              <a:t>7/26/2023</a:t>
            </a:fld>
            <a:endParaRPr lang="en-US"/>
          </a:p>
        </p:txBody>
      </p:sp>
      <p:sp>
        <p:nvSpPr>
          <p:cNvPr id="6" name="Footer Placeholder 5">
            <a:extLst>
              <a:ext uri="{FF2B5EF4-FFF2-40B4-BE49-F238E27FC236}">
                <a16:creationId xmlns:a16="http://schemas.microsoft.com/office/drawing/2014/main" id="{009D6771-5903-46A8-90D6-D7B453B91C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6DC4EC-41AA-4761-95BC-598196BDC1F1}"/>
              </a:ext>
            </a:extLst>
          </p:cNvPr>
          <p:cNvSpPr>
            <a:spLocks noGrp="1"/>
          </p:cNvSpPr>
          <p:nvPr>
            <p:ph type="sldNum" sz="quarter" idx="12"/>
          </p:nvPr>
        </p:nvSpPr>
        <p:spPr/>
        <p:txBody>
          <a:bodyPr/>
          <a:lstStyle/>
          <a:p>
            <a:fld id="{3C03F123-C7BD-4643-B2E2-613672FA9498}" type="slidenum">
              <a:rPr lang="en-US" smtClean="0"/>
              <a:t>‹#›</a:t>
            </a:fld>
            <a:endParaRPr lang="en-US"/>
          </a:p>
        </p:txBody>
      </p:sp>
    </p:spTree>
    <p:extLst>
      <p:ext uri="{BB962C8B-B14F-4D97-AF65-F5344CB8AC3E}">
        <p14:creationId xmlns:p14="http://schemas.microsoft.com/office/powerpoint/2010/main" val="355155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09FF6-82EF-4CAC-BA2B-B80D9BB32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FB3B71-55BD-4A21-87F2-68E7E3C3CF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5CF653-D4B9-451B-AD96-D6561F1F52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B35F0A-A523-4EAA-84DE-2F868E75B342}"/>
              </a:ext>
            </a:extLst>
          </p:cNvPr>
          <p:cNvSpPr>
            <a:spLocks noGrp="1"/>
          </p:cNvSpPr>
          <p:nvPr>
            <p:ph type="dt" sz="half" idx="10"/>
          </p:nvPr>
        </p:nvSpPr>
        <p:spPr/>
        <p:txBody>
          <a:bodyPr/>
          <a:lstStyle/>
          <a:p>
            <a:fld id="{6D3AEA04-5700-4E88-B0C0-D6351AD66817}" type="datetimeFigureOut">
              <a:rPr lang="en-US" smtClean="0"/>
              <a:t>7/26/2023</a:t>
            </a:fld>
            <a:endParaRPr lang="en-US"/>
          </a:p>
        </p:txBody>
      </p:sp>
      <p:sp>
        <p:nvSpPr>
          <p:cNvPr id="6" name="Footer Placeholder 5">
            <a:extLst>
              <a:ext uri="{FF2B5EF4-FFF2-40B4-BE49-F238E27FC236}">
                <a16:creationId xmlns:a16="http://schemas.microsoft.com/office/drawing/2014/main" id="{9A3DA5F9-E6A4-435E-9D16-1A30AE087D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5D826A-B9F1-4902-BD1A-88CB11B73947}"/>
              </a:ext>
            </a:extLst>
          </p:cNvPr>
          <p:cNvSpPr>
            <a:spLocks noGrp="1"/>
          </p:cNvSpPr>
          <p:nvPr>
            <p:ph type="sldNum" sz="quarter" idx="12"/>
          </p:nvPr>
        </p:nvSpPr>
        <p:spPr/>
        <p:txBody>
          <a:bodyPr/>
          <a:lstStyle/>
          <a:p>
            <a:fld id="{3C03F123-C7BD-4643-B2E2-613672FA9498}" type="slidenum">
              <a:rPr lang="en-US" smtClean="0"/>
              <a:t>‹#›</a:t>
            </a:fld>
            <a:endParaRPr lang="en-US"/>
          </a:p>
        </p:txBody>
      </p:sp>
    </p:spTree>
    <p:extLst>
      <p:ext uri="{BB962C8B-B14F-4D97-AF65-F5344CB8AC3E}">
        <p14:creationId xmlns:p14="http://schemas.microsoft.com/office/powerpoint/2010/main" val="960621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0DD20E-06AD-449F-9DB6-6453A4B4FA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B4FAC4-EBAD-41E9-8613-61B93DE0F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F2452F-C553-4F93-8153-F5CB3DBD24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3AEA04-5700-4E88-B0C0-D6351AD66817}" type="datetimeFigureOut">
              <a:rPr lang="en-US" smtClean="0"/>
              <a:t>7/26/2023</a:t>
            </a:fld>
            <a:endParaRPr lang="en-US"/>
          </a:p>
        </p:txBody>
      </p:sp>
      <p:sp>
        <p:nvSpPr>
          <p:cNvPr id="5" name="Footer Placeholder 4">
            <a:extLst>
              <a:ext uri="{FF2B5EF4-FFF2-40B4-BE49-F238E27FC236}">
                <a16:creationId xmlns:a16="http://schemas.microsoft.com/office/drawing/2014/main" id="{6FE7040C-EF0E-48CC-8E30-6AD9B31B6C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E1264B-3869-4E1C-8803-DBAD34B91B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3F123-C7BD-4643-B2E2-613672FA9498}" type="slidenum">
              <a:rPr lang="en-US" smtClean="0"/>
              <a:t>‹#›</a:t>
            </a:fld>
            <a:endParaRPr lang="en-US"/>
          </a:p>
        </p:txBody>
      </p:sp>
    </p:spTree>
    <p:extLst>
      <p:ext uri="{BB962C8B-B14F-4D97-AF65-F5344CB8AC3E}">
        <p14:creationId xmlns:p14="http://schemas.microsoft.com/office/powerpoint/2010/main" val="1384704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osha.oregon.gov/OSHARules/comments/comments-and-decisions-AO3-2022-alh-heat-rules.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osha.oregon.gov/Pages/topics/heat-stress.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osha.oregon.gov/OSHARules/pd/pd-299.pdf" TargetMode="External"/><Relationship Id="rId5" Type="http://schemas.openxmlformats.org/officeDocument/2006/relationships/hyperlink" Target="https://osha.oregon.gov/OSHAPubs/5866.pdf" TargetMode="External"/><Relationship Id="rId4" Type="http://schemas.openxmlformats.org/officeDocument/2006/relationships/hyperlink" Target="https://osha.oregon.gov/OSHAPubs/factsheets/fs96.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Theodore.bunch@dcbs.Oregon.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8E4A374-E9FD-475D-A6A9-1DB709454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F4206102-29DA-4B18-A1F5-5914DF8CAD02}"/>
              </a:ext>
            </a:extLst>
          </p:cNvPr>
          <p:cNvSpPr/>
          <p:nvPr/>
        </p:nvSpPr>
        <p:spPr>
          <a:xfrm>
            <a:off x="0" y="3914774"/>
            <a:ext cx="12192000" cy="2943226"/>
          </a:xfrm>
          <a:prstGeom prst="rect">
            <a:avLst/>
          </a:prstGeom>
          <a:solidFill>
            <a:srgbClr val="005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8DAD97F-0D8B-4A86-B27B-D0BF8B4A185E}"/>
              </a:ext>
            </a:extLst>
          </p:cNvPr>
          <p:cNvSpPr txBox="1"/>
          <p:nvPr/>
        </p:nvSpPr>
        <p:spPr>
          <a:xfrm>
            <a:off x="314323" y="4154789"/>
            <a:ext cx="12192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Oregon OSHA’s </a:t>
            </a:r>
            <a:r>
              <a:rPr kumimoji="0" lang="en-US" sz="3600" b="1" i="0" u="none" strike="noStrike" kern="1200" cap="none" spc="0" normalizeH="0" baseline="0" noProof="0" dirty="0">
                <a:ln>
                  <a:noFill/>
                </a:ln>
                <a:solidFill>
                  <a:schemeClr val="bg1"/>
                </a:solidFill>
                <a:effectLst/>
                <a:uLnTx/>
                <a:uFillTx/>
                <a:latin typeface="Calibri" panose="020F0502020204030204"/>
                <a:ea typeface="+mn-ea"/>
                <a:cs typeface="+mn-cs"/>
              </a:rPr>
              <a:t>Heat Illness Prevention Rule and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Process Heat</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CE582C4-75F1-4AFC-B030-237D464F835C}"/>
              </a:ext>
            </a:extLst>
          </p:cNvPr>
          <p:cNvSpPr txBox="1"/>
          <p:nvPr/>
        </p:nvSpPr>
        <p:spPr>
          <a:xfrm>
            <a:off x="-737313" y="5225800"/>
            <a:ext cx="667062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Theodore Bunch, Technical Specialist</a:t>
            </a:r>
          </a:p>
        </p:txBody>
      </p:sp>
      <p:pic>
        <p:nvPicPr>
          <p:cNvPr id="14" name="Picture 13">
            <a:extLst>
              <a:ext uri="{FF2B5EF4-FFF2-40B4-BE49-F238E27FC236}">
                <a16:creationId xmlns:a16="http://schemas.microsoft.com/office/drawing/2014/main" id="{0FBF5805-AE4C-403D-937C-F450A29018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3072" y="5109388"/>
            <a:ext cx="2514605" cy="1392939"/>
          </a:xfrm>
          <a:prstGeom prst="rect">
            <a:avLst/>
          </a:prstGeom>
        </p:spPr>
      </p:pic>
    </p:spTree>
    <p:extLst>
      <p:ext uri="{BB962C8B-B14F-4D97-AF65-F5344CB8AC3E}">
        <p14:creationId xmlns:p14="http://schemas.microsoft.com/office/powerpoint/2010/main" val="2360462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F449A5-2B45-4CE1-83BC-1CCC363B6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1" name="Rectangle 10">
            <a:extLst>
              <a:ext uri="{FF2B5EF4-FFF2-40B4-BE49-F238E27FC236}">
                <a16:creationId xmlns:a16="http://schemas.microsoft.com/office/drawing/2014/main" id="{40A3C42F-79DB-4243-8EF2-CF3D08CAA155}"/>
              </a:ext>
            </a:extLst>
          </p:cNvPr>
          <p:cNvSpPr/>
          <p:nvPr/>
        </p:nvSpPr>
        <p:spPr>
          <a:xfrm>
            <a:off x="0" y="0"/>
            <a:ext cx="12192000" cy="6858000"/>
          </a:xfrm>
          <a:prstGeom prst="rect">
            <a:avLst/>
          </a:prstGeom>
          <a:solidFill>
            <a:srgbClr val="00567D">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1D4AD94-B13A-4929-A7F7-736B387936C1}"/>
              </a:ext>
            </a:extLst>
          </p:cNvPr>
          <p:cNvSpPr>
            <a:spLocks noGrp="1"/>
          </p:cNvSpPr>
          <p:nvPr>
            <p:ph idx="1"/>
          </p:nvPr>
        </p:nvSpPr>
        <p:spPr>
          <a:xfrm>
            <a:off x="838200" y="1563600"/>
            <a:ext cx="10515600" cy="4091516"/>
          </a:xfrm>
        </p:spPr>
        <p:txBody>
          <a:bodyPr>
            <a:noAutofit/>
          </a:bodyPr>
          <a:lstStyle/>
          <a:p>
            <a:r>
              <a:rPr lang="en-US" sz="3200" dirty="0">
                <a:solidFill>
                  <a:schemeClr val="bg1"/>
                </a:solidFill>
              </a:rPr>
              <a:t>Administrative Order 6-2021</a:t>
            </a:r>
          </a:p>
          <a:p>
            <a:r>
              <a:rPr lang="en-US" sz="3200" dirty="0">
                <a:solidFill>
                  <a:schemeClr val="bg1"/>
                </a:solidFill>
              </a:rPr>
              <a:t>Effective July 8, 2021</a:t>
            </a:r>
          </a:p>
          <a:p>
            <a:r>
              <a:rPr lang="en-US" sz="3200" b="1" dirty="0">
                <a:solidFill>
                  <a:schemeClr val="bg1"/>
                </a:solidFill>
              </a:rPr>
              <a:t>Scope and application - </a:t>
            </a:r>
            <a:r>
              <a:rPr lang="en-US" sz="2800" dirty="0">
                <a:solidFill>
                  <a:schemeClr val="bg1"/>
                </a:solidFill>
              </a:rPr>
              <a:t>This standard applies whenever an employee performs work activities and the heat index (apparent temperature) equals or exceeds 80 degrees Fahrenheit. … When any other applicable standard addresses other hazards that may be present, employers must comply with the provisions of that standard and this standard. </a:t>
            </a:r>
            <a:r>
              <a:rPr lang="en-US" sz="2800" b="1" dirty="0">
                <a:solidFill>
                  <a:schemeClr val="bg1"/>
                </a:solidFill>
              </a:rPr>
              <a:t>Where the requirements of one standard are more restrictive than the other, employers must follow the more stringent requirements. </a:t>
            </a:r>
          </a:p>
        </p:txBody>
      </p:sp>
      <p:sp>
        <p:nvSpPr>
          <p:cNvPr id="5" name="TextBox 4">
            <a:extLst>
              <a:ext uri="{FF2B5EF4-FFF2-40B4-BE49-F238E27FC236}">
                <a16:creationId xmlns:a16="http://schemas.microsoft.com/office/drawing/2014/main" id="{FB2C405B-AE42-4E8E-A965-34B96FC0C7AA}"/>
              </a:ext>
            </a:extLst>
          </p:cNvPr>
          <p:cNvSpPr txBox="1"/>
          <p:nvPr/>
        </p:nvSpPr>
        <p:spPr>
          <a:xfrm>
            <a:off x="838200" y="522697"/>
            <a:ext cx="10515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Temporary Heat Illness Prevention rules </a:t>
            </a:r>
          </a:p>
        </p:txBody>
      </p:sp>
      <p:cxnSp>
        <p:nvCxnSpPr>
          <p:cNvPr id="7" name="Straight Connector 6">
            <a:extLst>
              <a:ext uri="{FF2B5EF4-FFF2-40B4-BE49-F238E27FC236}">
                <a16:creationId xmlns:a16="http://schemas.microsoft.com/office/drawing/2014/main" id="{CA7F0E61-8C81-44B9-AD41-1C4925115324}"/>
              </a:ext>
            </a:extLst>
          </p:cNvPr>
          <p:cNvCxnSpPr>
            <a:cxnSpLocks/>
          </p:cNvCxnSpPr>
          <p:nvPr/>
        </p:nvCxnSpPr>
        <p:spPr>
          <a:xfrm>
            <a:off x="960268" y="1202884"/>
            <a:ext cx="101268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655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F449A5-2B45-4CE1-83BC-1CCC363B6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1" name="Rectangle 10">
            <a:extLst>
              <a:ext uri="{FF2B5EF4-FFF2-40B4-BE49-F238E27FC236}">
                <a16:creationId xmlns:a16="http://schemas.microsoft.com/office/drawing/2014/main" id="{40A3C42F-79DB-4243-8EF2-CF3D08CAA155}"/>
              </a:ext>
            </a:extLst>
          </p:cNvPr>
          <p:cNvSpPr/>
          <p:nvPr/>
        </p:nvSpPr>
        <p:spPr>
          <a:xfrm>
            <a:off x="0" y="0"/>
            <a:ext cx="12192000" cy="6858000"/>
          </a:xfrm>
          <a:prstGeom prst="rect">
            <a:avLst/>
          </a:prstGeom>
          <a:solidFill>
            <a:srgbClr val="00567D">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1D4AD94-B13A-4929-A7F7-736B387936C1}"/>
              </a:ext>
            </a:extLst>
          </p:cNvPr>
          <p:cNvSpPr>
            <a:spLocks noGrp="1"/>
          </p:cNvSpPr>
          <p:nvPr>
            <p:ph idx="1"/>
          </p:nvPr>
        </p:nvSpPr>
        <p:spPr>
          <a:xfrm>
            <a:off x="838200" y="1563600"/>
            <a:ext cx="10515600" cy="4091516"/>
          </a:xfrm>
        </p:spPr>
        <p:txBody>
          <a:bodyPr>
            <a:noAutofit/>
          </a:bodyPr>
          <a:lstStyle/>
          <a:p>
            <a:r>
              <a:rPr lang="en-US" sz="3200" b="1" dirty="0">
                <a:solidFill>
                  <a:schemeClr val="bg1"/>
                </a:solidFill>
              </a:rPr>
              <a:t>Exception</a:t>
            </a:r>
            <a:r>
              <a:rPr lang="en-US" sz="3200" dirty="0">
                <a:solidFill>
                  <a:schemeClr val="bg1"/>
                </a:solidFill>
              </a:rPr>
              <a:t>: Exposure to heat that is generated only from the work process – such as occurs in foundries – is not subject to this standard. In such cases, employers must follow the requirements of OAR 437-002-0144(2).</a:t>
            </a:r>
          </a:p>
          <a:p>
            <a:r>
              <a:rPr lang="en-US" sz="3200" dirty="0">
                <a:solidFill>
                  <a:schemeClr val="bg1"/>
                </a:solidFill>
              </a:rPr>
              <a:t>The above statement was repeated in the Questions and Answers document published July 23, 2021.</a:t>
            </a:r>
          </a:p>
          <a:p>
            <a:r>
              <a:rPr lang="en-US" sz="3200" b="1" dirty="0">
                <a:solidFill>
                  <a:schemeClr val="bg1"/>
                </a:solidFill>
              </a:rPr>
              <a:t>OAR 437-002-0144(2) </a:t>
            </a:r>
            <a:r>
              <a:rPr lang="en-US" sz="3200" dirty="0">
                <a:solidFill>
                  <a:schemeClr val="bg1"/>
                </a:solidFill>
              </a:rPr>
              <a:t>- Temperature Provisions. Where processes create harmful or hazardous temperature and humidity conditions, measures shall be taken to control the conditions or to control the effect on the employee.</a:t>
            </a:r>
          </a:p>
        </p:txBody>
      </p:sp>
      <p:sp>
        <p:nvSpPr>
          <p:cNvPr id="5" name="TextBox 4">
            <a:extLst>
              <a:ext uri="{FF2B5EF4-FFF2-40B4-BE49-F238E27FC236}">
                <a16:creationId xmlns:a16="http://schemas.microsoft.com/office/drawing/2014/main" id="{FB2C405B-AE42-4E8E-A965-34B96FC0C7AA}"/>
              </a:ext>
            </a:extLst>
          </p:cNvPr>
          <p:cNvSpPr txBox="1"/>
          <p:nvPr/>
        </p:nvSpPr>
        <p:spPr>
          <a:xfrm>
            <a:off x="838200" y="522697"/>
            <a:ext cx="10515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Temporary Heat Illness Prevention rules </a:t>
            </a:r>
          </a:p>
        </p:txBody>
      </p:sp>
      <p:cxnSp>
        <p:nvCxnSpPr>
          <p:cNvPr id="7" name="Straight Connector 6">
            <a:extLst>
              <a:ext uri="{FF2B5EF4-FFF2-40B4-BE49-F238E27FC236}">
                <a16:creationId xmlns:a16="http://schemas.microsoft.com/office/drawing/2014/main" id="{CA7F0E61-8C81-44B9-AD41-1C4925115324}"/>
              </a:ext>
            </a:extLst>
          </p:cNvPr>
          <p:cNvCxnSpPr>
            <a:cxnSpLocks/>
          </p:cNvCxnSpPr>
          <p:nvPr/>
        </p:nvCxnSpPr>
        <p:spPr>
          <a:xfrm>
            <a:off x="960268" y="1202884"/>
            <a:ext cx="101268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179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F449A5-2B45-4CE1-83BC-1CCC363B6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1" name="Rectangle 10">
            <a:extLst>
              <a:ext uri="{FF2B5EF4-FFF2-40B4-BE49-F238E27FC236}">
                <a16:creationId xmlns:a16="http://schemas.microsoft.com/office/drawing/2014/main" id="{40A3C42F-79DB-4243-8EF2-CF3D08CAA155}"/>
              </a:ext>
            </a:extLst>
          </p:cNvPr>
          <p:cNvSpPr/>
          <p:nvPr/>
        </p:nvSpPr>
        <p:spPr>
          <a:xfrm>
            <a:off x="0" y="0"/>
            <a:ext cx="12192000" cy="6858000"/>
          </a:xfrm>
          <a:prstGeom prst="rect">
            <a:avLst/>
          </a:prstGeom>
          <a:solidFill>
            <a:srgbClr val="00567D">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1D4AD94-B13A-4929-A7F7-736B387936C1}"/>
              </a:ext>
            </a:extLst>
          </p:cNvPr>
          <p:cNvSpPr>
            <a:spLocks noGrp="1"/>
          </p:cNvSpPr>
          <p:nvPr>
            <p:ph idx="1"/>
          </p:nvPr>
        </p:nvSpPr>
        <p:spPr>
          <a:xfrm>
            <a:off x="838200" y="1563600"/>
            <a:ext cx="10515600" cy="4091516"/>
          </a:xfrm>
        </p:spPr>
        <p:txBody>
          <a:bodyPr>
            <a:noAutofit/>
          </a:bodyPr>
          <a:lstStyle/>
          <a:p>
            <a:r>
              <a:rPr lang="en-US" sz="3200" dirty="0">
                <a:solidFill>
                  <a:schemeClr val="bg1"/>
                </a:solidFill>
              </a:rPr>
              <a:t>OSHA Administrative Order 3-2022</a:t>
            </a:r>
          </a:p>
          <a:p>
            <a:r>
              <a:rPr lang="en-US" sz="3200" dirty="0">
                <a:solidFill>
                  <a:schemeClr val="bg1"/>
                </a:solidFill>
              </a:rPr>
              <a:t>Effective June 15, 2022</a:t>
            </a:r>
          </a:p>
          <a:p>
            <a:r>
              <a:rPr lang="en-US" sz="3200" b="1" dirty="0">
                <a:solidFill>
                  <a:schemeClr val="bg1"/>
                </a:solidFill>
              </a:rPr>
              <a:t>Scope and application</a:t>
            </a:r>
          </a:p>
          <a:p>
            <a:r>
              <a:rPr lang="en-US" sz="3200" b="1" dirty="0">
                <a:solidFill>
                  <a:schemeClr val="bg1"/>
                </a:solidFill>
              </a:rPr>
              <a:t>Note: </a:t>
            </a:r>
            <a:r>
              <a:rPr lang="en-US" sz="3200" dirty="0">
                <a:solidFill>
                  <a:schemeClr val="bg1"/>
                </a:solidFill>
              </a:rPr>
              <a:t>When another applicable standard addresses other hazards that may be present, employers must comply with the requirements of that standard and this standard. </a:t>
            </a:r>
            <a:r>
              <a:rPr lang="en-US" sz="3200" b="1" dirty="0">
                <a:solidFill>
                  <a:schemeClr val="bg1"/>
                </a:solidFill>
              </a:rPr>
              <a:t>Where the requirements of one standard are more protective than another for the same hazard, employers must follow the requirements that provide the higher level of employee protection.</a:t>
            </a:r>
          </a:p>
        </p:txBody>
      </p:sp>
      <p:sp>
        <p:nvSpPr>
          <p:cNvPr id="5" name="TextBox 4">
            <a:extLst>
              <a:ext uri="{FF2B5EF4-FFF2-40B4-BE49-F238E27FC236}">
                <a16:creationId xmlns:a16="http://schemas.microsoft.com/office/drawing/2014/main" id="{FB2C405B-AE42-4E8E-A965-34B96FC0C7AA}"/>
              </a:ext>
            </a:extLst>
          </p:cNvPr>
          <p:cNvSpPr txBox="1"/>
          <p:nvPr/>
        </p:nvSpPr>
        <p:spPr>
          <a:xfrm>
            <a:off x="838200" y="522697"/>
            <a:ext cx="10515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white"/>
                </a:solidFill>
                <a:latin typeface="Calibri" panose="020F0502020204030204"/>
              </a:rPr>
              <a:t>Permanent</a:t>
            </a: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 Heat Illness Prevention rules  </a:t>
            </a:r>
          </a:p>
        </p:txBody>
      </p:sp>
      <p:cxnSp>
        <p:nvCxnSpPr>
          <p:cNvPr id="7" name="Straight Connector 6">
            <a:extLst>
              <a:ext uri="{FF2B5EF4-FFF2-40B4-BE49-F238E27FC236}">
                <a16:creationId xmlns:a16="http://schemas.microsoft.com/office/drawing/2014/main" id="{CA7F0E61-8C81-44B9-AD41-1C4925115324}"/>
              </a:ext>
            </a:extLst>
          </p:cNvPr>
          <p:cNvCxnSpPr>
            <a:cxnSpLocks/>
          </p:cNvCxnSpPr>
          <p:nvPr/>
        </p:nvCxnSpPr>
        <p:spPr>
          <a:xfrm>
            <a:off x="960268" y="1202884"/>
            <a:ext cx="101268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74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F449A5-2B45-4CE1-83BC-1CCC363B6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1" name="Rectangle 10">
            <a:extLst>
              <a:ext uri="{FF2B5EF4-FFF2-40B4-BE49-F238E27FC236}">
                <a16:creationId xmlns:a16="http://schemas.microsoft.com/office/drawing/2014/main" id="{40A3C42F-79DB-4243-8EF2-CF3D08CAA155}"/>
              </a:ext>
            </a:extLst>
          </p:cNvPr>
          <p:cNvSpPr/>
          <p:nvPr/>
        </p:nvSpPr>
        <p:spPr>
          <a:xfrm>
            <a:off x="0" y="0"/>
            <a:ext cx="12192000" cy="6858000"/>
          </a:xfrm>
          <a:prstGeom prst="rect">
            <a:avLst/>
          </a:prstGeom>
          <a:solidFill>
            <a:srgbClr val="00567D">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1D4AD94-B13A-4929-A7F7-736B387936C1}"/>
              </a:ext>
            </a:extLst>
          </p:cNvPr>
          <p:cNvSpPr>
            <a:spLocks noGrp="1"/>
          </p:cNvSpPr>
          <p:nvPr>
            <p:ph idx="1"/>
          </p:nvPr>
        </p:nvSpPr>
        <p:spPr>
          <a:xfrm>
            <a:off x="838200" y="1563600"/>
            <a:ext cx="10515600" cy="4091516"/>
          </a:xfrm>
        </p:spPr>
        <p:txBody>
          <a:bodyPr>
            <a:noAutofit/>
          </a:bodyPr>
          <a:lstStyle/>
          <a:p>
            <a:r>
              <a:rPr lang="en-US" sz="3200" b="1" dirty="0">
                <a:solidFill>
                  <a:schemeClr val="bg1"/>
                </a:solidFill>
              </a:rPr>
              <a:t>OAR 437-002-0156 - Scope and application</a:t>
            </a:r>
          </a:p>
          <a:p>
            <a:r>
              <a:rPr lang="en-US" sz="3200" dirty="0">
                <a:solidFill>
                  <a:schemeClr val="bg1"/>
                </a:solidFill>
              </a:rPr>
              <a:t>(a) The following workplaces and operations are exempt from the requirements of this standard.</a:t>
            </a:r>
          </a:p>
          <a:p>
            <a:r>
              <a:rPr lang="en-US" sz="3200" dirty="0">
                <a:solidFill>
                  <a:schemeClr val="bg1"/>
                </a:solidFill>
              </a:rPr>
              <a:t>(B) Exposures to heat generated from the work process – such as occurs in bakeries – is not subject to this standard. In such cases, employers must follow the requirements of OAR 437-002-0144(2). </a:t>
            </a:r>
          </a:p>
          <a:p>
            <a:pPr marL="0" indent="0">
              <a:buNone/>
            </a:pPr>
            <a:r>
              <a:rPr lang="en-US" sz="3200" dirty="0">
                <a:solidFill>
                  <a:schemeClr val="bg1"/>
                </a:solidFill>
              </a:rPr>
              <a:t> </a:t>
            </a:r>
            <a:r>
              <a:rPr lang="en-US" dirty="0">
                <a:solidFill>
                  <a:schemeClr val="bg1"/>
                </a:solidFill>
              </a:rPr>
              <a:t>Note – OAR 437-002-0156 – heat illness prevention rules</a:t>
            </a:r>
          </a:p>
          <a:p>
            <a:pPr marL="0" indent="0">
              <a:buNone/>
            </a:pPr>
            <a:r>
              <a:rPr lang="en-US" dirty="0">
                <a:solidFill>
                  <a:schemeClr val="bg1"/>
                </a:solidFill>
              </a:rPr>
              <a:t>	   OAR 437-002-0144(2) – Temperature provisions (hot 		    	   processes)</a:t>
            </a:r>
          </a:p>
        </p:txBody>
      </p:sp>
      <p:sp>
        <p:nvSpPr>
          <p:cNvPr id="5" name="TextBox 4">
            <a:extLst>
              <a:ext uri="{FF2B5EF4-FFF2-40B4-BE49-F238E27FC236}">
                <a16:creationId xmlns:a16="http://schemas.microsoft.com/office/drawing/2014/main" id="{FB2C405B-AE42-4E8E-A965-34B96FC0C7AA}"/>
              </a:ext>
            </a:extLst>
          </p:cNvPr>
          <p:cNvSpPr txBox="1"/>
          <p:nvPr/>
        </p:nvSpPr>
        <p:spPr>
          <a:xfrm>
            <a:off x="838200" y="522697"/>
            <a:ext cx="10515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Permanent Heat Illness Prevention rules </a:t>
            </a:r>
          </a:p>
        </p:txBody>
      </p:sp>
      <p:cxnSp>
        <p:nvCxnSpPr>
          <p:cNvPr id="7" name="Straight Connector 6">
            <a:extLst>
              <a:ext uri="{FF2B5EF4-FFF2-40B4-BE49-F238E27FC236}">
                <a16:creationId xmlns:a16="http://schemas.microsoft.com/office/drawing/2014/main" id="{CA7F0E61-8C81-44B9-AD41-1C4925115324}"/>
              </a:ext>
            </a:extLst>
          </p:cNvPr>
          <p:cNvCxnSpPr>
            <a:cxnSpLocks/>
          </p:cNvCxnSpPr>
          <p:nvPr/>
        </p:nvCxnSpPr>
        <p:spPr>
          <a:xfrm>
            <a:off x="960268" y="1202884"/>
            <a:ext cx="101268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527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F449A5-2B45-4CE1-83BC-1CCC363B6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1" name="Rectangle 10">
            <a:extLst>
              <a:ext uri="{FF2B5EF4-FFF2-40B4-BE49-F238E27FC236}">
                <a16:creationId xmlns:a16="http://schemas.microsoft.com/office/drawing/2014/main" id="{40A3C42F-79DB-4243-8EF2-CF3D08CAA155}"/>
              </a:ext>
            </a:extLst>
          </p:cNvPr>
          <p:cNvSpPr/>
          <p:nvPr/>
        </p:nvSpPr>
        <p:spPr>
          <a:xfrm>
            <a:off x="0" y="0"/>
            <a:ext cx="12192000" cy="6858000"/>
          </a:xfrm>
          <a:prstGeom prst="rect">
            <a:avLst/>
          </a:prstGeom>
          <a:solidFill>
            <a:srgbClr val="00567D">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1D4AD94-B13A-4929-A7F7-736B387936C1}"/>
              </a:ext>
            </a:extLst>
          </p:cNvPr>
          <p:cNvSpPr>
            <a:spLocks noGrp="1"/>
          </p:cNvSpPr>
          <p:nvPr>
            <p:ph idx="1"/>
          </p:nvPr>
        </p:nvSpPr>
        <p:spPr>
          <a:xfrm>
            <a:off x="838200" y="1563600"/>
            <a:ext cx="10515600" cy="4091516"/>
          </a:xfrm>
        </p:spPr>
        <p:txBody>
          <a:bodyPr>
            <a:noAutofit/>
          </a:bodyPr>
          <a:lstStyle/>
          <a:p>
            <a:r>
              <a:rPr lang="en-US" sz="3200" dirty="0">
                <a:solidFill>
                  <a:schemeClr val="accent5">
                    <a:lumMod val="60000"/>
                    <a:lumOff val="40000"/>
                  </a:schemeClr>
                </a:solidFill>
                <a:hlinkClick r:id="rId4">
                  <a:extLst>
                    <a:ext uri="{A12FA001-AC4F-418D-AE19-62706E023703}">
                      <ahyp:hlinkClr xmlns:ahyp="http://schemas.microsoft.com/office/drawing/2018/hyperlinkcolor" val="tx"/>
                    </a:ext>
                  </a:extLst>
                </a:hlinkClick>
              </a:rPr>
              <a:t>SUMMARY OF COMMENTS AND AGENCY DECISIONS </a:t>
            </a:r>
            <a:r>
              <a:rPr lang="en-US" sz="3200" dirty="0">
                <a:solidFill>
                  <a:schemeClr val="bg1"/>
                </a:solidFill>
              </a:rPr>
              <a:t>– Published May 9, 2022</a:t>
            </a:r>
          </a:p>
          <a:p>
            <a:r>
              <a:rPr lang="en-US" sz="3200" dirty="0">
                <a:solidFill>
                  <a:schemeClr val="bg1"/>
                </a:solidFill>
              </a:rPr>
              <a:t>As a result of public comments received, a note was added to clarify when the rule related to hot processes applies. It is Oregon OSHA’s intention that heat that is generated only by the processes will be covered by OAR 437-002-0144(2). However, when additional heat is introduced into the workplace outside of the hot process, then this rule would apply as well.</a:t>
            </a:r>
          </a:p>
          <a:p>
            <a:endParaRPr lang="en-US" sz="2800" dirty="0">
              <a:solidFill>
                <a:schemeClr val="bg1"/>
              </a:solidFill>
            </a:endParaRPr>
          </a:p>
        </p:txBody>
      </p:sp>
      <p:sp>
        <p:nvSpPr>
          <p:cNvPr id="5" name="TextBox 4">
            <a:extLst>
              <a:ext uri="{FF2B5EF4-FFF2-40B4-BE49-F238E27FC236}">
                <a16:creationId xmlns:a16="http://schemas.microsoft.com/office/drawing/2014/main" id="{FB2C405B-AE42-4E8E-A965-34B96FC0C7AA}"/>
              </a:ext>
            </a:extLst>
          </p:cNvPr>
          <p:cNvSpPr txBox="1"/>
          <p:nvPr/>
        </p:nvSpPr>
        <p:spPr>
          <a:xfrm>
            <a:off x="838200" y="522697"/>
            <a:ext cx="10515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white"/>
                </a:solidFill>
                <a:latin typeface="Calibri" panose="020F0502020204030204"/>
              </a:rPr>
              <a:t>Permanent</a:t>
            </a: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 Heat Illness Prevention rules </a:t>
            </a:r>
          </a:p>
        </p:txBody>
      </p:sp>
      <p:cxnSp>
        <p:nvCxnSpPr>
          <p:cNvPr id="7" name="Straight Connector 6">
            <a:extLst>
              <a:ext uri="{FF2B5EF4-FFF2-40B4-BE49-F238E27FC236}">
                <a16:creationId xmlns:a16="http://schemas.microsoft.com/office/drawing/2014/main" id="{CA7F0E61-8C81-44B9-AD41-1C4925115324}"/>
              </a:ext>
            </a:extLst>
          </p:cNvPr>
          <p:cNvCxnSpPr>
            <a:cxnSpLocks/>
          </p:cNvCxnSpPr>
          <p:nvPr/>
        </p:nvCxnSpPr>
        <p:spPr>
          <a:xfrm>
            <a:off x="960268" y="1202884"/>
            <a:ext cx="101268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552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F449A5-2B45-4CE1-83BC-1CCC363B6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1" name="Rectangle 10">
            <a:extLst>
              <a:ext uri="{FF2B5EF4-FFF2-40B4-BE49-F238E27FC236}">
                <a16:creationId xmlns:a16="http://schemas.microsoft.com/office/drawing/2014/main" id="{40A3C42F-79DB-4243-8EF2-CF3D08CAA155}"/>
              </a:ext>
            </a:extLst>
          </p:cNvPr>
          <p:cNvSpPr/>
          <p:nvPr/>
        </p:nvSpPr>
        <p:spPr>
          <a:xfrm>
            <a:off x="0" y="0"/>
            <a:ext cx="12192000" cy="6858000"/>
          </a:xfrm>
          <a:prstGeom prst="rect">
            <a:avLst/>
          </a:prstGeom>
          <a:solidFill>
            <a:srgbClr val="00567D">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1D4AD94-B13A-4929-A7F7-736B387936C1}"/>
              </a:ext>
            </a:extLst>
          </p:cNvPr>
          <p:cNvSpPr>
            <a:spLocks noGrp="1"/>
          </p:cNvSpPr>
          <p:nvPr>
            <p:ph idx="1"/>
          </p:nvPr>
        </p:nvSpPr>
        <p:spPr>
          <a:xfrm>
            <a:off x="838200" y="1563600"/>
            <a:ext cx="10515600" cy="4091516"/>
          </a:xfrm>
        </p:spPr>
        <p:txBody>
          <a:bodyPr>
            <a:noAutofit/>
          </a:bodyPr>
          <a:lstStyle/>
          <a:p>
            <a:pPr lvl="0"/>
            <a:r>
              <a:rPr lang="en-US" sz="3200" dirty="0">
                <a:solidFill>
                  <a:prstClr val="white"/>
                </a:solidFill>
                <a:hlinkClick r:id="rId4">
                  <a:extLst>
                    <a:ext uri="{A12FA001-AC4F-418D-AE19-62706E023703}">
                      <ahyp:hlinkClr xmlns:ahyp="http://schemas.microsoft.com/office/drawing/2018/hyperlinkcolor" val="tx"/>
                    </a:ext>
                  </a:extLst>
                </a:hlinkClick>
              </a:rPr>
              <a:t>The process heat exemption in the heat illness prevention rules</a:t>
            </a:r>
            <a:r>
              <a:rPr lang="en-US" sz="3200" dirty="0">
                <a:solidFill>
                  <a:prstClr val="white"/>
                </a:solidFill>
              </a:rPr>
              <a:t>  </a:t>
            </a:r>
            <a:r>
              <a:rPr lang="en-US" sz="3200" dirty="0">
                <a:solidFill>
                  <a:srgbClr val="00B0F0"/>
                </a:solidFill>
                <a:hlinkClick r:id="rId4">
                  <a:extLst>
                    <a:ext uri="{A12FA001-AC4F-418D-AE19-62706E023703}">
                      <ahyp:hlinkClr xmlns:ahyp="http://schemas.microsoft.com/office/drawing/2018/hyperlinkcolor" val="tx"/>
                    </a:ext>
                  </a:extLst>
                </a:hlinkClick>
              </a:rPr>
              <a:t>factsheet</a:t>
            </a:r>
            <a:r>
              <a:rPr lang="en-US" sz="3200" dirty="0">
                <a:solidFill>
                  <a:srgbClr val="00B0F0"/>
                </a:solidFill>
              </a:rPr>
              <a:t> </a:t>
            </a:r>
            <a:r>
              <a:rPr lang="en-US" sz="3200" dirty="0">
                <a:solidFill>
                  <a:prstClr val="white"/>
                </a:solidFill>
              </a:rPr>
              <a:t>– 5/15/2023</a:t>
            </a:r>
          </a:p>
          <a:p>
            <a:r>
              <a:rPr lang="en-US" sz="3200" dirty="0">
                <a:solidFill>
                  <a:srgbClr val="00B0F0"/>
                </a:solidFill>
                <a:hlinkClick r:id="rId5">
                  <a:extLst>
                    <a:ext uri="{A12FA001-AC4F-418D-AE19-62706E023703}">
                      <ahyp:hlinkClr xmlns:ahyp="http://schemas.microsoft.com/office/drawing/2018/hyperlinkcolor" val="tx"/>
                    </a:ext>
                  </a:extLst>
                </a:hlinkClick>
              </a:rPr>
              <a:t>Frequently Asked Questions (FAQs)</a:t>
            </a:r>
            <a:r>
              <a:rPr lang="en-US" sz="3200" dirty="0">
                <a:solidFill>
                  <a:schemeClr val="accent5">
                    <a:lumMod val="60000"/>
                    <a:lumOff val="40000"/>
                  </a:schemeClr>
                </a:solidFill>
              </a:rPr>
              <a:t>: </a:t>
            </a:r>
            <a:r>
              <a:rPr lang="en-US" sz="3200" dirty="0">
                <a:solidFill>
                  <a:schemeClr val="bg1"/>
                </a:solidFill>
              </a:rPr>
              <a:t>Heat Illness Prevention</a:t>
            </a:r>
          </a:p>
          <a:p>
            <a:pPr marL="0" indent="0">
              <a:buNone/>
            </a:pPr>
            <a:r>
              <a:rPr lang="en-US" sz="3200" dirty="0">
                <a:solidFill>
                  <a:schemeClr val="bg1"/>
                </a:solidFill>
              </a:rPr>
              <a:t>  (OARs 437-002-0156 and 437-004-1131) – 6/12/2023</a:t>
            </a:r>
          </a:p>
          <a:p>
            <a:r>
              <a:rPr lang="en-US" sz="3200" dirty="0">
                <a:solidFill>
                  <a:srgbClr val="00B0F0"/>
                </a:solidFill>
                <a:hlinkClick r:id="rId6">
                  <a:extLst>
                    <a:ext uri="{A12FA001-AC4F-418D-AE19-62706E023703}">
                      <ahyp:hlinkClr xmlns:ahyp="http://schemas.microsoft.com/office/drawing/2018/hyperlinkcolor" val="tx"/>
                    </a:ext>
                  </a:extLst>
                </a:hlinkClick>
              </a:rPr>
              <a:t>Local Emphasis Program (LEP): Preventing Heat-Related Illness and guidance on Heat Illness Prevention rules</a:t>
            </a:r>
            <a:r>
              <a:rPr lang="en-US" sz="3200" dirty="0">
                <a:solidFill>
                  <a:srgbClr val="00B0F0"/>
                </a:solidFill>
              </a:rPr>
              <a:t> </a:t>
            </a:r>
            <a:r>
              <a:rPr lang="en-US" sz="3200" dirty="0">
                <a:solidFill>
                  <a:schemeClr val="bg1"/>
                </a:solidFill>
              </a:rPr>
              <a:t>– 6/9/2023</a:t>
            </a:r>
            <a:endParaRPr lang="en-US" sz="3200" dirty="0">
              <a:solidFill>
                <a:srgbClr val="00B0F0"/>
              </a:solidFill>
            </a:endParaRPr>
          </a:p>
          <a:p>
            <a:r>
              <a:rPr lang="en-US" sz="3200" dirty="0">
                <a:solidFill>
                  <a:srgbClr val="00B0F0"/>
                </a:solidFill>
                <a:hlinkClick r:id="rId7">
                  <a:extLst>
                    <a:ext uri="{A12FA001-AC4F-418D-AE19-62706E023703}">
                      <ahyp:hlinkClr xmlns:ahyp="http://schemas.microsoft.com/office/drawing/2018/hyperlinkcolor" val="tx"/>
                    </a:ext>
                  </a:extLst>
                </a:hlinkClick>
              </a:rPr>
              <a:t>Heat stress </a:t>
            </a:r>
            <a:r>
              <a:rPr lang="en-US" sz="3200" dirty="0">
                <a:solidFill>
                  <a:schemeClr val="bg1"/>
                </a:solidFill>
              </a:rPr>
              <a:t>website</a:t>
            </a:r>
          </a:p>
          <a:p>
            <a:endParaRPr lang="en-US" sz="2800" dirty="0">
              <a:solidFill>
                <a:schemeClr val="bg1"/>
              </a:solidFill>
            </a:endParaRPr>
          </a:p>
        </p:txBody>
      </p:sp>
      <p:sp>
        <p:nvSpPr>
          <p:cNvPr id="5" name="TextBox 4">
            <a:extLst>
              <a:ext uri="{FF2B5EF4-FFF2-40B4-BE49-F238E27FC236}">
                <a16:creationId xmlns:a16="http://schemas.microsoft.com/office/drawing/2014/main" id="{FB2C405B-AE42-4E8E-A965-34B96FC0C7AA}"/>
              </a:ext>
            </a:extLst>
          </p:cNvPr>
          <p:cNvSpPr txBox="1"/>
          <p:nvPr/>
        </p:nvSpPr>
        <p:spPr>
          <a:xfrm>
            <a:off x="838200" y="522697"/>
            <a:ext cx="10515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Permanent Heat Illness Prevention rules </a:t>
            </a:r>
          </a:p>
        </p:txBody>
      </p:sp>
      <p:cxnSp>
        <p:nvCxnSpPr>
          <p:cNvPr id="7" name="Straight Connector 6">
            <a:extLst>
              <a:ext uri="{FF2B5EF4-FFF2-40B4-BE49-F238E27FC236}">
                <a16:creationId xmlns:a16="http://schemas.microsoft.com/office/drawing/2014/main" id="{CA7F0E61-8C81-44B9-AD41-1C4925115324}"/>
              </a:ext>
            </a:extLst>
          </p:cNvPr>
          <p:cNvCxnSpPr>
            <a:cxnSpLocks/>
          </p:cNvCxnSpPr>
          <p:nvPr/>
        </p:nvCxnSpPr>
        <p:spPr>
          <a:xfrm>
            <a:off x="960268" y="1202884"/>
            <a:ext cx="101268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747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F449A5-2B45-4CE1-83BC-1CCC363B6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1" name="Rectangle 10">
            <a:extLst>
              <a:ext uri="{FF2B5EF4-FFF2-40B4-BE49-F238E27FC236}">
                <a16:creationId xmlns:a16="http://schemas.microsoft.com/office/drawing/2014/main" id="{40A3C42F-79DB-4243-8EF2-CF3D08CAA155}"/>
              </a:ext>
            </a:extLst>
          </p:cNvPr>
          <p:cNvSpPr/>
          <p:nvPr/>
        </p:nvSpPr>
        <p:spPr>
          <a:xfrm>
            <a:off x="0" y="0"/>
            <a:ext cx="12192000" cy="6858000"/>
          </a:xfrm>
          <a:prstGeom prst="rect">
            <a:avLst/>
          </a:prstGeom>
          <a:solidFill>
            <a:srgbClr val="00567D">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1D4AD94-B13A-4929-A7F7-736B387936C1}"/>
              </a:ext>
            </a:extLst>
          </p:cNvPr>
          <p:cNvSpPr>
            <a:spLocks noGrp="1"/>
          </p:cNvSpPr>
          <p:nvPr>
            <p:ph idx="1"/>
          </p:nvPr>
        </p:nvSpPr>
        <p:spPr>
          <a:xfrm>
            <a:off x="838200" y="1563600"/>
            <a:ext cx="10515600" cy="4091516"/>
          </a:xfrm>
        </p:spPr>
        <p:txBody>
          <a:bodyPr>
            <a:noAutofit/>
          </a:bodyPr>
          <a:lstStyle/>
          <a:p>
            <a:r>
              <a:rPr lang="en-US" sz="3200" dirty="0">
                <a:solidFill>
                  <a:schemeClr val="accent5">
                    <a:lumMod val="60000"/>
                    <a:lumOff val="40000"/>
                  </a:schemeClr>
                </a:solidFill>
                <a:hlinkClick r:id="rId4">
                  <a:extLst>
                    <a:ext uri="{A12FA001-AC4F-418D-AE19-62706E023703}">
                      <ahyp:hlinkClr xmlns:ahyp="http://schemas.microsoft.com/office/drawing/2018/hyperlinkcolor" val="tx"/>
                    </a:ext>
                  </a:extLst>
                </a:hlinkClick>
              </a:rPr>
              <a:t>Theodore.bunch@dcbs.Oregon.gov</a:t>
            </a:r>
            <a:endParaRPr lang="en-US" sz="3200" dirty="0">
              <a:solidFill>
                <a:schemeClr val="accent5">
                  <a:lumMod val="60000"/>
                  <a:lumOff val="40000"/>
                </a:schemeClr>
              </a:solidFill>
            </a:endParaRPr>
          </a:p>
          <a:p>
            <a:endParaRPr lang="en-US" sz="3200" dirty="0">
              <a:solidFill>
                <a:schemeClr val="bg1"/>
              </a:solidFill>
            </a:endParaRPr>
          </a:p>
        </p:txBody>
      </p:sp>
      <p:sp>
        <p:nvSpPr>
          <p:cNvPr id="5" name="TextBox 4">
            <a:extLst>
              <a:ext uri="{FF2B5EF4-FFF2-40B4-BE49-F238E27FC236}">
                <a16:creationId xmlns:a16="http://schemas.microsoft.com/office/drawing/2014/main" id="{FB2C405B-AE42-4E8E-A965-34B96FC0C7AA}"/>
              </a:ext>
            </a:extLst>
          </p:cNvPr>
          <p:cNvSpPr txBox="1"/>
          <p:nvPr/>
        </p:nvSpPr>
        <p:spPr>
          <a:xfrm>
            <a:off x="838200" y="522697"/>
            <a:ext cx="10515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Questions?</a:t>
            </a:r>
          </a:p>
        </p:txBody>
      </p:sp>
      <p:cxnSp>
        <p:nvCxnSpPr>
          <p:cNvPr id="7" name="Straight Connector 6">
            <a:extLst>
              <a:ext uri="{FF2B5EF4-FFF2-40B4-BE49-F238E27FC236}">
                <a16:creationId xmlns:a16="http://schemas.microsoft.com/office/drawing/2014/main" id="{CA7F0E61-8C81-44B9-AD41-1C4925115324}"/>
              </a:ext>
            </a:extLst>
          </p:cNvPr>
          <p:cNvCxnSpPr>
            <a:cxnSpLocks/>
          </p:cNvCxnSpPr>
          <p:nvPr/>
        </p:nvCxnSpPr>
        <p:spPr>
          <a:xfrm>
            <a:off x="960268" y="1202884"/>
            <a:ext cx="101268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810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DF49ED7F4EA84AAE2034FE9E6B3CC7" ma:contentTypeVersion="1" ma:contentTypeDescription="Create a new document." ma:contentTypeScope="" ma:versionID="44d37e1fd4ed61b3e7bb1bf87e7a2519">
  <xsd:schema xmlns:xsd="http://www.w3.org/2001/XMLSchema" xmlns:xs="http://www.w3.org/2001/XMLSchema" xmlns:p="http://schemas.microsoft.com/office/2006/metadata/properties" xmlns:ns1="http://schemas.microsoft.com/sharepoint/v3" targetNamespace="http://schemas.microsoft.com/office/2006/metadata/properties" ma:root="true" ma:fieldsID="76306148d0f7b992e79f2d9b1f249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728037E-31CD-4988-A520-F420A3BC1642}"/>
</file>

<file path=customXml/itemProps2.xml><?xml version="1.0" encoding="utf-8"?>
<ds:datastoreItem xmlns:ds="http://schemas.openxmlformats.org/officeDocument/2006/customXml" ds:itemID="{01966F6F-8A74-4764-9FDD-BB7B361377E0}"/>
</file>

<file path=customXml/itemProps3.xml><?xml version="1.0" encoding="utf-8"?>
<ds:datastoreItem xmlns:ds="http://schemas.openxmlformats.org/officeDocument/2006/customXml" ds:itemID="{59A18614-F486-401D-94D0-7F1CC984716B}"/>
</file>

<file path=docProps/app.xml><?xml version="1.0" encoding="utf-8"?>
<Properties xmlns="http://schemas.openxmlformats.org/officeDocument/2006/extended-properties" xmlns:vt="http://schemas.openxmlformats.org/officeDocument/2006/docPropsVTypes">
  <TotalTime>512</TotalTime>
  <Words>532</Words>
  <Application>Microsoft Office PowerPoint</Application>
  <PresentationFormat>Widescreen</PresentationFormat>
  <Paragraphs>41</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Oregon OSHA’s Heat Illness Prevention Rule and Process Heat</dc:title>
  <dc:creator>Bunch Theodore</dc:creator>
  <cp:lastModifiedBy>Tawnya Swanson</cp:lastModifiedBy>
  <cp:revision>28</cp:revision>
  <dcterms:created xsi:type="dcterms:W3CDTF">2023-07-10T13:28:47Z</dcterms:created>
  <dcterms:modified xsi:type="dcterms:W3CDTF">2023-07-26T21:06:50Z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0x0101006ADF49ED7F4EA84AAE2034FE9E6B3CC7</vt:lpwstr>
  </property>
</Properties>
</file>