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6858000" cy="9144000" type="screen4x3"/>
  <p:notesSz cx="6858000" cy="90836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FFFF"/>
    <a:srgbClr val="FFFFCC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03" autoAdjust="0"/>
    <p:restoredTop sz="95609" autoAdjust="0"/>
  </p:normalViewPr>
  <p:slideViewPr>
    <p:cSldViewPr>
      <p:cViewPr varScale="1">
        <p:scale>
          <a:sx n="60" d="100"/>
          <a:sy n="60" d="100"/>
        </p:scale>
        <p:origin x="2568" y="6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handoutMaster" Target="handoutMasters/handoutMaster1.xml"/><Relationship Id="rId9" Type="http://schemas.openxmlformats.org/officeDocument/2006/relationships/customXml" Target="../customXml/item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4E63AB3C-3173-4BFF-94B5-F5E9F95404C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927BF2C6-C5FF-4D45-913D-5C34E8456B1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02D3E7D6-B803-407C-95EE-BC7FD3C8CBC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9650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BF31807B-096E-4923-A531-4C523F3798D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29650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E02B3F1-19BC-4596-A50B-15FE20470C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9612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7">
            <a:extLst>
              <a:ext uri="{FF2B5EF4-FFF2-40B4-BE49-F238E27FC236}">
                <a16:creationId xmlns:a16="http://schemas.microsoft.com/office/drawing/2014/main" id="{B51C1586-0042-41AF-B52F-A7EC1FD711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688" y="66675"/>
            <a:ext cx="6516687" cy="441325"/>
          </a:xfrm>
          <a:prstGeom prst="rect">
            <a:avLst/>
          </a:prstGeom>
          <a:solidFill>
            <a:srgbClr val="00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3D0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027" name="Rectangle 18">
            <a:extLst>
              <a:ext uri="{FF2B5EF4-FFF2-40B4-BE49-F238E27FC236}">
                <a16:creationId xmlns:a16="http://schemas.microsoft.com/office/drawing/2014/main" id="{5FB1186F-2EBE-4DB2-B412-6C7D37F9A7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10600"/>
            <a:ext cx="6858000" cy="508000"/>
          </a:xfrm>
          <a:prstGeom prst="rect">
            <a:avLst/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028" name="Text Box 19">
            <a:extLst>
              <a:ext uri="{FF2B5EF4-FFF2-40B4-BE49-F238E27FC236}">
                <a16:creationId xmlns:a16="http://schemas.microsoft.com/office/drawing/2014/main" id="{AEB4F7EE-B83D-40B0-9BFE-F83421B806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599488"/>
            <a:ext cx="3048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1000" dirty="0">
                <a:solidFill>
                  <a:schemeClr val="bg1"/>
                </a:solidFill>
              </a:rPr>
              <a:t>Oregon OSHA – PESO TOOLBOX SHEET</a:t>
            </a:r>
          </a:p>
          <a:p>
            <a:pPr>
              <a:defRPr/>
            </a:pPr>
            <a:r>
              <a:rPr lang="en-US" altLang="en-US" sz="1000" dirty="0">
                <a:solidFill>
                  <a:schemeClr val="bg1"/>
                </a:solidFill>
              </a:rPr>
              <a:t>For more information, call Oregon OSHA</a:t>
            </a:r>
          </a:p>
          <a:p>
            <a:pPr>
              <a:defRPr/>
            </a:pPr>
            <a:r>
              <a:rPr lang="en-US" altLang="en-US" sz="1000" dirty="0">
                <a:solidFill>
                  <a:schemeClr val="bg1"/>
                </a:solidFill>
              </a:rPr>
              <a:t>1 (800) 922-2689 </a:t>
            </a:r>
            <a:r>
              <a:rPr lang="es-ES_tradnl" altLang="en-US" sz="1000" dirty="0" err="1">
                <a:solidFill>
                  <a:schemeClr val="bg1"/>
                </a:solidFill>
              </a:rPr>
              <a:t>or</a:t>
            </a:r>
            <a:r>
              <a:rPr lang="es-ES_tradnl" altLang="en-US" sz="1000" dirty="0">
                <a:solidFill>
                  <a:schemeClr val="bg1"/>
                </a:solidFill>
              </a:rPr>
              <a:t> </a:t>
            </a:r>
            <a:r>
              <a:rPr lang="es-ES_tradnl" altLang="en-US" sz="1000" dirty="0" err="1">
                <a:solidFill>
                  <a:schemeClr val="bg1"/>
                </a:solidFill>
              </a:rPr>
              <a:t>visit</a:t>
            </a:r>
            <a:r>
              <a:rPr lang="es-ES_tradnl" altLang="en-US" sz="1000" dirty="0">
                <a:solidFill>
                  <a:schemeClr val="bg1"/>
                </a:solidFill>
              </a:rPr>
              <a:t> osha.oregon.gov</a:t>
            </a:r>
            <a:endParaRPr lang="en-US" altLang="en-US" sz="1000" dirty="0">
              <a:solidFill>
                <a:schemeClr val="bg1"/>
              </a:solidFill>
            </a:endParaRPr>
          </a:p>
        </p:txBody>
      </p:sp>
      <p:sp>
        <p:nvSpPr>
          <p:cNvPr id="1029" name="Text Box 20">
            <a:extLst>
              <a:ext uri="{FF2B5EF4-FFF2-40B4-BE49-F238E27FC236}">
                <a16:creationId xmlns:a16="http://schemas.microsoft.com/office/drawing/2014/main" id="{FBFFBBAD-0E94-4E6A-835A-6DB2BD5A62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8238" y="8599488"/>
            <a:ext cx="32321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altLang="en-US" sz="1000" dirty="0">
                <a:solidFill>
                  <a:schemeClr val="bg1"/>
                </a:solidFill>
              </a:rPr>
              <a:t>HOJA INFORMATIVA DE Oregon OSHA - PESO</a:t>
            </a:r>
          </a:p>
          <a:p>
            <a:pPr algn="r">
              <a:defRPr/>
            </a:pPr>
            <a:r>
              <a:rPr lang="en-US" altLang="en-US" sz="1000" dirty="0">
                <a:solidFill>
                  <a:schemeClr val="bg1"/>
                </a:solidFill>
              </a:rPr>
              <a:t>Para </a:t>
            </a:r>
            <a:r>
              <a:rPr lang="en-US" altLang="en-US" sz="1000" dirty="0" err="1">
                <a:solidFill>
                  <a:schemeClr val="bg1"/>
                </a:solidFill>
              </a:rPr>
              <a:t>mayores</a:t>
            </a:r>
            <a:r>
              <a:rPr lang="en-US" altLang="en-US" sz="1000" dirty="0">
                <a:solidFill>
                  <a:schemeClr val="bg1"/>
                </a:solidFill>
              </a:rPr>
              <a:t> </a:t>
            </a:r>
            <a:r>
              <a:rPr lang="en-US" altLang="en-US" sz="1000" dirty="0" err="1">
                <a:solidFill>
                  <a:schemeClr val="bg1"/>
                </a:solidFill>
              </a:rPr>
              <a:t>informes</a:t>
            </a:r>
            <a:r>
              <a:rPr lang="en-US" altLang="en-US" sz="1000" dirty="0">
                <a:solidFill>
                  <a:schemeClr val="bg1"/>
                </a:solidFill>
              </a:rPr>
              <a:t>, </a:t>
            </a:r>
            <a:r>
              <a:rPr lang="en-US" altLang="en-US" sz="1000" dirty="0" err="1">
                <a:solidFill>
                  <a:schemeClr val="bg1"/>
                </a:solidFill>
              </a:rPr>
              <a:t>llame</a:t>
            </a:r>
            <a:r>
              <a:rPr lang="en-US" altLang="en-US" sz="1000" dirty="0">
                <a:solidFill>
                  <a:schemeClr val="bg1"/>
                </a:solidFill>
              </a:rPr>
              <a:t> a Oregon OSHA</a:t>
            </a:r>
          </a:p>
          <a:p>
            <a:pPr algn="r">
              <a:defRPr/>
            </a:pPr>
            <a:r>
              <a:rPr lang="en-US" altLang="en-US" sz="1000" dirty="0">
                <a:solidFill>
                  <a:schemeClr val="bg1"/>
                </a:solidFill>
              </a:rPr>
              <a:t>1 (800) 843-8086 </a:t>
            </a:r>
            <a:r>
              <a:rPr lang="es-ES_tradnl" altLang="en-US" sz="1000" dirty="0">
                <a:solidFill>
                  <a:schemeClr val="bg1"/>
                </a:solidFill>
              </a:rPr>
              <a:t>ó v</a:t>
            </a:r>
            <a:r>
              <a:rPr lang="en-US" altLang="en-US" sz="1000" dirty="0">
                <a:solidFill>
                  <a:schemeClr val="bg1"/>
                </a:solidFill>
              </a:rPr>
              <a:t>is</a:t>
            </a:r>
            <a:r>
              <a:rPr lang="es-ES_tradnl" altLang="en-US" sz="1000" dirty="0" err="1">
                <a:solidFill>
                  <a:schemeClr val="bg1"/>
                </a:solidFill>
              </a:rPr>
              <a:t>ite</a:t>
            </a:r>
            <a:r>
              <a:rPr lang="es-ES_tradnl" altLang="en-US" sz="1000" dirty="0">
                <a:solidFill>
                  <a:schemeClr val="bg1"/>
                </a:solidFill>
              </a:rPr>
              <a:t> osha.oregon.gov</a:t>
            </a:r>
            <a:endParaRPr lang="en-US" altLang="en-US" sz="10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image" Target="../media/image1.png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>
            <a:extLst>
              <a:ext uri="{FF2B5EF4-FFF2-40B4-BE49-F238E27FC236}">
                <a16:creationId xmlns:a16="http://schemas.microsoft.com/office/drawing/2014/main" id="{84E80A6B-47B3-44E4-A61B-DCA57605DF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025" y="838200"/>
            <a:ext cx="5340350" cy="7171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1963" indent="-2317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54781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11931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69081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148013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05213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062413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19613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 dirty="0"/>
              <a:t>I</a:t>
            </a:r>
            <a:r>
              <a:rPr lang="en-US" altLang="en-US" sz="1400" b="1" dirty="0"/>
              <a:t>mportance of the Safety Committee and Safety Meetings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en-US" sz="1200" b="1" dirty="0"/>
              <a:t>Some companies have safety committees.  Others have safety meetings.  Ask you employer which they have.  Both Safety Committees or Safety Meetings help the workplace safer.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altLang="en-US" sz="1200" b="1" dirty="0"/>
          </a:p>
          <a:p>
            <a:pPr>
              <a:buFont typeface="Wingdings" panose="05000000000000000000" pitchFamily="2" charset="2"/>
              <a:buChar char="ü"/>
            </a:pPr>
            <a:endParaRPr lang="en-US" altLang="en-US" sz="1200" b="1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000" b="1" dirty="0"/>
              <a:t>S</a:t>
            </a:r>
            <a:r>
              <a:rPr lang="en-US" altLang="en-US" sz="1400" b="1" dirty="0"/>
              <a:t>afety Committee:  Who are the members?</a:t>
            </a:r>
            <a:endParaRPr lang="en-US" altLang="en-US" sz="1600" b="1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en-US" sz="1200" b="1" dirty="0"/>
              <a:t>Workers and employer representatives.</a:t>
            </a:r>
          </a:p>
          <a:p>
            <a:pPr>
              <a:buFont typeface="Wingdings" panose="05000000000000000000" pitchFamily="2" charset="2"/>
              <a:buNone/>
            </a:pPr>
            <a:endParaRPr lang="es-ES" altLang="en-US" sz="1200" b="1" dirty="0"/>
          </a:p>
          <a:p>
            <a:pPr>
              <a:buFont typeface="Wingdings" panose="05000000000000000000" pitchFamily="2" charset="2"/>
              <a:buNone/>
            </a:pPr>
            <a:endParaRPr lang="es-ES" altLang="en-US" sz="1200" b="1" dirty="0"/>
          </a:p>
          <a:p>
            <a:pPr>
              <a:buFont typeface="Wingdings" panose="05000000000000000000" pitchFamily="2" charset="2"/>
              <a:buNone/>
            </a:pPr>
            <a:endParaRPr lang="en-US" altLang="en-US" sz="1200" b="1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000" b="1" dirty="0"/>
              <a:t>S</a:t>
            </a:r>
            <a:r>
              <a:rPr lang="en-US" altLang="en-US" sz="1400" b="1" dirty="0"/>
              <a:t>afety Committee:  Activities</a:t>
            </a:r>
            <a:endParaRPr lang="en-US" altLang="en-US" sz="1600" b="1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en-US" sz="1200" b="1" dirty="0"/>
              <a:t>Meet once a month to discuss hazards and the ways of preventing</a:t>
            </a:r>
            <a:r>
              <a:rPr lang="es-ES_tradnl" altLang="en-US" sz="1200" b="1" dirty="0"/>
              <a:t> </a:t>
            </a:r>
            <a:r>
              <a:rPr lang="en-US" altLang="en-US" sz="1200" b="1" dirty="0"/>
              <a:t>those hazards.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en-US" sz="1200" b="1" dirty="0"/>
              <a:t>Conduct a quarterly workplace</a:t>
            </a:r>
            <a:r>
              <a:rPr lang="es-ES_tradnl" altLang="en-US" sz="1200" b="1" dirty="0"/>
              <a:t> </a:t>
            </a:r>
            <a:r>
              <a:rPr lang="en-US" altLang="en-US" sz="1200" b="1" dirty="0"/>
              <a:t>inspection to identify hazardous .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altLang="en-US" sz="1200" b="1" dirty="0"/>
          </a:p>
          <a:p>
            <a:pPr>
              <a:buFont typeface="Wingdings" panose="05000000000000000000" pitchFamily="2" charset="2"/>
              <a:buNone/>
            </a:pPr>
            <a:endParaRPr lang="es-ES" altLang="en-US" sz="1400" b="1" dirty="0"/>
          </a:p>
          <a:p>
            <a:pPr>
              <a:buFont typeface="Wingdings" panose="05000000000000000000" pitchFamily="2" charset="2"/>
              <a:buNone/>
            </a:pPr>
            <a:endParaRPr lang="en-US" altLang="en-US" sz="1400" b="1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000" b="1" dirty="0"/>
              <a:t>S</a:t>
            </a:r>
            <a:r>
              <a:rPr lang="en-US" altLang="en-US" sz="1400" b="1" dirty="0"/>
              <a:t>afety Committee:  Discussions can include: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en-US" sz="1200" b="1" dirty="0"/>
              <a:t>How to obtain the cooperation of all the workers to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1200" b="1" dirty="0"/>
              <a:t>	identify workplace hazards.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en-US" sz="1200" b="1" dirty="0"/>
              <a:t>Safety regulations.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en-US" sz="1200" b="1" dirty="0"/>
              <a:t>The type of training needed so workers can work safer.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s-ES" altLang="en-US" sz="1200" b="1" dirty="0"/>
              <a:t>T</a:t>
            </a:r>
            <a:r>
              <a:rPr lang="en-US" altLang="en-US" sz="1200" b="1" dirty="0"/>
              <a:t>he results of the last quarterly inspection.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s-ES" altLang="en-US" sz="1200" b="1" dirty="0"/>
          </a:p>
          <a:p>
            <a:pPr>
              <a:buFont typeface="Wingdings" panose="05000000000000000000" pitchFamily="2" charset="2"/>
              <a:buNone/>
            </a:pPr>
            <a:endParaRPr lang="en-US" altLang="en-US" sz="2000" b="1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000" b="1" dirty="0"/>
              <a:t>S</a:t>
            </a:r>
            <a:r>
              <a:rPr lang="en-US" altLang="en-US" sz="1400" b="1" dirty="0"/>
              <a:t>afety Meetings:  Duties and activities: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en-US" sz="1200" b="1" dirty="0"/>
              <a:t>Include all available employees.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en-US" sz="1200" b="1" dirty="0"/>
              <a:t>Include at least one employer representative authorized to ensure correction of safety and health issues.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en-US" sz="1200" b="1" dirty="0"/>
              <a:t>Hold them on company time and pay attendees their regular rate of pay.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en-US" sz="1200" b="1" dirty="0"/>
              <a:t>Discuss safety and health issues.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en-US" sz="1200" b="1" dirty="0"/>
              <a:t>Discuss accident investigations, causes, and the suggested corrective measures.</a:t>
            </a:r>
          </a:p>
        </p:txBody>
      </p:sp>
      <p:pic>
        <p:nvPicPr>
          <p:cNvPr id="3075" name="Picture 3" descr="D:\Clipart\Owl.wmf">
            <a:extLst>
              <a:ext uri="{FF2B5EF4-FFF2-40B4-BE49-F238E27FC236}">
                <a16:creationId xmlns:a16="http://schemas.microsoft.com/office/drawing/2014/main" id="{300D8D5D-52FA-4767-AF68-33E94B8CA8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28600"/>
            <a:ext cx="58737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 Box 17">
            <a:extLst>
              <a:ext uri="{FF2B5EF4-FFF2-40B4-BE49-F238E27FC236}">
                <a16:creationId xmlns:a16="http://schemas.microsoft.com/office/drawing/2014/main" id="{CEBAB310-0756-4CBD-BF0D-2F988FC7CF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73025"/>
            <a:ext cx="625572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n-US" sz="2200" b="1" dirty="0">
                <a:solidFill>
                  <a:schemeClr val="bg1"/>
                </a:solidFill>
                <a:latin typeface="Arial" panose="020B0604020202020204" pitchFamily="34" charset="0"/>
              </a:rPr>
              <a:t>Safety </a:t>
            </a:r>
            <a:r>
              <a:rPr lang="es-ES_tradnl" altLang="en-US" sz="2200" b="1" dirty="0" err="1">
                <a:solidFill>
                  <a:schemeClr val="bg1"/>
                </a:solidFill>
                <a:latin typeface="Arial" panose="020B0604020202020204" pitchFamily="34" charset="0"/>
              </a:rPr>
              <a:t>Committee</a:t>
            </a:r>
            <a:r>
              <a:rPr lang="es-ES_tradnl" altLang="en-US" sz="2200" b="1" dirty="0">
                <a:solidFill>
                  <a:schemeClr val="bg1"/>
                </a:solidFill>
                <a:latin typeface="Arial" panose="020B0604020202020204" pitchFamily="34" charset="0"/>
              </a:rPr>
              <a:t> and Safety Meetings</a:t>
            </a:r>
            <a:endParaRPr lang="en-US" altLang="en-US" sz="22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58" name="Object 125">
            <a:extLst>
              <a:ext uri="{FF2B5EF4-FFF2-40B4-BE49-F238E27FC236}">
                <a16:creationId xmlns:a16="http://schemas.microsoft.com/office/drawing/2014/main" id="{2AA62F93-F429-4CEB-A0AF-A6C513A2B6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7642480"/>
              </p:ext>
            </p:extLst>
          </p:nvPr>
        </p:nvGraphicFramePr>
        <p:xfrm>
          <a:off x="5255198" y="5262562"/>
          <a:ext cx="1428177" cy="141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9" name="Image" r:id="rId4" imgW="5921638" imgH="3888457" progId="Photoshop.Image.4">
                  <p:embed/>
                </p:oleObj>
              </mc:Choice>
              <mc:Fallback>
                <p:oleObj name="Image" r:id="rId4" imgW="5921638" imgH="3888457" progId="Photoshop.Image.4">
                  <p:embed/>
                  <p:pic>
                    <p:nvPicPr>
                      <p:cNvPr id="4151" name="Object 125">
                        <a:extLst>
                          <a:ext uri="{FF2B5EF4-FFF2-40B4-BE49-F238E27FC236}">
                            <a16:creationId xmlns:a16="http://schemas.microsoft.com/office/drawing/2014/main" id="{76463DA8-6312-454A-A408-68B8C8B60E0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5198" y="5262562"/>
                        <a:ext cx="1428177" cy="1412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128B4113-8C2A-4E8C-8BD4-706884534D6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5468" y="1637842"/>
            <a:ext cx="1175054" cy="162401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>
            <a:extLst>
              <a:ext uri="{FF2B5EF4-FFF2-40B4-BE49-F238E27FC236}">
                <a16:creationId xmlns:a16="http://schemas.microsoft.com/office/drawing/2014/main" id="{D3BAA685-FF9E-4454-AABE-6C566002DC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300" y="730250"/>
            <a:ext cx="5181600" cy="7294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1963" indent="-2317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600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1717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s-ES" altLang="en-US" sz="2000" b="1" dirty="0"/>
              <a:t>I</a:t>
            </a:r>
            <a:r>
              <a:rPr lang="es-ES" altLang="en-US" sz="1400" b="1" dirty="0"/>
              <a:t>mportancia del Comité de Seguridad y Reuniones de Seguridad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s-ES" altLang="en-US" sz="1200" b="1" dirty="0"/>
              <a:t>Algunas empresas tienen comités de Seguridad.  Otras tienen reuniones de seguridad. Pregúntele a su empleador cual de estas tiene.  Tanto Comités de Seguridad o Reuniones de Seguridad ayudan lograr un lugar de empleo más seguro.</a:t>
            </a:r>
          </a:p>
          <a:p>
            <a:pPr>
              <a:buFont typeface="Wingdings" panose="05000000000000000000" pitchFamily="2" charset="2"/>
              <a:buChar char="ü"/>
            </a:pPr>
            <a:endParaRPr lang="es-ES" altLang="en-US" sz="1200" b="1" dirty="0"/>
          </a:p>
          <a:p>
            <a:pPr>
              <a:buFont typeface="Wingdings" panose="05000000000000000000" pitchFamily="2" charset="2"/>
              <a:buChar char="ü"/>
            </a:pPr>
            <a:endParaRPr lang="es-ES" altLang="en-US" sz="1200" b="1" dirty="0"/>
          </a:p>
          <a:p>
            <a:pPr>
              <a:buFont typeface="Wingdings" panose="05000000000000000000" pitchFamily="2" charset="2"/>
              <a:buNone/>
            </a:pPr>
            <a:r>
              <a:rPr lang="es-ES" altLang="en-US" sz="2000" b="1" dirty="0"/>
              <a:t>C</a:t>
            </a:r>
            <a:r>
              <a:rPr lang="es-ES" altLang="en-US" sz="1400" b="1" dirty="0"/>
              <a:t>omité de seguridad: ¿Quién son los miembros?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s-ES" altLang="en-US" sz="1200" b="1" dirty="0"/>
              <a:t>Trabajadores y representantes del empleador.</a:t>
            </a:r>
          </a:p>
          <a:p>
            <a:pPr>
              <a:buFont typeface="Wingdings" panose="05000000000000000000" pitchFamily="2" charset="2"/>
              <a:buChar char="ü"/>
            </a:pPr>
            <a:endParaRPr lang="es-ES" altLang="en-US" sz="1200" b="1" dirty="0"/>
          </a:p>
          <a:p>
            <a:pPr>
              <a:buFont typeface="Wingdings" panose="05000000000000000000" pitchFamily="2" charset="2"/>
              <a:buChar char="ü"/>
            </a:pPr>
            <a:endParaRPr lang="es-ES" altLang="en-US" sz="1200" b="1" dirty="0"/>
          </a:p>
          <a:p>
            <a:pPr>
              <a:buFont typeface="Wingdings" panose="05000000000000000000" pitchFamily="2" charset="2"/>
              <a:buNone/>
            </a:pPr>
            <a:r>
              <a:rPr lang="es-ES" altLang="en-US" sz="2000" b="1" dirty="0"/>
              <a:t>C</a:t>
            </a:r>
            <a:r>
              <a:rPr lang="es-ES" altLang="en-US" sz="1400" b="1" dirty="0"/>
              <a:t>omité de seguridad:  Actividades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s-ES" altLang="en-US" sz="1200" b="1" dirty="0"/>
              <a:t>Reunirse mensualmente para discutir peligros y las maneras para prevenir esos peligros.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s-ES" altLang="en-US" sz="1200" b="1" dirty="0"/>
              <a:t>Llevar a cabo inspecciones trimestrales del lugar de trabajo para identificar riesgos.</a:t>
            </a:r>
          </a:p>
          <a:p>
            <a:pPr>
              <a:buFont typeface="Wingdings" panose="05000000000000000000" pitchFamily="2" charset="2"/>
              <a:buChar char="ü"/>
            </a:pPr>
            <a:endParaRPr lang="es-ES" altLang="en-US" sz="1200" b="1" dirty="0"/>
          </a:p>
          <a:p>
            <a:pPr>
              <a:buFont typeface="Wingdings" panose="05000000000000000000" pitchFamily="2" charset="2"/>
              <a:buChar char="ü"/>
            </a:pPr>
            <a:endParaRPr lang="es-ES" altLang="en-US" sz="1200" b="1" dirty="0"/>
          </a:p>
          <a:p>
            <a:pPr>
              <a:buFont typeface="Wingdings" panose="05000000000000000000" pitchFamily="2" charset="2"/>
              <a:buNone/>
            </a:pPr>
            <a:r>
              <a:rPr lang="es-ES" altLang="en-US" sz="2000" b="1" dirty="0"/>
              <a:t>C</a:t>
            </a:r>
            <a:r>
              <a:rPr lang="es-ES" altLang="en-US" sz="1400" b="1" dirty="0"/>
              <a:t>omité de seguridad:  Las discusiones pueden incluir: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s-ES" altLang="en-US" sz="1200" b="1" dirty="0"/>
              <a:t>Como obtener la cooperación de todos los trabajadores para detectar riesgos en el trabajo.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s-ES" altLang="en-US" sz="1200" b="1" dirty="0"/>
              <a:t>Los reglamentos de seguridad.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s-ES" altLang="en-US" sz="1200" b="1" dirty="0"/>
              <a:t>El tipo de adiestramiento que necesitan los trabajadores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s-ES" altLang="en-US" sz="1200" b="1" dirty="0"/>
              <a:t>	para que trabajen en una manera más segura.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s-ES" altLang="en-US" sz="1200" b="1" dirty="0"/>
              <a:t>Los resultados de la última inspección trimestral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s-ES" altLang="en-US" sz="1200" b="1" dirty="0"/>
          </a:p>
          <a:p>
            <a:pPr>
              <a:buFont typeface="Wingdings" panose="05000000000000000000" pitchFamily="2" charset="2"/>
              <a:buNone/>
            </a:pPr>
            <a:endParaRPr lang="es-ES" altLang="en-US" sz="2000" b="1" dirty="0"/>
          </a:p>
          <a:p>
            <a:pPr>
              <a:buFont typeface="Wingdings" panose="05000000000000000000" pitchFamily="2" charset="2"/>
              <a:buNone/>
            </a:pPr>
            <a:r>
              <a:rPr lang="es-ES" altLang="en-US" sz="2000" b="1" dirty="0"/>
              <a:t>R</a:t>
            </a:r>
            <a:r>
              <a:rPr lang="es-ES" altLang="en-US" sz="1400" b="1" dirty="0"/>
              <a:t>euniones de Seguridad:  Deberes y actividades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s-ES" altLang="en-US" sz="1200" b="1" dirty="0"/>
              <a:t>Incluir a todos los trabajadores disponibles.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s-ES" altLang="en-US" sz="1200" b="1" dirty="0"/>
              <a:t>Incluir por lo menos un representante del empleador autorizado para asegurar la corrección de cuestiones de seguridad y salud.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s-ES" altLang="en-US" sz="1200" b="1" dirty="0"/>
              <a:t>Sostenerse en tiempo de la empresa y los que estén  presentes, ser pagados so paga regular.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s-ES" altLang="en-US" sz="1200" b="1" dirty="0"/>
              <a:t>Discutir investigaciones de accidentes, sus causas, y sugerencias para la corrección de las mismas.</a:t>
            </a:r>
          </a:p>
        </p:txBody>
      </p:sp>
      <p:pic>
        <p:nvPicPr>
          <p:cNvPr id="4099" name="Picture 3" descr="D:\Clipart\Owl.wmf">
            <a:extLst>
              <a:ext uri="{FF2B5EF4-FFF2-40B4-BE49-F238E27FC236}">
                <a16:creationId xmlns:a16="http://schemas.microsoft.com/office/drawing/2014/main" id="{A2DD526E-E739-4A5D-8EAC-6D9AF9B793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28600"/>
            <a:ext cx="58737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 Box 4">
            <a:extLst>
              <a:ext uri="{FF2B5EF4-FFF2-40B4-BE49-F238E27FC236}">
                <a16:creationId xmlns:a16="http://schemas.microsoft.com/office/drawing/2014/main" id="{C0369D70-FDBA-40AF-9520-5CDEC086F9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300" y="85725"/>
            <a:ext cx="64420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 dirty="0" err="1">
                <a:solidFill>
                  <a:schemeClr val="bg1"/>
                </a:solidFill>
                <a:latin typeface="Arial" panose="020B0604020202020204" pitchFamily="34" charset="0"/>
              </a:rPr>
              <a:t>Comit</a:t>
            </a:r>
            <a:r>
              <a:rPr lang="es-ES_tradnl" altLang="en-US" sz="2000" b="1" dirty="0">
                <a:solidFill>
                  <a:schemeClr val="bg1"/>
                </a:solidFill>
                <a:latin typeface="Arial" panose="020B0604020202020204" pitchFamily="34" charset="0"/>
              </a:rPr>
              <a:t>é</a:t>
            </a:r>
            <a:r>
              <a:rPr lang="en-US" altLang="en-US" sz="2000" b="1" dirty="0">
                <a:solidFill>
                  <a:schemeClr val="bg1"/>
                </a:solidFill>
                <a:latin typeface="Arial" panose="020B0604020202020204" pitchFamily="34" charset="0"/>
              </a:rPr>
              <a:t> de Seguridad y </a:t>
            </a:r>
            <a:r>
              <a:rPr lang="en-US" altLang="en-US" sz="2000" b="1" dirty="0" err="1">
                <a:solidFill>
                  <a:schemeClr val="bg1"/>
                </a:solidFill>
                <a:latin typeface="Arial" panose="020B0604020202020204" pitchFamily="34" charset="0"/>
              </a:rPr>
              <a:t>Reuniones</a:t>
            </a:r>
            <a:r>
              <a:rPr lang="en-US" altLang="en-US" sz="2000" b="1" dirty="0">
                <a:solidFill>
                  <a:schemeClr val="bg1"/>
                </a:solidFill>
                <a:latin typeface="Arial" panose="020B0604020202020204" pitchFamily="34" charset="0"/>
              </a:rPr>
              <a:t> de Seguridad</a:t>
            </a:r>
          </a:p>
        </p:txBody>
      </p:sp>
      <p:graphicFrame>
        <p:nvGraphicFramePr>
          <p:cNvPr id="57" name="Object 125">
            <a:extLst>
              <a:ext uri="{FF2B5EF4-FFF2-40B4-BE49-F238E27FC236}">
                <a16:creationId xmlns:a16="http://schemas.microsoft.com/office/drawing/2014/main" id="{A6852D96-DCD9-4E1A-804F-AD003D5896F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2345600"/>
              </p:ext>
            </p:extLst>
          </p:nvPr>
        </p:nvGraphicFramePr>
        <p:xfrm>
          <a:off x="5255198" y="5262562"/>
          <a:ext cx="1428177" cy="141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3" name="Image" r:id="rId4" imgW="5921638" imgH="3888457" progId="Photoshop.Image.4">
                  <p:embed/>
                </p:oleObj>
              </mc:Choice>
              <mc:Fallback>
                <p:oleObj name="Image" r:id="rId4" imgW="5921638" imgH="3888457" progId="Photoshop.Image.4">
                  <p:embed/>
                  <p:pic>
                    <p:nvPicPr>
                      <p:cNvPr id="58" name="Object 125">
                        <a:extLst>
                          <a:ext uri="{FF2B5EF4-FFF2-40B4-BE49-F238E27FC236}">
                            <a16:creationId xmlns:a16="http://schemas.microsoft.com/office/drawing/2014/main" id="{2AA62F93-F429-4CEB-A0AF-A6C513A2B64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5198" y="5262562"/>
                        <a:ext cx="1428177" cy="1412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8" name="Picture 57">
            <a:extLst>
              <a:ext uri="{FF2B5EF4-FFF2-40B4-BE49-F238E27FC236}">
                <a16:creationId xmlns:a16="http://schemas.microsoft.com/office/drawing/2014/main" id="{DF3F9B6C-503D-4718-A3DA-1A4A1887233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5468" y="1637842"/>
            <a:ext cx="1175054" cy="162401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raining" ma:contentTypeID="0x010100854524CC3423A244BB56938E3F8ABE270067817B4706841944893504266FF3AFD0" ma:contentTypeVersion="17" ma:contentTypeDescription="Training and education materials" ma:contentTypeScope="" ma:versionID="a838f5cecb5fa4e3ffd2269f479f6da7">
  <xsd:schema xmlns:xsd="http://www.w3.org/2001/XMLSchema" xmlns:xs="http://www.w3.org/2001/XMLSchema" xmlns:p="http://schemas.microsoft.com/office/2006/metadata/properties" xmlns:ns1="http://schemas.microsoft.com/sharepoint/v3" xmlns:ns2="4abed4e2-db5c-4e78-ae88-7ca7a6241065" xmlns:ns3="http://schemas.microsoft.com/sharepoint/v4" targetNamespace="http://schemas.microsoft.com/office/2006/metadata/properties" ma:root="true" ma:fieldsID="e2f37254ad8b4f093ce4d7a9ba934c90" ns1:_="" ns2:_="" ns3:_="">
    <xsd:import namespace="http://schemas.microsoft.com/sharepoint/v3"/>
    <xsd:import namespace="4abed4e2-db5c-4e78-ae88-7ca7a6241065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AdditionalTitle" minOccurs="0"/>
                <xsd:element ref="ns2:TrainingType" minOccurs="0"/>
                <xsd:element ref="ns2:TrainingFormat" minOccurs="0"/>
                <xsd:element ref="ns2:DateRevised" minOccurs="0"/>
                <xsd:element ref="ns1:Language" minOccurs="0"/>
                <xsd:element ref="ns2:Description1" minOccurs="0"/>
                <xsd:element ref="ns2:Topic" minOccurs="0"/>
                <xsd:element ref="ns2:SharedWithUsers" minOccurs="0"/>
                <xsd:element ref="ns3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anguage" ma:index="6" nillable="true" ma:displayName="Language" ma:default="English" ma:format="Dropdown" ma:internalName="Language" ma:readOnly="false">
      <xsd:simpleType>
        <xsd:union memberTypes="dms:Text">
          <xsd:simpleType>
            <xsd:restriction base="dms:Choice">
              <xsd:enumeration value="Arabic"/>
              <xsd:enumeration value="Bulgarian"/>
              <xsd:enumeration value="Chinese"/>
              <xsd:enumeration value="Croatian"/>
              <xsd:enumeration value="Czech"/>
              <xsd:enumeration value="Danish"/>
              <xsd:enumeration value="Dutch"/>
              <xsd:enumeration value="English"/>
              <xsd:enumeration value="Estonian"/>
              <xsd:enumeration value="Finnish"/>
              <xsd:enumeration value="French"/>
              <xsd:enumeration value="German"/>
              <xsd:enumeration value="Greek"/>
              <xsd:enumeration value="Hebrew"/>
              <xsd:enumeration value="Hindi"/>
              <xsd:enumeration value="Hungarian"/>
              <xsd:enumeration value="Indonesian"/>
              <xsd:enumeration value="Italian"/>
              <xsd:enumeration value="Japanese"/>
              <xsd:enumeration value="Korean"/>
              <xsd:enumeration value="Latvian"/>
              <xsd:enumeration value="Lithuanian"/>
              <xsd:enumeration value="Malay"/>
              <xsd:enumeration value="Norwegian"/>
              <xsd:enumeration value="Polish"/>
              <xsd:enumeration value="Portuguese"/>
              <xsd:enumeration value="Romanian"/>
              <xsd:enumeration value="Russian"/>
              <xsd:enumeration value="Serbian"/>
              <xsd:enumeration value="Slovak"/>
              <xsd:enumeration value="Slovenian"/>
              <xsd:enumeration value="Spanish"/>
              <xsd:enumeration value="Swedish"/>
              <xsd:enumeration value="Thai"/>
              <xsd:enumeration value="Turkish"/>
              <xsd:enumeration value="Ukrainian"/>
              <xsd:enumeration value="Urdu"/>
              <xsd:enumeration value="Vietnamese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bed4e2-db5c-4e78-ae88-7ca7a6241065" elementFormDefault="qualified">
    <xsd:import namespace="http://schemas.microsoft.com/office/2006/documentManagement/types"/>
    <xsd:import namespace="http://schemas.microsoft.com/office/infopath/2007/PartnerControls"/>
    <xsd:element name="AdditionalTitle" ma:index="2" nillable="true" ma:displayName="Additional Title" ma:description="Secondary title - typically the English language title if the item has a title in another language" ma:internalName="AdditionalTitle" ma:readOnly="false">
      <xsd:simpleType>
        <xsd:restriction base="dms:Text">
          <xsd:maxLength value="255"/>
        </xsd:restriction>
      </xsd:simpleType>
    </xsd:element>
    <xsd:element name="TrainingType" ma:index="3" nillable="true" ma:displayName="Training Type" ma:description="Pick a type for this training material" ma:format="Dropdown" ma:internalName="TrainingType" ma:readOnly="false">
      <xsd:simpleType>
        <xsd:restriction base="dms:Choice">
          <xsd:enumeration value="Curriculum"/>
          <xsd:enumeration value="Grant program"/>
          <xsd:enumeration value="Online course"/>
          <xsd:enumeration value="PESO"/>
          <xsd:enumeration value="Presentation"/>
          <xsd:enumeration value="Resources"/>
          <xsd:enumeration value="Workshop"/>
        </xsd:restriction>
      </xsd:simpleType>
    </xsd:element>
    <xsd:element name="TrainingFormat" ma:index="4" nillable="true" ma:displayName="Training Format" ma:default="  " ma:description="Pick a format for this training" ma:format="Dropdown" ma:internalName="TrainingFormat" ma:readOnly="false">
      <xsd:simpleType>
        <xsd:restriction base="dms:Choice">
          <xsd:enumeration value=""/>
          <xsd:enumeration value="Instructor Guide"/>
          <xsd:enumeration value="Online course"/>
          <xsd:enumeration value="Overhead"/>
          <xsd:enumeration value="Tailgate"/>
          <xsd:enumeration value="Training program"/>
          <xsd:enumeration value="Video"/>
          <xsd:enumeration value="Workbook"/>
        </xsd:restriction>
      </xsd:simpleType>
    </xsd:element>
    <xsd:element name="DateRevised" ma:index="5" nillable="true" ma:displayName="New or Revised Date" ma:format="DateOnly" ma:internalName="DateRevised" ma:readOnly="false">
      <xsd:simpleType>
        <xsd:restriction base="dms:DateTime"/>
      </xsd:simpleType>
    </xsd:element>
    <xsd:element name="Description1" ma:index="7" nillable="true" ma:displayName="Description" ma:internalName="Description1" ma:readOnly="false">
      <xsd:simpleType>
        <xsd:restriction base="dms:Note"/>
      </xsd:simpleType>
    </xsd:element>
    <xsd:element name="Topic" ma:index="8" nillable="true" ma:displayName="Topic" ma:description="Pick associated topics" ma:list="{913132ca-d302-4b93-9158-b48ece0e0b4d}" ma:internalName="Topic" ma:readOnly="false" ma:showField="Title" ma:web="4abed4e2-db5c-4e78-ae88-7ca7a624106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6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http://schemas.microsoft.com/sharepoint/v3">English Spanish</Language>
    <Description1 xmlns="4abed4e2-db5c-4e78-ae88-7ca7a6241065" xsi:nil="true"/>
    <TrainingFormat xmlns="4abed4e2-db5c-4e78-ae88-7ca7a6241065">Tailgate</TrainingFormat>
    <Topic xmlns="4abed4e2-db5c-4e78-ae88-7ca7a6241065">
      <Value>313</Value>
    </Topic>
    <TrainingType xmlns="4abed4e2-db5c-4e78-ae88-7ca7a6241065">PESO</TrainingType>
    <DateRevised xmlns="4abed4e2-db5c-4e78-ae88-7ca7a6241065">2022-11-14T08:00:00+00:00</DateRevised>
    <AdditionalTitle xmlns="4abed4e2-db5c-4e78-ae88-7ca7a6241065">Comités de Seguridad y Reuniones de Seguridad</AdditionalTitle>
    <IconOverlay xmlns="http://schemas.microsoft.com/sharepoint/v4" xsi:nil="true"/>
  </documentManagement>
</p:properties>
</file>

<file path=customXml/itemProps1.xml><?xml version="1.0" encoding="utf-8"?>
<ds:datastoreItem xmlns:ds="http://schemas.openxmlformats.org/officeDocument/2006/customXml" ds:itemID="{704B7C46-3AAA-4EBE-845A-20CF7F3E0B17}"/>
</file>

<file path=customXml/itemProps2.xml><?xml version="1.0" encoding="utf-8"?>
<ds:datastoreItem xmlns:ds="http://schemas.openxmlformats.org/officeDocument/2006/customXml" ds:itemID="{291E7FCE-7D8E-44AD-A4F9-8CDD6ABFC4FB}"/>
</file>

<file path=customXml/itemProps3.xml><?xml version="1.0" encoding="utf-8"?>
<ds:datastoreItem xmlns:ds="http://schemas.openxmlformats.org/officeDocument/2006/customXml" ds:itemID="{526E47CE-70C1-4DF8-A7D3-9A078B96DE80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414</Words>
  <Application>Microsoft Office PowerPoint</Application>
  <PresentationFormat>On-screen Show (4:3)</PresentationFormat>
  <Paragraphs>57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Times New Roman</vt:lpstr>
      <vt:lpstr>Wingdings</vt:lpstr>
      <vt:lpstr>Default Design</vt:lpstr>
      <vt:lpstr>Image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Safety Committees and Safety Meetings (pptx)</dc:title>
  <dc:subject>PESO PowerPoint tailgate about Safety Committees and Safety Meetings</dc:subject>
  <dc:creator/>
  <cp:lastModifiedBy/>
  <cp:revision>1</cp:revision>
  <dcterms:created xsi:type="dcterms:W3CDTF">2022-06-24T21:44:42Z</dcterms:created>
  <dcterms:modified xsi:type="dcterms:W3CDTF">2022-11-29T23:46:08Z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0x010100854524CC3423A244BB56938E3F8ABE270067817B4706841944893504266FF3AFD0</vt:lpwstr>
  </property>
</Properties>
</file>