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diagrams/quickStyle1.xml" ContentType="application/vnd.openxmlformats-officedocument.drawingml.diagramStyle+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colors1.xml" ContentType="application/vnd.openxmlformats-officedocument.drawingml.diagramColors+xml"/>
  <Override PartName="/ppt/diagrams/layout1.xml" ContentType="application/vnd.openxmlformats-officedocument.drawingml.diagram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Metadata/LabelInfo.xml" ContentType="application/vnd.ms-office.classificationlabel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handoutMasterIdLst>
    <p:handoutMasterId r:id="rId44"/>
  </p:handoutMasterIdLst>
  <p:sldIdLst>
    <p:sldId id="256" r:id="rId2"/>
    <p:sldId id="259" r:id="rId3"/>
    <p:sldId id="260" r:id="rId4"/>
    <p:sldId id="261" r:id="rId5"/>
    <p:sldId id="282" r:id="rId6"/>
    <p:sldId id="265" r:id="rId7"/>
    <p:sldId id="287" r:id="rId8"/>
    <p:sldId id="266" r:id="rId9"/>
    <p:sldId id="267" r:id="rId10"/>
    <p:sldId id="272" r:id="rId11"/>
    <p:sldId id="288" r:id="rId12"/>
    <p:sldId id="269" r:id="rId13"/>
    <p:sldId id="296" r:id="rId14"/>
    <p:sldId id="297" r:id="rId15"/>
    <p:sldId id="268" r:id="rId16"/>
    <p:sldId id="278" r:id="rId17"/>
    <p:sldId id="275" r:id="rId18"/>
    <p:sldId id="280" r:id="rId19"/>
    <p:sldId id="279" r:id="rId20"/>
    <p:sldId id="286" r:id="rId21"/>
    <p:sldId id="284" r:id="rId22"/>
    <p:sldId id="294" r:id="rId23"/>
    <p:sldId id="292" r:id="rId24"/>
    <p:sldId id="293" r:id="rId25"/>
    <p:sldId id="285" r:id="rId26"/>
    <p:sldId id="281" r:id="rId27"/>
    <p:sldId id="283" r:id="rId28"/>
    <p:sldId id="289" r:id="rId29"/>
    <p:sldId id="290" r:id="rId30"/>
    <p:sldId id="298" r:id="rId31"/>
    <p:sldId id="273" r:id="rId32"/>
    <p:sldId id="270" r:id="rId33"/>
    <p:sldId id="274" r:id="rId34"/>
    <p:sldId id="277" r:id="rId35"/>
    <p:sldId id="276" r:id="rId36"/>
    <p:sldId id="271" r:id="rId37"/>
    <p:sldId id="295" r:id="rId38"/>
    <p:sldId id="291" r:id="rId39"/>
    <p:sldId id="263" r:id="rId40"/>
    <p:sldId id="299" r:id="rId41"/>
    <p:sldId id="262"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67D"/>
    <a:srgbClr val="0078A6"/>
    <a:srgbClr val="F99F1C"/>
    <a:srgbClr val="54458C"/>
    <a:srgbClr val="776A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598" autoAdjust="0"/>
  </p:normalViewPr>
  <p:slideViewPr>
    <p:cSldViewPr snapToGrid="0">
      <p:cViewPr varScale="1">
        <p:scale>
          <a:sx n="101" d="100"/>
          <a:sy n="101" d="100"/>
        </p:scale>
        <p:origin x="852"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883576-C498-45AA-BE53-B738265763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A07525CA-15EE-44C6-8067-D05367A8FAC7}">
      <dgm:prSet phldrT="[Text]" custT="1"/>
      <dgm:spPr>
        <a:solidFill>
          <a:srgbClr val="00567D"/>
        </a:solidFill>
      </dgm:spPr>
      <dgm:t>
        <a:bodyPr/>
        <a:lstStyle/>
        <a:p>
          <a:r>
            <a:rPr lang="en-US" sz="2600" kern="1200" dirty="0">
              <a:ln w="0"/>
              <a:solidFill>
                <a:schemeClr val="bg1"/>
              </a:solidFill>
              <a:effectLst/>
              <a:latin typeface="+mn-lt"/>
              <a:ea typeface="+mn-ea"/>
              <a:cs typeface="+mn-cs"/>
            </a:rPr>
            <a:t>Mostly office workers </a:t>
          </a:r>
        </a:p>
      </dgm:t>
    </dgm:pt>
    <dgm:pt modelId="{00B6EE47-6DF4-4396-A7A7-670ADAA06B40}" type="parTrans" cxnId="{9F2E7017-711F-455E-B46E-368A71A4283A}">
      <dgm:prSet/>
      <dgm:spPr/>
      <dgm:t>
        <a:bodyPr/>
        <a:lstStyle/>
        <a:p>
          <a:endParaRPr lang="en-US"/>
        </a:p>
      </dgm:t>
    </dgm:pt>
    <dgm:pt modelId="{0938251B-FB87-4CAC-85B7-C8F9589243DB}" type="sibTrans" cxnId="{9F2E7017-711F-455E-B46E-368A71A4283A}">
      <dgm:prSet/>
      <dgm:spPr/>
      <dgm:t>
        <a:bodyPr/>
        <a:lstStyle/>
        <a:p>
          <a:endParaRPr lang="en-US"/>
        </a:p>
      </dgm:t>
    </dgm:pt>
    <dgm:pt modelId="{D3E33189-31A6-4345-9EFD-C519807DF675}">
      <dgm:prSet phldrT="[Text]" custT="1"/>
      <dgm:spPr>
        <a:solidFill>
          <a:srgbClr val="0078A6">
            <a:alpha val="90000"/>
          </a:srgbClr>
        </a:solidFill>
        <a:ln w="12700" cap="flat" cmpd="sng" algn="ctr">
          <a:solidFill>
            <a:srgbClr val="5B9BD5">
              <a:alpha val="90000"/>
              <a:tint val="40000"/>
              <a:hueOff val="0"/>
              <a:satOff val="0"/>
              <a:lumOff val="0"/>
              <a:alphaOff val="0"/>
            </a:srgbClr>
          </a:solidFill>
          <a:prstDash val="solid"/>
          <a:miter lim="800000"/>
        </a:ln>
        <a:effectLst/>
      </dgm:spPr>
      <dgm:t>
        <a:bodyPr spcFirstLastPara="0" vert="horz" wrap="square" lIns="27940" tIns="13970" rIns="0" bIns="13970" numCol="1" spcCol="1270" anchor="ctr" anchorCtr="0"/>
        <a:lstStyle/>
        <a:p>
          <a:pPr marL="0" lvl="0" indent="0" algn="ctr" defTabSz="977900">
            <a:lnSpc>
              <a:spcPct val="90000"/>
            </a:lnSpc>
            <a:spcBef>
              <a:spcPct val="0"/>
            </a:spcBef>
            <a:spcAft>
              <a:spcPct val="35000"/>
            </a:spcAft>
            <a:buNone/>
          </a:pPr>
          <a:r>
            <a:rPr lang="en-US" sz="2200" kern="1200" dirty="0">
              <a:solidFill>
                <a:prstClr val="white"/>
              </a:solidFill>
              <a:latin typeface="+mn-lt"/>
              <a:ea typeface="+mn-ea"/>
              <a:cs typeface="+mn-cs"/>
            </a:rPr>
            <a:t>Meet quarterly</a:t>
          </a:r>
        </a:p>
      </dgm:t>
    </dgm:pt>
    <dgm:pt modelId="{A8E82E66-0B58-47F2-B88C-A3D646C2322B}" type="parTrans" cxnId="{ABDEDE6F-E141-403B-BBA9-481414BC9D67}">
      <dgm:prSet/>
      <dgm:spPr/>
      <dgm:t>
        <a:bodyPr/>
        <a:lstStyle/>
        <a:p>
          <a:endParaRPr lang="en-US"/>
        </a:p>
      </dgm:t>
    </dgm:pt>
    <dgm:pt modelId="{1DBF073D-A50D-4FC7-8242-DC02C1AD1929}" type="sibTrans" cxnId="{ABDEDE6F-E141-403B-BBA9-481414BC9D67}">
      <dgm:prSet/>
      <dgm:spPr/>
      <dgm:t>
        <a:bodyPr/>
        <a:lstStyle/>
        <a:p>
          <a:endParaRPr lang="en-US"/>
        </a:p>
      </dgm:t>
    </dgm:pt>
    <dgm:pt modelId="{EB13EF55-8031-44F6-BCE0-574C02EF2816}">
      <dgm:prSet phldrT="[Text]" custT="1"/>
      <dgm:spPr>
        <a:solidFill>
          <a:srgbClr val="00567D"/>
        </a:solidFill>
        <a:ln>
          <a:solidFill>
            <a:srgbClr val="00567D"/>
          </a:solidFill>
        </a:ln>
      </dgm:spPr>
      <dgm:t>
        <a:bodyPr/>
        <a:lstStyle/>
        <a:p>
          <a:r>
            <a:rPr lang="en-US" sz="2600" kern="1200" dirty="0">
              <a:ln w="0"/>
              <a:solidFill>
                <a:schemeClr val="bg1"/>
              </a:solidFill>
              <a:effectLst/>
              <a:latin typeface="+mn-lt"/>
              <a:ea typeface="+mn-ea"/>
              <a:cs typeface="+mn-cs"/>
            </a:rPr>
            <a:t>All other employers </a:t>
          </a:r>
          <a:r>
            <a:rPr lang="en-US" sz="2200" kern="1200" dirty="0">
              <a:ln w="0"/>
              <a:solidFill>
                <a:schemeClr val="bg1"/>
              </a:solidFill>
              <a:effectLst/>
              <a:latin typeface="+mn-lt"/>
              <a:ea typeface="+mn-ea"/>
              <a:cs typeface="+mn-cs"/>
            </a:rPr>
            <a:t>(except the months when quarterly worksite inspections are performed)</a:t>
          </a:r>
        </a:p>
      </dgm:t>
    </dgm:pt>
    <dgm:pt modelId="{9BAC58BE-DBF9-48D9-9102-CAF954DECD44}" type="parTrans" cxnId="{B5CAE445-AD2D-425F-9A52-DB2C91C12DF9}">
      <dgm:prSet/>
      <dgm:spPr/>
      <dgm:t>
        <a:bodyPr/>
        <a:lstStyle/>
        <a:p>
          <a:endParaRPr lang="en-US"/>
        </a:p>
      </dgm:t>
    </dgm:pt>
    <dgm:pt modelId="{17F26821-41C1-4446-A223-0C8C16C7AC4A}" type="sibTrans" cxnId="{B5CAE445-AD2D-425F-9A52-DB2C91C12DF9}">
      <dgm:prSet/>
      <dgm:spPr/>
      <dgm:t>
        <a:bodyPr/>
        <a:lstStyle/>
        <a:p>
          <a:endParaRPr lang="en-US"/>
        </a:p>
      </dgm:t>
    </dgm:pt>
    <dgm:pt modelId="{CFD1CB86-DACA-4614-9DE4-68BE765515C3}">
      <dgm:prSet phldrT="[Text]" custT="1"/>
      <dgm:spPr>
        <a:solidFill>
          <a:srgbClr val="0078A6">
            <a:alpha val="90000"/>
          </a:srgbClr>
        </a:solidFill>
      </dgm:spPr>
      <dgm:t>
        <a:bodyPr/>
        <a:lstStyle/>
        <a:p>
          <a:r>
            <a:rPr lang="en-US" sz="2200" dirty="0">
              <a:solidFill>
                <a:schemeClr val="bg1"/>
              </a:solidFill>
            </a:rPr>
            <a:t>Meet monthly</a:t>
          </a:r>
        </a:p>
      </dgm:t>
    </dgm:pt>
    <dgm:pt modelId="{C7ECFA95-44CA-4A03-8951-ECA5B1AEDF76}" type="parTrans" cxnId="{C725B58D-01C2-49E7-9271-FE0FCDE87912}">
      <dgm:prSet/>
      <dgm:spPr/>
      <dgm:t>
        <a:bodyPr/>
        <a:lstStyle/>
        <a:p>
          <a:endParaRPr lang="en-US"/>
        </a:p>
      </dgm:t>
    </dgm:pt>
    <dgm:pt modelId="{AFCBC40B-17AD-4FB3-89C4-BE94FA2BD7D7}" type="sibTrans" cxnId="{C725B58D-01C2-49E7-9271-FE0FCDE87912}">
      <dgm:prSet/>
      <dgm:spPr/>
      <dgm:t>
        <a:bodyPr/>
        <a:lstStyle/>
        <a:p>
          <a:endParaRPr lang="en-US"/>
        </a:p>
      </dgm:t>
    </dgm:pt>
    <dgm:pt modelId="{2825DB70-EFB1-4440-A39C-021127189549}" type="pres">
      <dgm:prSet presAssocID="{51883576-C498-45AA-BE53-B738265763FF}" presName="Name0" presStyleCnt="0">
        <dgm:presLayoutVars>
          <dgm:chPref val="3"/>
          <dgm:dir/>
          <dgm:animLvl val="lvl"/>
          <dgm:resizeHandles/>
        </dgm:presLayoutVars>
      </dgm:prSet>
      <dgm:spPr/>
    </dgm:pt>
    <dgm:pt modelId="{18DE7011-F2A1-48D8-A6DC-612FE3A48B2A}" type="pres">
      <dgm:prSet presAssocID="{A07525CA-15EE-44C6-8067-D05367A8FAC7}" presName="horFlow" presStyleCnt="0"/>
      <dgm:spPr/>
    </dgm:pt>
    <dgm:pt modelId="{792FF173-9C8F-441F-A1EB-E76485BDFBBF}" type="pres">
      <dgm:prSet presAssocID="{A07525CA-15EE-44C6-8067-D05367A8FAC7}" presName="bigChev" presStyleLbl="node1" presStyleIdx="0" presStyleCnt="2"/>
      <dgm:spPr/>
    </dgm:pt>
    <dgm:pt modelId="{238B852B-279D-4BE2-A3D6-94289A369C50}" type="pres">
      <dgm:prSet presAssocID="{A8E82E66-0B58-47F2-B88C-A3D646C2322B}" presName="parTrans" presStyleCnt="0"/>
      <dgm:spPr/>
    </dgm:pt>
    <dgm:pt modelId="{A1204002-8D79-4032-8B3A-30A44A2BA564}" type="pres">
      <dgm:prSet presAssocID="{D3E33189-31A6-4345-9EFD-C519807DF675}" presName="node" presStyleLbl="alignAccFollowNode1" presStyleIdx="0" presStyleCnt="2">
        <dgm:presLayoutVars>
          <dgm:bulletEnabled val="1"/>
        </dgm:presLayoutVars>
      </dgm:prSet>
      <dgm:spPr>
        <a:xfrm>
          <a:off x="3164094" y="2057602"/>
          <a:ext cx="3016375" cy="1206550"/>
        </a:xfrm>
        <a:prstGeom prst="chevron">
          <a:avLst/>
        </a:prstGeom>
      </dgm:spPr>
    </dgm:pt>
    <dgm:pt modelId="{79F8B346-6C7B-476A-9894-6A0203810AFC}" type="pres">
      <dgm:prSet presAssocID="{A07525CA-15EE-44C6-8067-D05367A8FAC7}" presName="vSp" presStyleCnt="0"/>
      <dgm:spPr/>
    </dgm:pt>
    <dgm:pt modelId="{773D895D-1FB0-4BA8-82C8-81C503414A13}" type="pres">
      <dgm:prSet presAssocID="{EB13EF55-8031-44F6-BCE0-574C02EF2816}" presName="horFlow" presStyleCnt="0"/>
      <dgm:spPr/>
    </dgm:pt>
    <dgm:pt modelId="{80F13A86-6FC9-4983-80AC-25A0CA22E6DF}" type="pres">
      <dgm:prSet presAssocID="{EB13EF55-8031-44F6-BCE0-574C02EF2816}" presName="bigChev" presStyleLbl="node1" presStyleIdx="1" presStyleCnt="2" custLinFactNeighborX="4630" custLinFactNeighborY="-723"/>
      <dgm:spPr/>
    </dgm:pt>
    <dgm:pt modelId="{131D576B-6DDB-46C6-A243-F72EE3656230}" type="pres">
      <dgm:prSet presAssocID="{C7ECFA95-44CA-4A03-8951-ECA5B1AEDF76}" presName="parTrans" presStyleCnt="0"/>
      <dgm:spPr/>
    </dgm:pt>
    <dgm:pt modelId="{23346EE9-AADD-4357-A095-A4D57AF94E2F}" type="pres">
      <dgm:prSet presAssocID="{CFD1CB86-DACA-4614-9DE4-68BE765515C3}" presName="node" presStyleLbl="alignAccFollowNode1" presStyleIdx="1" presStyleCnt="2">
        <dgm:presLayoutVars>
          <dgm:bulletEnabled val="1"/>
        </dgm:presLayoutVars>
      </dgm:prSet>
      <dgm:spPr/>
    </dgm:pt>
  </dgm:ptLst>
  <dgm:cxnLst>
    <dgm:cxn modelId="{9F2E7017-711F-455E-B46E-368A71A4283A}" srcId="{51883576-C498-45AA-BE53-B738265763FF}" destId="{A07525CA-15EE-44C6-8067-D05367A8FAC7}" srcOrd="0" destOrd="0" parTransId="{00B6EE47-6DF4-4396-A7A7-670ADAA06B40}" sibTransId="{0938251B-FB87-4CAC-85B7-C8F9589243DB}"/>
    <dgm:cxn modelId="{B5CAE445-AD2D-425F-9A52-DB2C91C12DF9}" srcId="{51883576-C498-45AA-BE53-B738265763FF}" destId="{EB13EF55-8031-44F6-BCE0-574C02EF2816}" srcOrd="1" destOrd="0" parTransId="{9BAC58BE-DBF9-48D9-9102-CAF954DECD44}" sibTransId="{17F26821-41C1-4446-A223-0C8C16C7AC4A}"/>
    <dgm:cxn modelId="{ABDEDE6F-E141-403B-BBA9-481414BC9D67}" srcId="{A07525CA-15EE-44C6-8067-D05367A8FAC7}" destId="{D3E33189-31A6-4345-9EFD-C519807DF675}" srcOrd="0" destOrd="0" parTransId="{A8E82E66-0B58-47F2-B88C-A3D646C2322B}" sibTransId="{1DBF073D-A50D-4FC7-8242-DC02C1AD1929}"/>
    <dgm:cxn modelId="{020C3751-CA88-45CC-95D0-D61EEE7FCE3F}" type="presOf" srcId="{A07525CA-15EE-44C6-8067-D05367A8FAC7}" destId="{792FF173-9C8F-441F-A1EB-E76485BDFBBF}" srcOrd="0" destOrd="0" presId="urn:microsoft.com/office/officeart/2005/8/layout/lProcess3"/>
    <dgm:cxn modelId="{A3883680-69AE-466C-9B80-A66F0FEBAD2E}" type="presOf" srcId="{D3E33189-31A6-4345-9EFD-C519807DF675}" destId="{A1204002-8D79-4032-8B3A-30A44A2BA564}" srcOrd="0" destOrd="0" presId="urn:microsoft.com/office/officeart/2005/8/layout/lProcess3"/>
    <dgm:cxn modelId="{C725B58D-01C2-49E7-9271-FE0FCDE87912}" srcId="{EB13EF55-8031-44F6-BCE0-574C02EF2816}" destId="{CFD1CB86-DACA-4614-9DE4-68BE765515C3}" srcOrd="0" destOrd="0" parTransId="{C7ECFA95-44CA-4A03-8951-ECA5B1AEDF76}" sibTransId="{AFCBC40B-17AD-4FB3-89C4-BE94FA2BD7D7}"/>
    <dgm:cxn modelId="{05C26F96-6961-4B17-81B1-B43A03842A1D}" type="presOf" srcId="{EB13EF55-8031-44F6-BCE0-574C02EF2816}" destId="{80F13A86-6FC9-4983-80AC-25A0CA22E6DF}" srcOrd="0" destOrd="0" presId="urn:microsoft.com/office/officeart/2005/8/layout/lProcess3"/>
    <dgm:cxn modelId="{F7157B99-2498-48DD-89D7-825C3C3679A6}" type="presOf" srcId="{CFD1CB86-DACA-4614-9DE4-68BE765515C3}" destId="{23346EE9-AADD-4357-A095-A4D57AF94E2F}" srcOrd="0" destOrd="0" presId="urn:microsoft.com/office/officeart/2005/8/layout/lProcess3"/>
    <dgm:cxn modelId="{BD964CCA-F295-424E-BDE7-B72B1EDAC5E2}" type="presOf" srcId="{51883576-C498-45AA-BE53-B738265763FF}" destId="{2825DB70-EFB1-4440-A39C-021127189549}" srcOrd="0" destOrd="0" presId="urn:microsoft.com/office/officeart/2005/8/layout/lProcess3"/>
    <dgm:cxn modelId="{A29ADA62-5916-432A-A8CD-9650DC609B0C}" type="presParOf" srcId="{2825DB70-EFB1-4440-A39C-021127189549}" destId="{18DE7011-F2A1-48D8-A6DC-612FE3A48B2A}" srcOrd="0" destOrd="0" presId="urn:microsoft.com/office/officeart/2005/8/layout/lProcess3"/>
    <dgm:cxn modelId="{62C4DE47-D786-4440-A018-AB2417BE5B78}" type="presParOf" srcId="{18DE7011-F2A1-48D8-A6DC-612FE3A48B2A}" destId="{792FF173-9C8F-441F-A1EB-E76485BDFBBF}" srcOrd="0" destOrd="0" presId="urn:microsoft.com/office/officeart/2005/8/layout/lProcess3"/>
    <dgm:cxn modelId="{9DA599C8-1869-4C8F-BF5E-70645DEAABC9}" type="presParOf" srcId="{18DE7011-F2A1-48D8-A6DC-612FE3A48B2A}" destId="{238B852B-279D-4BE2-A3D6-94289A369C50}" srcOrd="1" destOrd="0" presId="urn:microsoft.com/office/officeart/2005/8/layout/lProcess3"/>
    <dgm:cxn modelId="{CE9E143E-23A8-454D-8456-2EC74E8D5E30}" type="presParOf" srcId="{18DE7011-F2A1-48D8-A6DC-612FE3A48B2A}" destId="{A1204002-8D79-4032-8B3A-30A44A2BA564}" srcOrd="2" destOrd="0" presId="urn:microsoft.com/office/officeart/2005/8/layout/lProcess3"/>
    <dgm:cxn modelId="{9A47D0FD-8F52-4F1D-8C1F-68CED6EE5785}" type="presParOf" srcId="{2825DB70-EFB1-4440-A39C-021127189549}" destId="{79F8B346-6C7B-476A-9894-6A0203810AFC}" srcOrd="1" destOrd="0" presId="urn:microsoft.com/office/officeart/2005/8/layout/lProcess3"/>
    <dgm:cxn modelId="{B2F7FED0-CDC2-455A-9ABB-9718F5C6E1BC}" type="presParOf" srcId="{2825DB70-EFB1-4440-A39C-021127189549}" destId="{773D895D-1FB0-4BA8-82C8-81C503414A13}" srcOrd="2" destOrd="0" presId="urn:microsoft.com/office/officeart/2005/8/layout/lProcess3"/>
    <dgm:cxn modelId="{819D1784-1866-4D07-B95B-FAA13610478D}" type="presParOf" srcId="{773D895D-1FB0-4BA8-82C8-81C503414A13}" destId="{80F13A86-6FC9-4983-80AC-25A0CA22E6DF}" srcOrd="0" destOrd="0" presId="urn:microsoft.com/office/officeart/2005/8/layout/lProcess3"/>
    <dgm:cxn modelId="{9F992DCC-AFDA-4AAD-B817-EBB3CEFD0425}" type="presParOf" srcId="{773D895D-1FB0-4BA8-82C8-81C503414A13}" destId="{131D576B-6DDB-46C6-A243-F72EE3656230}" srcOrd="1" destOrd="0" presId="urn:microsoft.com/office/officeart/2005/8/layout/lProcess3"/>
    <dgm:cxn modelId="{878AFC29-73DE-4D05-80C9-346EC73DCA09}" type="presParOf" srcId="{773D895D-1FB0-4BA8-82C8-81C503414A13}" destId="{23346EE9-AADD-4357-A095-A4D57AF94E2F}" srcOrd="2"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883576-C498-45AA-BE53-B738265763FF}"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US"/>
        </a:p>
      </dgm:t>
    </dgm:pt>
    <dgm:pt modelId="{F813A1AC-C5CA-4820-BC0B-7DE1144BE70F}">
      <dgm:prSet phldrT="[Text]" custT="1"/>
      <dgm:spPr>
        <a:solidFill>
          <a:srgbClr val="00567D"/>
        </a:solidFill>
        <a:ln>
          <a:solidFill>
            <a:schemeClr val="bg1"/>
          </a:solidFill>
        </a:ln>
      </dgm:spPr>
      <dgm:t>
        <a:bodyPr/>
        <a:lstStyle/>
        <a:p>
          <a:pPr>
            <a:lnSpc>
              <a:spcPct val="130000"/>
            </a:lnSpc>
            <a:spcBef>
              <a:spcPts val="1000"/>
            </a:spcBef>
            <a:spcAft>
              <a:spcPts val="0"/>
            </a:spcAft>
          </a:pPr>
          <a:r>
            <a:rPr lang="en-US" sz="1800" dirty="0">
              <a:ln w="0"/>
              <a:solidFill>
                <a:schemeClr val="bg1"/>
              </a:solidFill>
              <a:effectLst/>
            </a:rPr>
            <a:t>Do you have construction workers?</a:t>
          </a:r>
          <a:endParaRPr lang="en-US" sz="1800" dirty="0">
            <a:solidFill>
              <a:schemeClr val="bg1"/>
            </a:solidFill>
            <a:effectLst/>
          </a:endParaRPr>
        </a:p>
      </dgm:t>
    </dgm:pt>
    <dgm:pt modelId="{F60B38DA-0E46-4EF2-B536-F4857431C258}" type="parTrans" cxnId="{5CE6290B-C245-40CC-9286-BD9914443C7D}">
      <dgm:prSet/>
      <dgm:spPr/>
      <dgm:t>
        <a:bodyPr/>
        <a:lstStyle/>
        <a:p>
          <a:endParaRPr lang="en-US"/>
        </a:p>
      </dgm:t>
    </dgm:pt>
    <dgm:pt modelId="{4FEF37E1-9B76-4F88-866D-4D9BB39B7432}" type="sibTrans" cxnId="{5CE6290B-C245-40CC-9286-BD9914443C7D}">
      <dgm:prSet/>
      <dgm:spPr/>
      <dgm:t>
        <a:bodyPr/>
        <a:lstStyle/>
        <a:p>
          <a:endParaRPr lang="en-US"/>
        </a:p>
      </dgm:t>
    </dgm:pt>
    <dgm:pt modelId="{7EE944C3-A006-4D70-9402-ABEB5DD0E2A2}">
      <dgm:prSet phldrT="[Text]" phldr="0" custT="1"/>
      <dgm:spPr>
        <a:solidFill>
          <a:srgbClr val="0078A6">
            <a:alpha val="90000"/>
          </a:srgbClr>
        </a:solidFill>
      </dgm:spPr>
      <dgm:t>
        <a:bodyPr/>
        <a:lstStyle/>
        <a:p>
          <a:pPr>
            <a:lnSpc>
              <a:spcPct val="150000"/>
            </a:lnSpc>
          </a:pPr>
          <a:r>
            <a:rPr lang="en-US" sz="1800" dirty="0">
              <a:solidFill>
                <a:schemeClr val="bg1"/>
              </a:solidFill>
            </a:rPr>
            <a:t>Yes</a:t>
          </a:r>
        </a:p>
      </dgm:t>
    </dgm:pt>
    <dgm:pt modelId="{1280A670-C6DE-4488-8B2D-8615CAF93E35}" type="parTrans" cxnId="{F37AB828-356B-4019-B5F6-6A3925F6C74D}">
      <dgm:prSet/>
      <dgm:spPr/>
      <dgm:t>
        <a:bodyPr/>
        <a:lstStyle/>
        <a:p>
          <a:endParaRPr lang="en-US"/>
        </a:p>
      </dgm:t>
    </dgm:pt>
    <dgm:pt modelId="{1735879C-E59E-445B-B283-90B5EA095F2E}" type="sibTrans" cxnId="{F37AB828-356B-4019-B5F6-6A3925F6C74D}">
      <dgm:prSet/>
      <dgm:spPr/>
      <dgm:t>
        <a:bodyPr/>
        <a:lstStyle/>
        <a:p>
          <a:endParaRPr lang="en-US"/>
        </a:p>
      </dgm:t>
    </dgm:pt>
    <dgm:pt modelId="{D206D49B-F396-44A4-AB61-4564D2D370EB}">
      <dgm:prSet phldrT="[Text]" custT="1"/>
      <dgm:spPr>
        <a:solidFill>
          <a:srgbClr val="00567D">
            <a:alpha val="90000"/>
          </a:srgbClr>
        </a:solidFill>
      </dgm:spPr>
      <dgm:t>
        <a:bodyPr/>
        <a:lstStyle/>
        <a:p>
          <a:pPr algn="ctr">
            <a:lnSpc>
              <a:spcPct val="150000"/>
            </a:lnSpc>
            <a:spcBef>
              <a:spcPts val="1000"/>
            </a:spcBef>
            <a:spcAft>
              <a:spcPts val="0"/>
            </a:spcAft>
          </a:pPr>
          <a:r>
            <a:rPr lang="en-US" sz="1200" dirty="0">
              <a:solidFill>
                <a:schemeClr val="bg1"/>
              </a:solidFill>
            </a:rPr>
            <a:t>Meet at least monthly and meet before the start of each job that lasts more than one week</a:t>
          </a:r>
        </a:p>
      </dgm:t>
    </dgm:pt>
    <dgm:pt modelId="{241F4AA8-FA37-46B2-BBD3-24F5824B76A1}" type="parTrans" cxnId="{AFC70F4E-5E9C-4A11-9F7C-3891EEA28353}">
      <dgm:prSet/>
      <dgm:spPr/>
      <dgm:t>
        <a:bodyPr/>
        <a:lstStyle/>
        <a:p>
          <a:endParaRPr lang="en-US"/>
        </a:p>
      </dgm:t>
    </dgm:pt>
    <dgm:pt modelId="{C7D71761-C779-4BD7-A7C4-3DDCEBA05259}" type="sibTrans" cxnId="{AFC70F4E-5E9C-4A11-9F7C-3891EEA28353}">
      <dgm:prSet/>
      <dgm:spPr/>
      <dgm:t>
        <a:bodyPr/>
        <a:lstStyle/>
        <a:p>
          <a:endParaRPr lang="en-US"/>
        </a:p>
      </dgm:t>
    </dgm:pt>
    <dgm:pt modelId="{A07525CA-15EE-44C6-8067-D05367A8FAC7}">
      <dgm:prSet phldrT="[Text]" custT="1"/>
      <dgm:spPr>
        <a:solidFill>
          <a:srgbClr val="00567D"/>
        </a:solidFill>
      </dgm:spPr>
      <dgm:t>
        <a:bodyPr/>
        <a:lstStyle/>
        <a:p>
          <a:pPr>
            <a:lnSpc>
              <a:spcPct val="130000"/>
            </a:lnSpc>
            <a:spcBef>
              <a:spcPts val="1000"/>
            </a:spcBef>
            <a:spcAft>
              <a:spcPts val="0"/>
            </a:spcAft>
          </a:pPr>
          <a:r>
            <a:rPr lang="en-US" sz="1800" kern="1200" dirty="0">
              <a:ln w="0"/>
              <a:solidFill>
                <a:schemeClr val="bg1"/>
              </a:solidFill>
              <a:effectLst/>
              <a:latin typeface="+mn-lt"/>
              <a:ea typeface="+mn-ea"/>
              <a:cs typeface="+mn-cs"/>
            </a:rPr>
            <a:t>Do</a:t>
          </a:r>
          <a:r>
            <a:rPr lang="en-US" sz="1800" kern="1200" dirty="0">
              <a:ln w="0"/>
              <a:solidFill>
                <a:schemeClr val="bg1"/>
              </a:solidFill>
              <a:effectLst>
                <a:outerShdw blurRad="38100" dist="19050" dir="2700000" algn="tl" rotWithShape="0">
                  <a:schemeClr val="dk1">
                    <a:alpha val="40000"/>
                  </a:schemeClr>
                </a:outerShdw>
              </a:effectLst>
              <a:latin typeface="+mn-lt"/>
            </a:rPr>
            <a:t> </a:t>
          </a:r>
          <a:r>
            <a:rPr lang="en-US" sz="1800" kern="1200" dirty="0">
              <a:ln w="0"/>
              <a:solidFill>
                <a:schemeClr val="bg1"/>
              </a:solidFill>
              <a:effectLst/>
              <a:latin typeface="+mn-lt"/>
              <a:ea typeface="+mn-ea"/>
              <a:cs typeface="+mn-cs"/>
            </a:rPr>
            <a:t>you have mostly office workers? </a:t>
          </a:r>
        </a:p>
      </dgm:t>
    </dgm:pt>
    <dgm:pt modelId="{00B6EE47-6DF4-4396-A7A7-670ADAA06B40}" type="parTrans" cxnId="{9F2E7017-711F-455E-B46E-368A71A4283A}">
      <dgm:prSet/>
      <dgm:spPr/>
      <dgm:t>
        <a:bodyPr/>
        <a:lstStyle/>
        <a:p>
          <a:endParaRPr lang="en-US"/>
        </a:p>
      </dgm:t>
    </dgm:pt>
    <dgm:pt modelId="{0938251B-FB87-4CAC-85B7-C8F9589243DB}" type="sibTrans" cxnId="{9F2E7017-711F-455E-B46E-368A71A4283A}">
      <dgm:prSet/>
      <dgm:spPr/>
      <dgm:t>
        <a:bodyPr/>
        <a:lstStyle/>
        <a:p>
          <a:endParaRPr lang="en-US"/>
        </a:p>
      </dgm:t>
    </dgm:pt>
    <dgm:pt modelId="{D3E33189-31A6-4345-9EFD-C519807DF675}">
      <dgm:prSet phldrT="[Text]" custT="1"/>
      <dgm:spPr>
        <a:solidFill>
          <a:srgbClr val="0078A6">
            <a:alpha val="90000"/>
          </a:srgbClr>
        </a:solidFill>
        <a:ln w="12700" cap="flat" cmpd="sng" algn="ctr">
          <a:solidFill>
            <a:srgbClr val="5B9BD5">
              <a:alpha val="90000"/>
              <a:tint val="40000"/>
              <a:hueOff val="0"/>
              <a:satOff val="0"/>
              <a:lumOff val="0"/>
              <a:alphaOff val="0"/>
            </a:srgbClr>
          </a:solidFill>
          <a:prstDash val="solid"/>
          <a:miter lim="800000"/>
        </a:ln>
        <a:effectLst/>
      </dgm:spPr>
      <dgm:t>
        <a:bodyPr spcFirstLastPara="0" vert="horz" wrap="square" lIns="27940" tIns="13970" rIns="0" bIns="13970" numCol="1" spcCol="1270" anchor="ctr" anchorCtr="0"/>
        <a:lstStyle/>
        <a:p>
          <a:pPr marL="0" lvl="0" indent="0" algn="ctr" defTabSz="977900">
            <a:lnSpc>
              <a:spcPct val="150000"/>
            </a:lnSpc>
            <a:spcBef>
              <a:spcPct val="0"/>
            </a:spcBef>
            <a:spcAft>
              <a:spcPct val="35000"/>
            </a:spcAft>
            <a:buNone/>
          </a:pPr>
          <a:r>
            <a:rPr lang="en-US" sz="1800" kern="1200" dirty="0">
              <a:solidFill>
                <a:prstClr val="white"/>
              </a:solidFill>
              <a:latin typeface="+mn-lt"/>
              <a:ea typeface="+mn-ea"/>
              <a:cs typeface="+mn-cs"/>
            </a:rPr>
            <a:t>Yes</a:t>
          </a:r>
        </a:p>
      </dgm:t>
    </dgm:pt>
    <dgm:pt modelId="{A8E82E66-0B58-47F2-B88C-A3D646C2322B}" type="parTrans" cxnId="{ABDEDE6F-E141-403B-BBA9-481414BC9D67}">
      <dgm:prSet/>
      <dgm:spPr/>
      <dgm:t>
        <a:bodyPr/>
        <a:lstStyle/>
        <a:p>
          <a:endParaRPr lang="en-US"/>
        </a:p>
      </dgm:t>
    </dgm:pt>
    <dgm:pt modelId="{1DBF073D-A50D-4FC7-8242-DC02C1AD1929}" type="sibTrans" cxnId="{ABDEDE6F-E141-403B-BBA9-481414BC9D67}">
      <dgm:prSet/>
      <dgm:spPr/>
      <dgm:t>
        <a:bodyPr/>
        <a:lstStyle/>
        <a:p>
          <a:endParaRPr lang="en-US"/>
        </a:p>
      </dgm:t>
    </dgm:pt>
    <dgm:pt modelId="{6B4DBC13-63B2-494A-86E4-4F799E3BBD9E}">
      <dgm:prSet phldrT="[Text]" custT="1"/>
      <dgm:spPr>
        <a:solidFill>
          <a:srgbClr val="00567D">
            <a:alpha val="90000"/>
          </a:srgbClr>
        </a:solidFill>
      </dgm:spPr>
      <dgm:t>
        <a:bodyPr/>
        <a:lstStyle/>
        <a:p>
          <a:pPr algn="ctr">
            <a:lnSpc>
              <a:spcPct val="130000"/>
            </a:lnSpc>
            <a:spcBef>
              <a:spcPts val="1000"/>
            </a:spcBef>
            <a:spcAft>
              <a:spcPts val="0"/>
            </a:spcAft>
          </a:pPr>
          <a:r>
            <a:rPr lang="en-US" sz="1800" dirty="0">
              <a:solidFill>
                <a:schemeClr val="bg1"/>
              </a:solidFill>
            </a:rPr>
            <a:t>Meet at least quarterly</a:t>
          </a:r>
        </a:p>
      </dgm:t>
    </dgm:pt>
    <dgm:pt modelId="{CD72DF8B-8EDD-4448-8F0A-2531248A8A4E}" type="parTrans" cxnId="{53FF969D-E598-45E4-9D7B-DEBB59413FC5}">
      <dgm:prSet/>
      <dgm:spPr/>
      <dgm:t>
        <a:bodyPr/>
        <a:lstStyle/>
        <a:p>
          <a:endParaRPr lang="en-US"/>
        </a:p>
      </dgm:t>
    </dgm:pt>
    <dgm:pt modelId="{D73514CF-27FD-4C8B-8AF3-04F74C066250}" type="sibTrans" cxnId="{53FF969D-E598-45E4-9D7B-DEBB59413FC5}">
      <dgm:prSet/>
      <dgm:spPr/>
      <dgm:t>
        <a:bodyPr/>
        <a:lstStyle/>
        <a:p>
          <a:endParaRPr lang="en-US"/>
        </a:p>
      </dgm:t>
    </dgm:pt>
    <dgm:pt modelId="{EB13EF55-8031-44F6-BCE0-574C02EF2816}">
      <dgm:prSet phldrT="[Text]" custT="1"/>
      <dgm:spPr>
        <a:solidFill>
          <a:srgbClr val="00567D"/>
        </a:solidFill>
        <a:ln>
          <a:solidFill>
            <a:srgbClr val="00567D"/>
          </a:solidFill>
        </a:ln>
      </dgm:spPr>
      <dgm:t>
        <a:bodyPr/>
        <a:lstStyle/>
        <a:p>
          <a:pPr>
            <a:lnSpc>
              <a:spcPct val="130000"/>
            </a:lnSpc>
            <a:spcBef>
              <a:spcPts val="1000"/>
            </a:spcBef>
            <a:spcAft>
              <a:spcPts val="0"/>
            </a:spcAft>
          </a:pPr>
          <a:r>
            <a:rPr lang="en-US" sz="1800" kern="1200" dirty="0">
              <a:ln w="0"/>
              <a:solidFill>
                <a:prstClr val="white"/>
              </a:solidFill>
              <a:effectLst/>
              <a:latin typeface="+mn-lt"/>
              <a:ea typeface="+mn-ea"/>
              <a:cs typeface="+mn-cs"/>
            </a:rPr>
            <a:t>Do neither of the above apply to you </a:t>
          </a:r>
          <a:r>
            <a:rPr lang="en-US" sz="1600" kern="1200" dirty="0">
              <a:ln w="0"/>
              <a:solidFill>
                <a:schemeClr val="bg1"/>
              </a:solidFill>
              <a:effectLst/>
              <a:latin typeface="+mn-lt"/>
              <a:ea typeface="+mn-ea"/>
              <a:cs typeface="+mn-cs"/>
            </a:rPr>
            <a:t>(</a:t>
          </a:r>
          <a:r>
            <a:rPr lang="en-US" sz="1600" kern="1200" dirty="0">
              <a:ln w="0"/>
              <a:solidFill>
                <a:prstClr val="white"/>
              </a:solidFill>
              <a:effectLst/>
              <a:latin typeface="+mn-lt"/>
              <a:ea typeface="+mn-ea"/>
              <a:cs typeface="+mn-cs"/>
            </a:rPr>
            <a:t>all other employers)?</a:t>
          </a:r>
        </a:p>
      </dgm:t>
    </dgm:pt>
    <dgm:pt modelId="{9BAC58BE-DBF9-48D9-9102-CAF954DECD44}" type="parTrans" cxnId="{B5CAE445-AD2D-425F-9A52-DB2C91C12DF9}">
      <dgm:prSet/>
      <dgm:spPr/>
      <dgm:t>
        <a:bodyPr/>
        <a:lstStyle/>
        <a:p>
          <a:endParaRPr lang="en-US"/>
        </a:p>
      </dgm:t>
    </dgm:pt>
    <dgm:pt modelId="{17F26821-41C1-4446-A223-0C8C16C7AC4A}" type="sibTrans" cxnId="{B5CAE445-AD2D-425F-9A52-DB2C91C12DF9}">
      <dgm:prSet/>
      <dgm:spPr/>
      <dgm:t>
        <a:bodyPr/>
        <a:lstStyle/>
        <a:p>
          <a:endParaRPr lang="en-US"/>
        </a:p>
      </dgm:t>
    </dgm:pt>
    <dgm:pt modelId="{CFD1CB86-DACA-4614-9DE4-68BE765515C3}">
      <dgm:prSet phldrT="[Text]" custT="1"/>
      <dgm:spPr>
        <a:solidFill>
          <a:srgbClr val="0078A6">
            <a:alpha val="90000"/>
          </a:srgbClr>
        </a:solidFill>
      </dgm:spPr>
      <dgm:t>
        <a:bodyPr/>
        <a:lstStyle/>
        <a:p>
          <a:pPr>
            <a:lnSpc>
              <a:spcPct val="150000"/>
            </a:lnSpc>
          </a:pPr>
          <a:r>
            <a:rPr lang="en-US" sz="1800" dirty="0">
              <a:solidFill>
                <a:schemeClr val="bg1"/>
              </a:solidFill>
            </a:rPr>
            <a:t>Yes</a:t>
          </a:r>
        </a:p>
      </dgm:t>
    </dgm:pt>
    <dgm:pt modelId="{C7ECFA95-44CA-4A03-8951-ECA5B1AEDF76}" type="parTrans" cxnId="{C725B58D-01C2-49E7-9271-FE0FCDE87912}">
      <dgm:prSet/>
      <dgm:spPr/>
      <dgm:t>
        <a:bodyPr/>
        <a:lstStyle/>
        <a:p>
          <a:endParaRPr lang="en-US"/>
        </a:p>
      </dgm:t>
    </dgm:pt>
    <dgm:pt modelId="{AFCBC40B-17AD-4FB3-89C4-BE94FA2BD7D7}" type="sibTrans" cxnId="{C725B58D-01C2-49E7-9271-FE0FCDE87912}">
      <dgm:prSet/>
      <dgm:spPr/>
      <dgm:t>
        <a:bodyPr/>
        <a:lstStyle/>
        <a:p>
          <a:endParaRPr lang="en-US"/>
        </a:p>
      </dgm:t>
    </dgm:pt>
    <dgm:pt modelId="{A0EB54AC-A40E-4FA1-B986-77A8B3860781}">
      <dgm:prSet phldrT="[Text]" custT="1"/>
      <dgm:spPr>
        <a:solidFill>
          <a:srgbClr val="00567D">
            <a:alpha val="90000"/>
          </a:srgbClr>
        </a:solidFill>
      </dgm:spPr>
      <dgm:t>
        <a:bodyPr/>
        <a:lstStyle/>
        <a:p>
          <a:pPr algn="ctr">
            <a:lnSpc>
              <a:spcPct val="130000"/>
            </a:lnSpc>
            <a:spcBef>
              <a:spcPts val="1000"/>
            </a:spcBef>
            <a:spcAft>
              <a:spcPts val="0"/>
            </a:spcAft>
          </a:pPr>
          <a:r>
            <a:rPr lang="en-US" sz="1800" dirty="0">
              <a:solidFill>
                <a:schemeClr val="bg1"/>
              </a:solidFill>
            </a:rPr>
            <a:t>Meet at least monthly</a:t>
          </a:r>
        </a:p>
      </dgm:t>
    </dgm:pt>
    <dgm:pt modelId="{09DE7C4A-E337-40FE-97E8-385AC0E452EF}" type="parTrans" cxnId="{B2A34A4F-ECF2-4DD2-A851-4357B3488112}">
      <dgm:prSet/>
      <dgm:spPr/>
      <dgm:t>
        <a:bodyPr/>
        <a:lstStyle/>
        <a:p>
          <a:endParaRPr lang="en-US"/>
        </a:p>
      </dgm:t>
    </dgm:pt>
    <dgm:pt modelId="{1E993ED8-950D-4307-B88F-42BA2FD1AC5D}" type="sibTrans" cxnId="{B2A34A4F-ECF2-4DD2-A851-4357B3488112}">
      <dgm:prSet/>
      <dgm:spPr/>
      <dgm:t>
        <a:bodyPr/>
        <a:lstStyle/>
        <a:p>
          <a:endParaRPr lang="en-US"/>
        </a:p>
      </dgm:t>
    </dgm:pt>
    <dgm:pt modelId="{2825DB70-EFB1-4440-A39C-021127189549}" type="pres">
      <dgm:prSet presAssocID="{51883576-C498-45AA-BE53-B738265763FF}" presName="Name0" presStyleCnt="0">
        <dgm:presLayoutVars>
          <dgm:chPref val="3"/>
          <dgm:dir/>
          <dgm:animLvl val="lvl"/>
          <dgm:resizeHandles/>
        </dgm:presLayoutVars>
      </dgm:prSet>
      <dgm:spPr/>
    </dgm:pt>
    <dgm:pt modelId="{AB87EF0C-ED28-432E-A579-A549232D51B4}" type="pres">
      <dgm:prSet presAssocID="{F813A1AC-C5CA-4820-BC0B-7DE1144BE70F}" presName="horFlow" presStyleCnt="0"/>
      <dgm:spPr/>
    </dgm:pt>
    <dgm:pt modelId="{3B0B5A09-959E-4D51-8B2E-84389780B209}" type="pres">
      <dgm:prSet presAssocID="{F813A1AC-C5CA-4820-BC0B-7DE1144BE70F}" presName="bigChev" presStyleLbl="node1" presStyleIdx="0" presStyleCnt="3"/>
      <dgm:spPr/>
    </dgm:pt>
    <dgm:pt modelId="{341818BA-0548-4EF4-B47D-15F3285B8693}" type="pres">
      <dgm:prSet presAssocID="{1280A670-C6DE-4488-8B2D-8615CAF93E35}" presName="parTrans" presStyleCnt="0"/>
      <dgm:spPr/>
    </dgm:pt>
    <dgm:pt modelId="{52EC39F7-B424-4B3C-9219-92E8CE13AA6C}" type="pres">
      <dgm:prSet presAssocID="{7EE944C3-A006-4D70-9402-ABEB5DD0E2A2}" presName="node" presStyleLbl="alignAccFollowNode1" presStyleIdx="0" presStyleCnt="6">
        <dgm:presLayoutVars>
          <dgm:bulletEnabled val="1"/>
        </dgm:presLayoutVars>
      </dgm:prSet>
      <dgm:spPr/>
    </dgm:pt>
    <dgm:pt modelId="{2E7443C0-CAA9-4C51-9DF6-934AC75CB984}" type="pres">
      <dgm:prSet presAssocID="{1735879C-E59E-445B-B283-90B5EA095F2E}" presName="sibTrans" presStyleCnt="0"/>
      <dgm:spPr/>
    </dgm:pt>
    <dgm:pt modelId="{79450B9B-68CA-4BA5-9F95-4EE249FF4B35}" type="pres">
      <dgm:prSet presAssocID="{D206D49B-F396-44A4-AB61-4564D2D370EB}" presName="node" presStyleLbl="alignAccFollowNode1" presStyleIdx="1" presStyleCnt="6">
        <dgm:presLayoutVars>
          <dgm:bulletEnabled val="1"/>
        </dgm:presLayoutVars>
      </dgm:prSet>
      <dgm:spPr/>
    </dgm:pt>
    <dgm:pt modelId="{CE421657-3CDA-4DA6-AE38-2F7C3E3CBAB7}" type="pres">
      <dgm:prSet presAssocID="{F813A1AC-C5CA-4820-BC0B-7DE1144BE70F}" presName="vSp" presStyleCnt="0"/>
      <dgm:spPr/>
    </dgm:pt>
    <dgm:pt modelId="{18DE7011-F2A1-48D8-A6DC-612FE3A48B2A}" type="pres">
      <dgm:prSet presAssocID="{A07525CA-15EE-44C6-8067-D05367A8FAC7}" presName="horFlow" presStyleCnt="0"/>
      <dgm:spPr/>
    </dgm:pt>
    <dgm:pt modelId="{792FF173-9C8F-441F-A1EB-E76485BDFBBF}" type="pres">
      <dgm:prSet presAssocID="{A07525CA-15EE-44C6-8067-D05367A8FAC7}" presName="bigChev" presStyleLbl="node1" presStyleIdx="1" presStyleCnt="3"/>
      <dgm:spPr/>
    </dgm:pt>
    <dgm:pt modelId="{238B852B-279D-4BE2-A3D6-94289A369C50}" type="pres">
      <dgm:prSet presAssocID="{A8E82E66-0B58-47F2-B88C-A3D646C2322B}" presName="parTrans" presStyleCnt="0"/>
      <dgm:spPr/>
    </dgm:pt>
    <dgm:pt modelId="{A1204002-8D79-4032-8B3A-30A44A2BA564}" type="pres">
      <dgm:prSet presAssocID="{D3E33189-31A6-4345-9EFD-C519807DF675}" presName="node" presStyleLbl="alignAccFollowNode1" presStyleIdx="2" presStyleCnt="6">
        <dgm:presLayoutVars>
          <dgm:bulletEnabled val="1"/>
        </dgm:presLayoutVars>
      </dgm:prSet>
      <dgm:spPr>
        <a:xfrm>
          <a:off x="3164094" y="2057602"/>
          <a:ext cx="3016375" cy="1206550"/>
        </a:xfrm>
        <a:prstGeom prst="chevron">
          <a:avLst/>
        </a:prstGeom>
      </dgm:spPr>
    </dgm:pt>
    <dgm:pt modelId="{8CF54607-3EE7-4CE5-85F0-45C35C40025D}" type="pres">
      <dgm:prSet presAssocID="{1DBF073D-A50D-4FC7-8242-DC02C1AD1929}" presName="sibTrans" presStyleCnt="0"/>
      <dgm:spPr/>
    </dgm:pt>
    <dgm:pt modelId="{EC38FCAA-CCEB-45BD-83AF-AEDD57CBFEDC}" type="pres">
      <dgm:prSet presAssocID="{6B4DBC13-63B2-494A-86E4-4F799E3BBD9E}" presName="node" presStyleLbl="alignAccFollowNode1" presStyleIdx="3" presStyleCnt="6">
        <dgm:presLayoutVars>
          <dgm:bulletEnabled val="1"/>
        </dgm:presLayoutVars>
      </dgm:prSet>
      <dgm:spPr/>
    </dgm:pt>
    <dgm:pt modelId="{79F8B346-6C7B-476A-9894-6A0203810AFC}" type="pres">
      <dgm:prSet presAssocID="{A07525CA-15EE-44C6-8067-D05367A8FAC7}" presName="vSp" presStyleCnt="0"/>
      <dgm:spPr/>
    </dgm:pt>
    <dgm:pt modelId="{773D895D-1FB0-4BA8-82C8-81C503414A13}" type="pres">
      <dgm:prSet presAssocID="{EB13EF55-8031-44F6-BCE0-574C02EF2816}" presName="horFlow" presStyleCnt="0"/>
      <dgm:spPr/>
    </dgm:pt>
    <dgm:pt modelId="{80F13A86-6FC9-4983-80AC-25A0CA22E6DF}" type="pres">
      <dgm:prSet presAssocID="{EB13EF55-8031-44F6-BCE0-574C02EF2816}" presName="bigChev" presStyleLbl="node1" presStyleIdx="2" presStyleCnt="3" custLinFactNeighborX="4630" custLinFactNeighborY="-723"/>
      <dgm:spPr/>
    </dgm:pt>
    <dgm:pt modelId="{131D576B-6DDB-46C6-A243-F72EE3656230}" type="pres">
      <dgm:prSet presAssocID="{C7ECFA95-44CA-4A03-8951-ECA5B1AEDF76}" presName="parTrans" presStyleCnt="0"/>
      <dgm:spPr/>
    </dgm:pt>
    <dgm:pt modelId="{23346EE9-AADD-4357-A095-A4D57AF94E2F}" type="pres">
      <dgm:prSet presAssocID="{CFD1CB86-DACA-4614-9DE4-68BE765515C3}" presName="node" presStyleLbl="alignAccFollowNode1" presStyleIdx="4" presStyleCnt="6">
        <dgm:presLayoutVars>
          <dgm:bulletEnabled val="1"/>
        </dgm:presLayoutVars>
      </dgm:prSet>
      <dgm:spPr/>
    </dgm:pt>
    <dgm:pt modelId="{C81C2558-CF9A-47B3-9CC0-A7C28505EE89}" type="pres">
      <dgm:prSet presAssocID="{AFCBC40B-17AD-4FB3-89C4-BE94FA2BD7D7}" presName="sibTrans" presStyleCnt="0"/>
      <dgm:spPr/>
    </dgm:pt>
    <dgm:pt modelId="{15467DFC-B9C1-4C28-94FB-2AAD8CED8DDE}" type="pres">
      <dgm:prSet presAssocID="{A0EB54AC-A40E-4FA1-B986-77A8B3860781}" presName="node" presStyleLbl="alignAccFollowNode1" presStyleIdx="5" presStyleCnt="6">
        <dgm:presLayoutVars>
          <dgm:bulletEnabled val="1"/>
        </dgm:presLayoutVars>
      </dgm:prSet>
      <dgm:spPr/>
    </dgm:pt>
  </dgm:ptLst>
  <dgm:cxnLst>
    <dgm:cxn modelId="{5CE6290B-C245-40CC-9286-BD9914443C7D}" srcId="{51883576-C498-45AA-BE53-B738265763FF}" destId="{F813A1AC-C5CA-4820-BC0B-7DE1144BE70F}" srcOrd="0" destOrd="0" parTransId="{F60B38DA-0E46-4EF2-B536-F4857431C258}" sibTransId="{4FEF37E1-9B76-4F88-866D-4D9BB39B7432}"/>
    <dgm:cxn modelId="{9F2E7017-711F-455E-B46E-368A71A4283A}" srcId="{51883576-C498-45AA-BE53-B738265763FF}" destId="{A07525CA-15EE-44C6-8067-D05367A8FAC7}" srcOrd="1" destOrd="0" parTransId="{00B6EE47-6DF4-4396-A7A7-670ADAA06B40}" sibTransId="{0938251B-FB87-4CAC-85B7-C8F9589243DB}"/>
    <dgm:cxn modelId="{F37AB828-356B-4019-B5F6-6A3925F6C74D}" srcId="{F813A1AC-C5CA-4820-BC0B-7DE1144BE70F}" destId="{7EE944C3-A006-4D70-9402-ABEB5DD0E2A2}" srcOrd="0" destOrd="0" parTransId="{1280A670-C6DE-4488-8B2D-8615CAF93E35}" sibTransId="{1735879C-E59E-445B-B283-90B5EA095F2E}"/>
    <dgm:cxn modelId="{83194C33-1B49-45BA-8EBC-23D0A24B0170}" type="presOf" srcId="{F813A1AC-C5CA-4820-BC0B-7DE1144BE70F}" destId="{3B0B5A09-959E-4D51-8B2E-84389780B209}" srcOrd="0" destOrd="0" presId="urn:microsoft.com/office/officeart/2005/8/layout/lProcess3"/>
    <dgm:cxn modelId="{B5CAE445-AD2D-425F-9A52-DB2C91C12DF9}" srcId="{51883576-C498-45AA-BE53-B738265763FF}" destId="{EB13EF55-8031-44F6-BCE0-574C02EF2816}" srcOrd="2" destOrd="0" parTransId="{9BAC58BE-DBF9-48D9-9102-CAF954DECD44}" sibTransId="{17F26821-41C1-4446-A223-0C8C16C7AC4A}"/>
    <dgm:cxn modelId="{31494769-30E2-4ABA-A6CE-5E367BABE865}" type="presOf" srcId="{7EE944C3-A006-4D70-9402-ABEB5DD0E2A2}" destId="{52EC39F7-B424-4B3C-9219-92E8CE13AA6C}" srcOrd="0" destOrd="0" presId="urn:microsoft.com/office/officeart/2005/8/layout/lProcess3"/>
    <dgm:cxn modelId="{AFC70F4E-5E9C-4A11-9F7C-3891EEA28353}" srcId="{F813A1AC-C5CA-4820-BC0B-7DE1144BE70F}" destId="{D206D49B-F396-44A4-AB61-4564D2D370EB}" srcOrd="1" destOrd="0" parTransId="{241F4AA8-FA37-46B2-BBD3-24F5824B76A1}" sibTransId="{C7D71761-C779-4BD7-A7C4-3DDCEBA05259}"/>
    <dgm:cxn modelId="{B2A34A4F-ECF2-4DD2-A851-4357B3488112}" srcId="{EB13EF55-8031-44F6-BCE0-574C02EF2816}" destId="{A0EB54AC-A40E-4FA1-B986-77A8B3860781}" srcOrd="1" destOrd="0" parTransId="{09DE7C4A-E337-40FE-97E8-385AC0E452EF}" sibTransId="{1E993ED8-950D-4307-B88F-42BA2FD1AC5D}"/>
    <dgm:cxn modelId="{ABDEDE6F-E141-403B-BBA9-481414BC9D67}" srcId="{A07525CA-15EE-44C6-8067-D05367A8FAC7}" destId="{D3E33189-31A6-4345-9EFD-C519807DF675}" srcOrd="0" destOrd="0" parTransId="{A8E82E66-0B58-47F2-B88C-A3D646C2322B}" sibTransId="{1DBF073D-A50D-4FC7-8242-DC02C1AD1929}"/>
    <dgm:cxn modelId="{020C3751-CA88-45CC-95D0-D61EEE7FCE3F}" type="presOf" srcId="{A07525CA-15EE-44C6-8067-D05367A8FAC7}" destId="{792FF173-9C8F-441F-A1EB-E76485BDFBBF}" srcOrd="0" destOrd="0" presId="urn:microsoft.com/office/officeart/2005/8/layout/lProcess3"/>
    <dgm:cxn modelId="{4F52137C-3F31-4153-B873-395A998EC057}" type="presOf" srcId="{D206D49B-F396-44A4-AB61-4564D2D370EB}" destId="{79450B9B-68CA-4BA5-9F95-4EE249FF4B35}" srcOrd="0" destOrd="0" presId="urn:microsoft.com/office/officeart/2005/8/layout/lProcess3"/>
    <dgm:cxn modelId="{A3883680-69AE-466C-9B80-A66F0FEBAD2E}" type="presOf" srcId="{D3E33189-31A6-4345-9EFD-C519807DF675}" destId="{A1204002-8D79-4032-8B3A-30A44A2BA564}" srcOrd="0" destOrd="0" presId="urn:microsoft.com/office/officeart/2005/8/layout/lProcess3"/>
    <dgm:cxn modelId="{C725B58D-01C2-49E7-9271-FE0FCDE87912}" srcId="{EB13EF55-8031-44F6-BCE0-574C02EF2816}" destId="{CFD1CB86-DACA-4614-9DE4-68BE765515C3}" srcOrd="0" destOrd="0" parTransId="{C7ECFA95-44CA-4A03-8951-ECA5B1AEDF76}" sibTransId="{AFCBC40B-17AD-4FB3-89C4-BE94FA2BD7D7}"/>
    <dgm:cxn modelId="{05C26F96-6961-4B17-81B1-B43A03842A1D}" type="presOf" srcId="{EB13EF55-8031-44F6-BCE0-574C02EF2816}" destId="{80F13A86-6FC9-4983-80AC-25A0CA22E6DF}" srcOrd="0" destOrd="0" presId="urn:microsoft.com/office/officeart/2005/8/layout/lProcess3"/>
    <dgm:cxn modelId="{F7157B99-2498-48DD-89D7-825C3C3679A6}" type="presOf" srcId="{CFD1CB86-DACA-4614-9DE4-68BE765515C3}" destId="{23346EE9-AADD-4357-A095-A4D57AF94E2F}" srcOrd="0" destOrd="0" presId="urn:microsoft.com/office/officeart/2005/8/layout/lProcess3"/>
    <dgm:cxn modelId="{EDBAF98A-4D78-417A-B27B-5AD637BCED80}" type="presOf" srcId="{A0EB54AC-A40E-4FA1-B986-77A8B3860781}" destId="{15467DFC-B9C1-4C28-94FB-2AAD8CED8DDE}" srcOrd="0" destOrd="0" presId="urn:microsoft.com/office/officeart/2005/8/layout/lProcess3"/>
    <dgm:cxn modelId="{53FF969D-E598-45E4-9D7B-DEBB59413FC5}" srcId="{A07525CA-15EE-44C6-8067-D05367A8FAC7}" destId="{6B4DBC13-63B2-494A-86E4-4F799E3BBD9E}" srcOrd="1" destOrd="0" parTransId="{CD72DF8B-8EDD-4448-8F0A-2531248A8A4E}" sibTransId="{D73514CF-27FD-4C8B-8AF3-04F74C066250}"/>
    <dgm:cxn modelId="{3A3E6EC9-7837-43CA-9579-AC0541199D32}" type="presOf" srcId="{6B4DBC13-63B2-494A-86E4-4F799E3BBD9E}" destId="{EC38FCAA-CCEB-45BD-83AF-AEDD57CBFEDC}" srcOrd="0" destOrd="0" presId="urn:microsoft.com/office/officeart/2005/8/layout/lProcess3"/>
    <dgm:cxn modelId="{BD964CCA-F295-424E-BDE7-B72B1EDAC5E2}" type="presOf" srcId="{51883576-C498-45AA-BE53-B738265763FF}" destId="{2825DB70-EFB1-4440-A39C-021127189549}" srcOrd="0" destOrd="0" presId="urn:microsoft.com/office/officeart/2005/8/layout/lProcess3"/>
    <dgm:cxn modelId="{231BC8EB-8D81-40B4-8EF4-E6B7FDC110FD}" type="presParOf" srcId="{2825DB70-EFB1-4440-A39C-021127189549}" destId="{AB87EF0C-ED28-432E-A579-A549232D51B4}" srcOrd="0" destOrd="0" presId="urn:microsoft.com/office/officeart/2005/8/layout/lProcess3"/>
    <dgm:cxn modelId="{FFB5D979-3A7D-4846-94B9-6047F6973743}" type="presParOf" srcId="{AB87EF0C-ED28-432E-A579-A549232D51B4}" destId="{3B0B5A09-959E-4D51-8B2E-84389780B209}" srcOrd="0" destOrd="0" presId="urn:microsoft.com/office/officeart/2005/8/layout/lProcess3"/>
    <dgm:cxn modelId="{BB9B3BDB-4D84-41A8-A9EA-CFC3FA257940}" type="presParOf" srcId="{AB87EF0C-ED28-432E-A579-A549232D51B4}" destId="{341818BA-0548-4EF4-B47D-15F3285B8693}" srcOrd="1" destOrd="0" presId="urn:microsoft.com/office/officeart/2005/8/layout/lProcess3"/>
    <dgm:cxn modelId="{A2DF6C63-A63B-465F-9CA9-521B3BA5BCE0}" type="presParOf" srcId="{AB87EF0C-ED28-432E-A579-A549232D51B4}" destId="{52EC39F7-B424-4B3C-9219-92E8CE13AA6C}" srcOrd="2" destOrd="0" presId="urn:microsoft.com/office/officeart/2005/8/layout/lProcess3"/>
    <dgm:cxn modelId="{6EBBAF32-EC51-4FFA-97BA-63AB4203AA2A}" type="presParOf" srcId="{AB87EF0C-ED28-432E-A579-A549232D51B4}" destId="{2E7443C0-CAA9-4C51-9DF6-934AC75CB984}" srcOrd="3" destOrd="0" presId="urn:microsoft.com/office/officeart/2005/8/layout/lProcess3"/>
    <dgm:cxn modelId="{476A242B-B7DC-4379-83A6-E5643C965EB2}" type="presParOf" srcId="{AB87EF0C-ED28-432E-A579-A549232D51B4}" destId="{79450B9B-68CA-4BA5-9F95-4EE249FF4B35}" srcOrd="4" destOrd="0" presId="urn:microsoft.com/office/officeart/2005/8/layout/lProcess3"/>
    <dgm:cxn modelId="{C1CE6443-0838-4841-9B8F-3561C37C6A3D}" type="presParOf" srcId="{2825DB70-EFB1-4440-A39C-021127189549}" destId="{CE421657-3CDA-4DA6-AE38-2F7C3E3CBAB7}" srcOrd="1" destOrd="0" presId="urn:microsoft.com/office/officeart/2005/8/layout/lProcess3"/>
    <dgm:cxn modelId="{A29ADA62-5916-432A-A8CD-9650DC609B0C}" type="presParOf" srcId="{2825DB70-EFB1-4440-A39C-021127189549}" destId="{18DE7011-F2A1-48D8-A6DC-612FE3A48B2A}" srcOrd="2" destOrd="0" presId="urn:microsoft.com/office/officeart/2005/8/layout/lProcess3"/>
    <dgm:cxn modelId="{62C4DE47-D786-4440-A018-AB2417BE5B78}" type="presParOf" srcId="{18DE7011-F2A1-48D8-A6DC-612FE3A48B2A}" destId="{792FF173-9C8F-441F-A1EB-E76485BDFBBF}" srcOrd="0" destOrd="0" presId="urn:microsoft.com/office/officeart/2005/8/layout/lProcess3"/>
    <dgm:cxn modelId="{9DA599C8-1869-4C8F-BF5E-70645DEAABC9}" type="presParOf" srcId="{18DE7011-F2A1-48D8-A6DC-612FE3A48B2A}" destId="{238B852B-279D-4BE2-A3D6-94289A369C50}" srcOrd="1" destOrd="0" presId="urn:microsoft.com/office/officeart/2005/8/layout/lProcess3"/>
    <dgm:cxn modelId="{CE9E143E-23A8-454D-8456-2EC74E8D5E30}" type="presParOf" srcId="{18DE7011-F2A1-48D8-A6DC-612FE3A48B2A}" destId="{A1204002-8D79-4032-8B3A-30A44A2BA564}" srcOrd="2" destOrd="0" presId="urn:microsoft.com/office/officeart/2005/8/layout/lProcess3"/>
    <dgm:cxn modelId="{0E3E2CFD-499B-44D7-9A70-5055D94520A2}" type="presParOf" srcId="{18DE7011-F2A1-48D8-A6DC-612FE3A48B2A}" destId="{8CF54607-3EE7-4CE5-85F0-45C35C40025D}" srcOrd="3" destOrd="0" presId="urn:microsoft.com/office/officeart/2005/8/layout/lProcess3"/>
    <dgm:cxn modelId="{FB99CD9D-7161-4CEF-A461-9B4A8E0F9C14}" type="presParOf" srcId="{18DE7011-F2A1-48D8-A6DC-612FE3A48B2A}" destId="{EC38FCAA-CCEB-45BD-83AF-AEDD57CBFEDC}" srcOrd="4" destOrd="0" presId="urn:microsoft.com/office/officeart/2005/8/layout/lProcess3"/>
    <dgm:cxn modelId="{9A47D0FD-8F52-4F1D-8C1F-68CED6EE5785}" type="presParOf" srcId="{2825DB70-EFB1-4440-A39C-021127189549}" destId="{79F8B346-6C7B-476A-9894-6A0203810AFC}" srcOrd="3" destOrd="0" presId="urn:microsoft.com/office/officeart/2005/8/layout/lProcess3"/>
    <dgm:cxn modelId="{B2F7FED0-CDC2-455A-9ABB-9718F5C6E1BC}" type="presParOf" srcId="{2825DB70-EFB1-4440-A39C-021127189549}" destId="{773D895D-1FB0-4BA8-82C8-81C503414A13}" srcOrd="4" destOrd="0" presId="urn:microsoft.com/office/officeart/2005/8/layout/lProcess3"/>
    <dgm:cxn modelId="{819D1784-1866-4D07-B95B-FAA13610478D}" type="presParOf" srcId="{773D895D-1FB0-4BA8-82C8-81C503414A13}" destId="{80F13A86-6FC9-4983-80AC-25A0CA22E6DF}" srcOrd="0" destOrd="0" presId="urn:microsoft.com/office/officeart/2005/8/layout/lProcess3"/>
    <dgm:cxn modelId="{9F992DCC-AFDA-4AAD-B817-EBB3CEFD0425}" type="presParOf" srcId="{773D895D-1FB0-4BA8-82C8-81C503414A13}" destId="{131D576B-6DDB-46C6-A243-F72EE3656230}" srcOrd="1" destOrd="0" presId="urn:microsoft.com/office/officeart/2005/8/layout/lProcess3"/>
    <dgm:cxn modelId="{878AFC29-73DE-4D05-80C9-346EC73DCA09}" type="presParOf" srcId="{773D895D-1FB0-4BA8-82C8-81C503414A13}" destId="{23346EE9-AADD-4357-A095-A4D57AF94E2F}" srcOrd="2" destOrd="0" presId="urn:microsoft.com/office/officeart/2005/8/layout/lProcess3"/>
    <dgm:cxn modelId="{1C76B150-0206-4941-BC63-97C268D69341}" type="presParOf" srcId="{773D895D-1FB0-4BA8-82C8-81C503414A13}" destId="{C81C2558-CF9A-47B3-9CC0-A7C28505EE89}" srcOrd="3" destOrd="0" presId="urn:microsoft.com/office/officeart/2005/8/layout/lProcess3"/>
    <dgm:cxn modelId="{6673954E-571F-4B78-9337-BBF9FBDC8496}" type="presParOf" srcId="{773D895D-1FB0-4BA8-82C8-81C503414A13}" destId="{15467DFC-B9C1-4C28-94FB-2AAD8CED8DDE}"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2FF173-9C8F-441F-A1EB-E76485BDFBBF}">
      <dsp:nvSpPr>
        <dsp:cNvPr id="0" name=""/>
        <dsp:cNvSpPr/>
      </dsp:nvSpPr>
      <dsp:spPr>
        <a:xfrm>
          <a:off x="657781" y="3400"/>
          <a:ext cx="4752172" cy="1900868"/>
        </a:xfrm>
        <a:prstGeom prst="chevron">
          <a:avLst/>
        </a:prstGeom>
        <a:solidFill>
          <a:srgbClr val="0056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n-US" sz="2600" kern="1200" dirty="0">
              <a:ln w="0"/>
              <a:solidFill>
                <a:schemeClr val="bg1"/>
              </a:solidFill>
              <a:effectLst/>
              <a:latin typeface="+mn-lt"/>
              <a:ea typeface="+mn-ea"/>
              <a:cs typeface="+mn-cs"/>
            </a:rPr>
            <a:t>Mostly office workers </a:t>
          </a:r>
        </a:p>
      </dsp:txBody>
      <dsp:txXfrm>
        <a:off x="1608215" y="3400"/>
        <a:ext cx="2851304" cy="1900868"/>
      </dsp:txXfrm>
    </dsp:sp>
    <dsp:sp modelId="{A1204002-8D79-4032-8B3A-30A44A2BA564}">
      <dsp:nvSpPr>
        <dsp:cNvPr id="0" name=""/>
        <dsp:cNvSpPr/>
      </dsp:nvSpPr>
      <dsp:spPr>
        <a:xfrm>
          <a:off x="4792171" y="164974"/>
          <a:ext cx="3944303" cy="1577721"/>
        </a:xfrm>
        <a:prstGeom prst="chevron">
          <a:avLst/>
        </a:prstGeom>
        <a:solidFill>
          <a:srgbClr val="0078A6">
            <a:alpha val="90000"/>
          </a:srgbClr>
        </a:solidFill>
        <a:ln w="12700" cap="flat" cmpd="sng" algn="ctr">
          <a:solidFill>
            <a:srgbClr val="5B9BD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13970" rIns="0" bIns="13970" numCol="1" spcCol="1270" anchor="ctr" anchorCtr="0">
          <a:noAutofit/>
        </a:bodyPr>
        <a:lstStyle/>
        <a:p>
          <a:pPr marL="0" lvl="0" indent="0" algn="ctr" defTabSz="977900">
            <a:lnSpc>
              <a:spcPct val="90000"/>
            </a:lnSpc>
            <a:spcBef>
              <a:spcPct val="0"/>
            </a:spcBef>
            <a:spcAft>
              <a:spcPct val="35000"/>
            </a:spcAft>
            <a:buNone/>
          </a:pPr>
          <a:r>
            <a:rPr lang="en-US" sz="2200" kern="1200" dirty="0">
              <a:solidFill>
                <a:prstClr val="white"/>
              </a:solidFill>
              <a:latin typeface="+mn-lt"/>
              <a:ea typeface="+mn-ea"/>
              <a:cs typeface="+mn-cs"/>
            </a:rPr>
            <a:t>Meet quarterly</a:t>
          </a:r>
        </a:p>
      </dsp:txBody>
      <dsp:txXfrm>
        <a:off x="5581032" y="164974"/>
        <a:ext cx="2366582" cy="1577721"/>
      </dsp:txXfrm>
    </dsp:sp>
    <dsp:sp modelId="{80F13A86-6FC9-4983-80AC-25A0CA22E6DF}">
      <dsp:nvSpPr>
        <dsp:cNvPr id="0" name=""/>
        <dsp:cNvSpPr/>
      </dsp:nvSpPr>
      <dsp:spPr>
        <a:xfrm>
          <a:off x="686384" y="2156648"/>
          <a:ext cx="4752172" cy="1900868"/>
        </a:xfrm>
        <a:prstGeom prst="chevron">
          <a:avLst/>
        </a:prstGeom>
        <a:solidFill>
          <a:srgbClr val="00567D"/>
        </a:solidFill>
        <a:ln w="12700" cap="flat" cmpd="sng" algn="ctr">
          <a:solidFill>
            <a:srgbClr val="00567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n-US" sz="2600" kern="1200" dirty="0">
              <a:ln w="0"/>
              <a:solidFill>
                <a:schemeClr val="bg1"/>
              </a:solidFill>
              <a:effectLst/>
              <a:latin typeface="+mn-lt"/>
              <a:ea typeface="+mn-ea"/>
              <a:cs typeface="+mn-cs"/>
            </a:rPr>
            <a:t>All other employers </a:t>
          </a:r>
          <a:r>
            <a:rPr lang="en-US" sz="2200" kern="1200" dirty="0">
              <a:ln w="0"/>
              <a:solidFill>
                <a:schemeClr val="bg1"/>
              </a:solidFill>
              <a:effectLst/>
              <a:latin typeface="+mn-lt"/>
              <a:ea typeface="+mn-ea"/>
              <a:cs typeface="+mn-cs"/>
            </a:rPr>
            <a:t>(except the months when quarterly worksite inspections are performed)</a:t>
          </a:r>
        </a:p>
      </dsp:txBody>
      <dsp:txXfrm>
        <a:off x="1636818" y="2156648"/>
        <a:ext cx="2851304" cy="1900868"/>
      </dsp:txXfrm>
    </dsp:sp>
    <dsp:sp modelId="{23346EE9-AADD-4357-A095-A4D57AF94E2F}">
      <dsp:nvSpPr>
        <dsp:cNvPr id="0" name=""/>
        <dsp:cNvSpPr/>
      </dsp:nvSpPr>
      <dsp:spPr>
        <a:xfrm>
          <a:off x="4792171" y="2331965"/>
          <a:ext cx="3944303" cy="1577721"/>
        </a:xfrm>
        <a:prstGeom prst="chevron">
          <a:avLst/>
        </a:prstGeom>
        <a:solidFill>
          <a:srgbClr val="0078A6">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13970" rIns="0" bIns="1397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rPr>
            <a:t>Meet monthly</a:t>
          </a:r>
        </a:p>
      </dsp:txBody>
      <dsp:txXfrm>
        <a:off x="5581032" y="2331965"/>
        <a:ext cx="2366582" cy="15777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0B5A09-959E-4D51-8B2E-84389780B209}">
      <dsp:nvSpPr>
        <dsp:cNvPr id="0" name=""/>
        <dsp:cNvSpPr/>
      </dsp:nvSpPr>
      <dsp:spPr>
        <a:xfrm>
          <a:off x="183409" y="22"/>
          <a:ext cx="3484721" cy="1393888"/>
        </a:xfrm>
        <a:prstGeom prst="chevron">
          <a:avLst/>
        </a:prstGeom>
        <a:solidFill>
          <a:srgbClr val="00567D"/>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130000"/>
            </a:lnSpc>
            <a:spcBef>
              <a:spcPts val="1000"/>
            </a:spcBef>
            <a:spcAft>
              <a:spcPts val="0"/>
            </a:spcAft>
            <a:buNone/>
          </a:pPr>
          <a:r>
            <a:rPr lang="en-US" sz="1800" kern="1200" dirty="0">
              <a:ln w="0"/>
              <a:solidFill>
                <a:schemeClr val="bg1"/>
              </a:solidFill>
              <a:effectLst/>
            </a:rPr>
            <a:t>Do you have construction workers?</a:t>
          </a:r>
          <a:endParaRPr lang="en-US" sz="1800" kern="1200" dirty="0">
            <a:solidFill>
              <a:schemeClr val="bg1"/>
            </a:solidFill>
            <a:effectLst/>
          </a:endParaRPr>
        </a:p>
      </dsp:txBody>
      <dsp:txXfrm>
        <a:off x="880353" y="22"/>
        <a:ext cx="2090833" cy="1393888"/>
      </dsp:txXfrm>
    </dsp:sp>
    <dsp:sp modelId="{52EC39F7-B424-4B3C-9219-92E8CE13AA6C}">
      <dsp:nvSpPr>
        <dsp:cNvPr id="0" name=""/>
        <dsp:cNvSpPr/>
      </dsp:nvSpPr>
      <dsp:spPr>
        <a:xfrm>
          <a:off x="3215117" y="118503"/>
          <a:ext cx="2892318" cy="1156927"/>
        </a:xfrm>
        <a:prstGeom prst="chevron">
          <a:avLst/>
        </a:prstGeom>
        <a:solidFill>
          <a:srgbClr val="0078A6">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150000"/>
            </a:lnSpc>
            <a:spcBef>
              <a:spcPct val="0"/>
            </a:spcBef>
            <a:spcAft>
              <a:spcPct val="35000"/>
            </a:spcAft>
            <a:buNone/>
          </a:pPr>
          <a:r>
            <a:rPr lang="en-US" sz="1800" kern="1200" dirty="0">
              <a:solidFill>
                <a:schemeClr val="bg1"/>
              </a:solidFill>
            </a:rPr>
            <a:t>Yes</a:t>
          </a:r>
        </a:p>
      </dsp:txBody>
      <dsp:txXfrm>
        <a:off x="3793581" y="118503"/>
        <a:ext cx="1735391" cy="1156927"/>
      </dsp:txXfrm>
    </dsp:sp>
    <dsp:sp modelId="{79450B9B-68CA-4BA5-9F95-4EE249FF4B35}">
      <dsp:nvSpPr>
        <dsp:cNvPr id="0" name=""/>
        <dsp:cNvSpPr/>
      </dsp:nvSpPr>
      <dsp:spPr>
        <a:xfrm>
          <a:off x="5702511" y="118503"/>
          <a:ext cx="2892318" cy="1156927"/>
        </a:xfrm>
        <a:prstGeom prst="chevron">
          <a:avLst/>
        </a:prstGeom>
        <a:solidFill>
          <a:srgbClr val="00567D">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150000"/>
            </a:lnSpc>
            <a:spcBef>
              <a:spcPts val="1000"/>
            </a:spcBef>
            <a:spcAft>
              <a:spcPts val="0"/>
            </a:spcAft>
            <a:buNone/>
          </a:pPr>
          <a:r>
            <a:rPr lang="en-US" sz="1200" kern="1200" dirty="0">
              <a:solidFill>
                <a:schemeClr val="bg1"/>
              </a:solidFill>
            </a:rPr>
            <a:t>Meet at least monthly and meet before the start of each job that lasts more than one week</a:t>
          </a:r>
        </a:p>
      </dsp:txBody>
      <dsp:txXfrm>
        <a:off x="6280975" y="118503"/>
        <a:ext cx="1735391" cy="1156927"/>
      </dsp:txXfrm>
    </dsp:sp>
    <dsp:sp modelId="{792FF173-9C8F-441F-A1EB-E76485BDFBBF}">
      <dsp:nvSpPr>
        <dsp:cNvPr id="0" name=""/>
        <dsp:cNvSpPr/>
      </dsp:nvSpPr>
      <dsp:spPr>
        <a:xfrm>
          <a:off x="183409" y="1589055"/>
          <a:ext cx="3484721" cy="1393888"/>
        </a:xfrm>
        <a:prstGeom prst="chevron">
          <a:avLst/>
        </a:prstGeom>
        <a:solidFill>
          <a:srgbClr val="0056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130000"/>
            </a:lnSpc>
            <a:spcBef>
              <a:spcPts val="1000"/>
            </a:spcBef>
            <a:spcAft>
              <a:spcPts val="0"/>
            </a:spcAft>
            <a:buNone/>
          </a:pPr>
          <a:r>
            <a:rPr lang="en-US" sz="1800" kern="1200" dirty="0">
              <a:ln w="0"/>
              <a:solidFill>
                <a:schemeClr val="bg1"/>
              </a:solidFill>
              <a:effectLst/>
              <a:latin typeface="+mn-lt"/>
              <a:ea typeface="+mn-ea"/>
              <a:cs typeface="+mn-cs"/>
            </a:rPr>
            <a:t>Do</a:t>
          </a:r>
          <a:r>
            <a:rPr lang="en-US" sz="1800" kern="1200" dirty="0">
              <a:ln w="0"/>
              <a:solidFill>
                <a:schemeClr val="bg1"/>
              </a:solidFill>
              <a:effectLst>
                <a:outerShdw blurRad="38100" dist="19050" dir="2700000" algn="tl" rotWithShape="0">
                  <a:schemeClr val="dk1">
                    <a:alpha val="40000"/>
                  </a:schemeClr>
                </a:outerShdw>
              </a:effectLst>
              <a:latin typeface="+mn-lt"/>
            </a:rPr>
            <a:t> </a:t>
          </a:r>
          <a:r>
            <a:rPr lang="en-US" sz="1800" kern="1200" dirty="0">
              <a:ln w="0"/>
              <a:solidFill>
                <a:schemeClr val="bg1"/>
              </a:solidFill>
              <a:effectLst/>
              <a:latin typeface="+mn-lt"/>
              <a:ea typeface="+mn-ea"/>
              <a:cs typeface="+mn-cs"/>
            </a:rPr>
            <a:t>you have mostly office workers? </a:t>
          </a:r>
        </a:p>
      </dsp:txBody>
      <dsp:txXfrm>
        <a:off x="880353" y="1589055"/>
        <a:ext cx="2090833" cy="1393888"/>
      </dsp:txXfrm>
    </dsp:sp>
    <dsp:sp modelId="{A1204002-8D79-4032-8B3A-30A44A2BA564}">
      <dsp:nvSpPr>
        <dsp:cNvPr id="0" name=""/>
        <dsp:cNvSpPr/>
      </dsp:nvSpPr>
      <dsp:spPr>
        <a:xfrm>
          <a:off x="3215117" y="1707536"/>
          <a:ext cx="2892318" cy="1156927"/>
        </a:xfrm>
        <a:prstGeom prst="chevron">
          <a:avLst/>
        </a:prstGeom>
        <a:solidFill>
          <a:srgbClr val="0078A6">
            <a:alpha val="90000"/>
          </a:srgbClr>
        </a:solidFill>
        <a:ln w="12700" cap="flat" cmpd="sng" algn="ctr">
          <a:solidFill>
            <a:srgbClr val="5B9BD5">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940" tIns="13970" rIns="0" bIns="13970" numCol="1" spcCol="1270" anchor="ctr" anchorCtr="0">
          <a:noAutofit/>
        </a:bodyPr>
        <a:lstStyle/>
        <a:p>
          <a:pPr marL="0" lvl="0" indent="0" algn="ctr" defTabSz="977900">
            <a:lnSpc>
              <a:spcPct val="150000"/>
            </a:lnSpc>
            <a:spcBef>
              <a:spcPct val="0"/>
            </a:spcBef>
            <a:spcAft>
              <a:spcPct val="35000"/>
            </a:spcAft>
            <a:buNone/>
          </a:pPr>
          <a:r>
            <a:rPr lang="en-US" sz="1800" kern="1200" dirty="0">
              <a:solidFill>
                <a:prstClr val="white"/>
              </a:solidFill>
              <a:latin typeface="+mn-lt"/>
              <a:ea typeface="+mn-ea"/>
              <a:cs typeface="+mn-cs"/>
            </a:rPr>
            <a:t>Yes</a:t>
          </a:r>
        </a:p>
      </dsp:txBody>
      <dsp:txXfrm>
        <a:off x="3793581" y="1707536"/>
        <a:ext cx="1735391" cy="1156927"/>
      </dsp:txXfrm>
    </dsp:sp>
    <dsp:sp modelId="{EC38FCAA-CCEB-45BD-83AF-AEDD57CBFEDC}">
      <dsp:nvSpPr>
        <dsp:cNvPr id="0" name=""/>
        <dsp:cNvSpPr/>
      </dsp:nvSpPr>
      <dsp:spPr>
        <a:xfrm>
          <a:off x="5702511" y="1707536"/>
          <a:ext cx="2892318" cy="1156927"/>
        </a:xfrm>
        <a:prstGeom prst="chevron">
          <a:avLst/>
        </a:prstGeom>
        <a:solidFill>
          <a:srgbClr val="00567D">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130000"/>
            </a:lnSpc>
            <a:spcBef>
              <a:spcPts val="1000"/>
            </a:spcBef>
            <a:spcAft>
              <a:spcPts val="0"/>
            </a:spcAft>
            <a:buNone/>
          </a:pPr>
          <a:r>
            <a:rPr lang="en-US" sz="1800" kern="1200" dirty="0">
              <a:solidFill>
                <a:schemeClr val="bg1"/>
              </a:solidFill>
            </a:rPr>
            <a:t>Meet at least quarterly</a:t>
          </a:r>
        </a:p>
      </dsp:txBody>
      <dsp:txXfrm>
        <a:off x="6280975" y="1707536"/>
        <a:ext cx="1735391" cy="1156927"/>
      </dsp:txXfrm>
    </dsp:sp>
    <dsp:sp modelId="{80F13A86-6FC9-4983-80AC-25A0CA22E6DF}">
      <dsp:nvSpPr>
        <dsp:cNvPr id="0" name=""/>
        <dsp:cNvSpPr/>
      </dsp:nvSpPr>
      <dsp:spPr>
        <a:xfrm>
          <a:off x="204384" y="3168010"/>
          <a:ext cx="3484721" cy="1393888"/>
        </a:xfrm>
        <a:prstGeom prst="chevron">
          <a:avLst/>
        </a:prstGeom>
        <a:solidFill>
          <a:srgbClr val="00567D"/>
        </a:solidFill>
        <a:ln w="12700" cap="flat" cmpd="sng" algn="ctr">
          <a:solidFill>
            <a:srgbClr val="00567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130000"/>
            </a:lnSpc>
            <a:spcBef>
              <a:spcPts val="1000"/>
            </a:spcBef>
            <a:spcAft>
              <a:spcPts val="0"/>
            </a:spcAft>
            <a:buNone/>
          </a:pPr>
          <a:r>
            <a:rPr lang="en-US" sz="1800" kern="1200" dirty="0">
              <a:ln w="0"/>
              <a:solidFill>
                <a:prstClr val="white"/>
              </a:solidFill>
              <a:effectLst/>
              <a:latin typeface="+mn-lt"/>
              <a:ea typeface="+mn-ea"/>
              <a:cs typeface="+mn-cs"/>
            </a:rPr>
            <a:t>Do neither of the above apply to you </a:t>
          </a:r>
          <a:r>
            <a:rPr lang="en-US" sz="1600" kern="1200" dirty="0">
              <a:ln w="0"/>
              <a:solidFill>
                <a:schemeClr val="bg1"/>
              </a:solidFill>
              <a:effectLst/>
              <a:latin typeface="+mn-lt"/>
              <a:ea typeface="+mn-ea"/>
              <a:cs typeface="+mn-cs"/>
            </a:rPr>
            <a:t>(</a:t>
          </a:r>
          <a:r>
            <a:rPr lang="en-US" sz="1600" kern="1200" dirty="0">
              <a:ln w="0"/>
              <a:solidFill>
                <a:prstClr val="white"/>
              </a:solidFill>
              <a:effectLst/>
              <a:latin typeface="+mn-lt"/>
              <a:ea typeface="+mn-ea"/>
              <a:cs typeface="+mn-cs"/>
            </a:rPr>
            <a:t>all other employers)?</a:t>
          </a:r>
        </a:p>
      </dsp:txBody>
      <dsp:txXfrm>
        <a:off x="901328" y="3168010"/>
        <a:ext cx="2090833" cy="1393888"/>
      </dsp:txXfrm>
    </dsp:sp>
    <dsp:sp modelId="{23346EE9-AADD-4357-A095-A4D57AF94E2F}">
      <dsp:nvSpPr>
        <dsp:cNvPr id="0" name=""/>
        <dsp:cNvSpPr/>
      </dsp:nvSpPr>
      <dsp:spPr>
        <a:xfrm>
          <a:off x="3215117" y="3296569"/>
          <a:ext cx="2892318" cy="1156927"/>
        </a:xfrm>
        <a:prstGeom prst="chevron">
          <a:avLst/>
        </a:prstGeom>
        <a:solidFill>
          <a:srgbClr val="0078A6">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150000"/>
            </a:lnSpc>
            <a:spcBef>
              <a:spcPct val="0"/>
            </a:spcBef>
            <a:spcAft>
              <a:spcPct val="35000"/>
            </a:spcAft>
            <a:buNone/>
          </a:pPr>
          <a:r>
            <a:rPr lang="en-US" sz="1800" kern="1200" dirty="0">
              <a:solidFill>
                <a:schemeClr val="bg1"/>
              </a:solidFill>
            </a:rPr>
            <a:t>Yes</a:t>
          </a:r>
        </a:p>
      </dsp:txBody>
      <dsp:txXfrm>
        <a:off x="3793581" y="3296569"/>
        <a:ext cx="1735391" cy="1156927"/>
      </dsp:txXfrm>
    </dsp:sp>
    <dsp:sp modelId="{15467DFC-B9C1-4C28-94FB-2AAD8CED8DDE}">
      <dsp:nvSpPr>
        <dsp:cNvPr id="0" name=""/>
        <dsp:cNvSpPr/>
      </dsp:nvSpPr>
      <dsp:spPr>
        <a:xfrm>
          <a:off x="5702511" y="3296569"/>
          <a:ext cx="2892318" cy="1156927"/>
        </a:xfrm>
        <a:prstGeom prst="chevron">
          <a:avLst/>
        </a:prstGeom>
        <a:solidFill>
          <a:srgbClr val="00567D">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130000"/>
            </a:lnSpc>
            <a:spcBef>
              <a:spcPts val="1000"/>
            </a:spcBef>
            <a:spcAft>
              <a:spcPts val="0"/>
            </a:spcAft>
            <a:buNone/>
          </a:pPr>
          <a:r>
            <a:rPr lang="en-US" sz="1800" kern="1200" dirty="0">
              <a:solidFill>
                <a:schemeClr val="bg1"/>
              </a:solidFill>
            </a:rPr>
            <a:t>Meet at least monthly</a:t>
          </a:r>
        </a:p>
      </dsp:txBody>
      <dsp:txXfrm>
        <a:off x="6280975" y="3296569"/>
        <a:ext cx="1735391" cy="115692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0C3C96-F367-3CE6-48B2-C40B505CE2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77626E2-A1CC-2957-84EF-2B79EC9E27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5A6C9C-8C4A-4A25-B39B-92233A56FAEE}" type="datetimeFigureOut">
              <a:rPr lang="en-US" smtClean="0"/>
              <a:t>5/20/2026</a:t>
            </a:fld>
            <a:endParaRPr lang="en-US" dirty="0"/>
          </a:p>
        </p:txBody>
      </p:sp>
      <p:sp>
        <p:nvSpPr>
          <p:cNvPr id="4" name="Footer Placeholder 3">
            <a:extLst>
              <a:ext uri="{FF2B5EF4-FFF2-40B4-BE49-F238E27FC236}">
                <a16:creationId xmlns:a16="http://schemas.microsoft.com/office/drawing/2014/main" id="{4B3676A2-A625-D083-CC7D-8FD2036215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CA90966-EB27-45E3-DF63-47605D76B4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40D1BF-85DB-471D-ABDE-AC7198A7F4C1}" type="slidenum">
              <a:rPr lang="en-US" smtClean="0"/>
              <a:t>‹#›</a:t>
            </a:fld>
            <a:endParaRPr lang="en-US" dirty="0"/>
          </a:p>
        </p:txBody>
      </p:sp>
    </p:spTree>
    <p:extLst>
      <p:ext uri="{BB962C8B-B14F-4D97-AF65-F5344CB8AC3E}">
        <p14:creationId xmlns:p14="http://schemas.microsoft.com/office/powerpoint/2010/main" val="163353250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19194-1532-4484-8219-B31EF5BAA3CC}" type="datetimeFigureOut">
              <a:rPr lang="en-US" smtClean="0"/>
              <a:t>5/20/2026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B11B56-DA2A-46CC-BBEF-FE3C6A467F86}" type="slidenum">
              <a:rPr lang="en-US" smtClean="0"/>
              <a:t>‹#›</a:t>
            </a:fld>
            <a:endParaRPr lang="en-US" dirty="0"/>
          </a:p>
        </p:txBody>
      </p:sp>
    </p:spTree>
    <p:extLst>
      <p:ext uri="{BB962C8B-B14F-4D97-AF65-F5344CB8AC3E}">
        <p14:creationId xmlns:p14="http://schemas.microsoft.com/office/powerpoint/2010/main" val="339519686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F3719185-80DC-2FB8-9094-C52F0FE2EE92}"/>
              </a:ext>
              <a:ext uri="{C183D7F6-B498-43B3-948B-1728B52AA6E4}">
                <adec:decorative xmlns:adec="http://schemas.microsoft.com/office/drawing/2017/decorative" val="1"/>
              </a:ext>
            </a:extLst>
          </p:cNvPr>
          <p:cNvGrpSpPr/>
          <p:nvPr/>
        </p:nvGrpSpPr>
        <p:grpSpPr>
          <a:xfrm>
            <a:off x="-1" y="0"/>
            <a:ext cx="12192001" cy="6858000"/>
            <a:chOff x="-1" y="0"/>
            <a:chExt cx="12192001" cy="6858000"/>
          </a:xfrm>
        </p:grpSpPr>
        <p:pic>
          <p:nvPicPr>
            <p:cNvPr id="8" name="Picture 7">
              <a:extLst>
                <a:ext uri="{FF2B5EF4-FFF2-40B4-BE49-F238E27FC236}">
                  <a16:creationId xmlns:a16="http://schemas.microsoft.com/office/drawing/2014/main" id="{F6D4A520-FE30-5C3B-EC84-9B464E570853}"/>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1" cy="4908430"/>
            </a:xfrm>
            <a:prstGeom prst="rect">
              <a:avLst/>
            </a:prstGeom>
          </p:spPr>
        </p:pic>
        <p:sp>
          <p:nvSpPr>
            <p:cNvPr id="7" name="Rectangle 6" descr="Title slide">
              <a:extLst>
                <a:ext uri="{FF2B5EF4-FFF2-40B4-BE49-F238E27FC236}">
                  <a16:creationId xmlns:a16="http://schemas.microsoft.com/office/drawing/2014/main" id="{2569C817-9FB9-0E1D-E6F9-4F76566EBBA8}"/>
                </a:ext>
                <a:ext uri="{C183D7F6-B498-43B3-948B-1728B52AA6E4}">
                  <adec:decorative xmlns:adec="http://schemas.microsoft.com/office/drawing/2017/decorative" val="0"/>
                </a:ext>
              </a:extLst>
            </p:cNvPr>
            <p:cNvSpPr/>
            <p:nvPr userDrawn="1"/>
          </p:nvSpPr>
          <p:spPr>
            <a:xfrm>
              <a:off x="-1" y="0"/>
              <a:ext cx="12192000" cy="68580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F06CDED3-DB74-3D89-95B0-FB3D22DA39E4}"/>
              </a:ext>
              <a:ext uri="{C183D7F6-B498-43B3-948B-1728B52AA6E4}">
                <adec:decorative xmlns:adec="http://schemas.microsoft.com/office/drawing/2017/decorative" val="1"/>
              </a:ext>
            </a:extLst>
          </p:cNvPr>
          <p:cNvGrpSpPr/>
          <p:nvPr/>
        </p:nvGrpSpPr>
        <p:grpSpPr>
          <a:xfrm>
            <a:off x="0" y="4908430"/>
            <a:ext cx="12192000" cy="1949570"/>
            <a:chOff x="0" y="4908430"/>
            <a:chExt cx="12192000" cy="1949570"/>
          </a:xfrm>
        </p:grpSpPr>
        <p:sp>
          <p:nvSpPr>
            <p:cNvPr id="9" name="Rectangle 8">
              <a:extLst>
                <a:ext uri="{FF2B5EF4-FFF2-40B4-BE49-F238E27FC236}">
                  <a16:creationId xmlns:a16="http://schemas.microsoft.com/office/drawing/2014/main" id="{98A438A4-0CE6-1A23-A48F-B8F8F3946FF1}"/>
                </a:ext>
                <a:ext uri="{C183D7F6-B498-43B3-948B-1728B52AA6E4}">
                  <adec:decorative xmlns:adec="http://schemas.microsoft.com/office/drawing/2017/decorative" val="1"/>
                </a:ext>
              </a:extLst>
            </p:cNvPr>
            <p:cNvSpPr/>
            <p:nvPr userDrawn="1"/>
          </p:nvSpPr>
          <p:spPr>
            <a:xfrm>
              <a:off x="0" y="4908430"/>
              <a:ext cx="12192000" cy="194957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bg1"/>
                </a:solidFill>
              </a:endParaRPr>
            </a:p>
          </p:txBody>
        </p:sp>
        <p:pic>
          <p:nvPicPr>
            <p:cNvPr id="10" name="Picture 9">
              <a:extLst>
                <a:ext uri="{FF2B5EF4-FFF2-40B4-BE49-F238E27FC236}">
                  <a16:creationId xmlns:a16="http://schemas.microsoft.com/office/drawing/2014/main" id="{A9D740DC-71F3-AC60-1C90-2E49845F3EF7}"/>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grpSp>
      <p:sp>
        <p:nvSpPr>
          <p:cNvPr id="3" name="Subtitle 2"/>
          <p:cNvSpPr>
            <a:spLocks noGrp="1"/>
          </p:cNvSpPr>
          <p:nvPr>
            <p:ph type="subTitle" idx="1"/>
          </p:nvPr>
        </p:nvSpPr>
        <p:spPr>
          <a:xfrm>
            <a:off x="1524000" y="3602038"/>
            <a:ext cx="9144000" cy="127428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p:cNvSpPr>
            <a:spLocks noGrp="1"/>
          </p:cNvSpPr>
          <p:nvPr>
            <p:ph type="ctrTitle"/>
          </p:nvPr>
        </p:nvSpPr>
        <p:spPr>
          <a:xfrm>
            <a:off x="1524000" y="1122363"/>
            <a:ext cx="9144000" cy="2387600"/>
          </a:xfrm>
        </p:spPr>
        <p:txBody>
          <a:bodyPr anchor="b"/>
          <a:lstStyle>
            <a:lvl1pPr algn="ctr">
              <a:defRPr sz="8000" baseline="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7048680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hree-Colum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6BED36-D83D-2485-AFFF-5B58B3B03943}"/>
              </a:ext>
            </a:extLst>
          </p:cNvPr>
          <p:cNvGrpSpPr/>
          <p:nvPr/>
        </p:nvGrpSpPr>
        <p:grpSpPr>
          <a:xfrm>
            <a:off x="144" y="0"/>
            <a:ext cx="1067109" cy="6858000"/>
            <a:chOff x="144" y="0"/>
            <a:chExt cx="1067109" cy="6858000"/>
          </a:xfrm>
        </p:grpSpPr>
        <p:pic>
          <p:nvPicPr>
            <p:cNvPr id="5" name="Picture 4">
              <a:extLst>
                <a:ext uri="{FF2B5EF4-FFF2-40B4-BE49-F238E27FC236}">
                  <a16:creationId xmlns:a16="http://schemas.microsoft.com/office/drawing/2014/main" id="{24B174DA-6BAE-3DDC-69C7-3C4938DAD3A7}"/>
                </a:ext>
                <a:ext uri="{C183D7F6-B498-43B3-948B-1728B52AA6E4}">
                  <adec:decorative xmlns:adec="http://schemas.microsoft.com/office/drawing/2017/decorative" val="1"/>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95" y="0"/>
              <a:ext cx="1066807" cy="6858000"/>
            </a:xfrm>
            <a:prstGeom prst="rect">
              <a:avLst/>
            </a:prstGeom>
          </p:spPr>
        </p:pic>
        <p:sp>
          <p:nvSpPr>
            <p:cNvPr id="6" name="Rectangle 5">
              <a:extLst>
                <a:ext uri="{FF2B5EF4-FFF2-40B4-BE49-F238E27FC236}">
                  <a16:creationId xmlns:a16="http://schemas.microsoft.com/office/drawing/2014/main" id="{14C9F106-930E-0FE4-3DBA-67A1C50FDB40}"/>
                </a:ext>
                <a:ext uri="{C183D7F6-B498-43B3-948B-1728B52AA6E4}">
                  <adec:decorative xmlns:adec="http://schemas.microsoft.com/office/drawing/2017/decorative" val="1"/>
                </a:ext>
              </a:extLst>
            </p:cNvPr>
            <p:cNvSpPr/>
            <p:nvPr userDrawn="1"/>
          </p:nvSpPr>
          <p:spPr>
            <a:xfrm>
              <a:off x="144" y="0"/>
              <a:ext cx="1067109" cy="685800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pic>
          <p:nvPicPr>
            <p:cNvPr id="7" name="Picture 6">
              <a:extLst>
                <a:ext uri="{FF2B5EF4-FFF2-40B4-BE49-F238E27FC236}">
                  <a16:creationId xmlns:a16="http://schemas.microsoft.com/office/drawing/2014/main" id="{D4EB93F2-A0AD-1FAB-ED07-6B9834F3CFC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48428" y="228600"/>
              <a:ext cx="970540" cy="544555"/>
            </a:xfrm>
            <a:prstGeom prst="rect">
              <a:avLst/>
            </a:prstGeom>
          </p:spPr>
        </p:pic>
      </p:grpSp>
      <p:sp>
        <p:nvSpPr>
          <p:cNvPr id="2" name="Title 1"/>
          <p:cNvSpPr>
            <a:spLocks noGrp="1"/>
          </p:cNvSpPr>
          <p:nvPr>
            <p:ph type="title"/>
          </p:nvPr>
        </p:nvSpPr>
        <p:spPr>
          <a:xfrm>
            <a:off x="1409699" y="365125"/>
            <a:ext cx="10515601" cy="547266"/>
          </a:xfrm>
        </p:spPr>
        <p:txBody>
          <a:bodyPr wrap="square" anchor="ctr" anchorCtr="0">
            <a:normAutofit/>
          </a:bodyPr>
          <a:lstStyle>
            <a:lvl1pPr>
              <a:lnSpc>
                <a:spcPct val="110000"/>
              </a:lnSpc>
              <a:defRPr sz="2800"/>
            </a:lvl1pPr>
          </a:lstStyle>
          <a:p>
            <a:r>
              <a:rPr lang="en-US"/>
              <a:t>Click to edit Master title style</a:t>
            </a:r>
            <a:endParaRPr lang="en-US" dirty="0"/>
          </a:p>
        </p:txBody>
      </p:sp>
      <p:sp>
        <p:nvSpPr>
          <p:cNvPr id="17" name="Footer Placeholder 16">
            <a:extLst>
              <a:ext uri="{FF2B5EF4-FFF2-40B4-BE49-F238E27FC236}">
                <a16:creationId xmlns:a16="http://schemas.microsoft.com/office/drawing/2014/main" id="{98099F81-5CC0-E47B-ED8E-E0AA7C884CE6}"/>
              </a:ext>
            </a:extLst>
          </p:cNvPr>
          <p:cNvSpPr>
            <a:spLocks noGrp="1"/>
          </p:cNvSpPr>
          <p:nvPr>
            <p:ph type="ftr" sz="quarter" idx="10"/>
          </p:nvPr>
        </p:nvSpPr>
        <p:spPr/>
        <p:txBody>
          <a:bodyPr/>
          <a:lstStyle/>
          <a:p>
            <a:r>
              <a:rPr lang="en-US"/>
              <a:t>Workbook Page #</a:t>
            </a:r>
            <a:endParaRPr lang="en-US" dirty="0"/>
          </a:p>
        </p:txBody>
      </p:sp>
      <p:sp>
        <p:nvSpPr>
          <p:cNvPr id="18" name="Slide Number Placeholder 17">
            <a:extLst>
              <a:ext uri="{FF2B5EF4-FFF2-40B4-BE49-F238E27FC236}">
                <a16:creationId xmlns:a16="http://schemas.microsoft.com/office/drawing/2014/main" id="{48C59C19-3E7A-53AF-72B6-7F5A0111C21A}"/>
              </a:ext>
            </a:extLst>
          </p:cNvPr>
          <p:cNvSpPr>
            <a:spLocks noGrp="1"/>
          </p:cNvSpPr>
          <p:nvPr>
            <p:ph type="sldNum" sz="quarter" idx="11"/>
          </p:nvPr>
        </p:nvSpPr>
        <p:spPr/>
        <p:txBody>
          <a:bodyPr/>
          <a:lstStyle/>
          <a:p>
            <a:fld id="{99562CDD-8BC9-4CF6-AA03-D93997F55C9A}" type="slidenum">
              <a:rPr lang="en-US" smtClean="0"/>
              <a:t>‹#›</a:t>
            </a:fld>
            <a:endParaRPr lang="en-US" dirty="0"/>
          </a:p>
        </p:txBody>
      </p:sp>
      <p:sp>
        <p:nvSpPr>
          <p:cNvPr id="13" name="Content Placeholder 12">
            <a:extLst>
              <a:ext uri="{FF2B5EF4-FFF2-40B4-BE49-F238E27FC236}">
                <a16:creationId xmlns:a16="http://schemas.microsoft.com/office/drawing/2014/main" id="{598EA6A7-051F-2B6F-2FA1-2332EDD645C8}"/>
              </a:ext>
            </a:extLst>
          </p:cNvPr>
          <p:cNvSpPr>
            <a:spLocks noGrp="1"/>
          </p:cNvSpPr>
          <p:nvPr>
            <p:ph sz="quarter" idx="12"/>
          </p:nvPr>
        </p:nvSpPr>
        <p:spPr>
          <a:xfrm>
            <a:off x="1409700" y="1371600"/>
            <a:ext cx="3474720" cy="3931920"/>
          </a:xfrm>
        </p:spPr>
        <p:txBody>
          <a:bodyPr numCol="1" anchor="ctr" anchorCtr="0">
            <a:normAutofit/>
          </a:bodyPr>
          <a:lstStyle>
            <a:lvl1pPr>
              <a:lnSpc>
                <a:spcPct val="100000"/>
              </a:lnSpc>
              <a:defRPr sz="1800" b="0"/>
            </a:lvl1pPr>
          </a:lstStyle>
          <a:p>
            <a:pPr lvl="0"/>
            <a:r>
              <a:rPr lang="en-US"/>
              <a:t>Click to edit Master text styles</a:t>
            </a:r>
          </a:p>
        </p:txBody>
      </p:sp>
      <p:sp>
        <p:nvSpPr>
          <p:cNvPr id="15" name="Content Placeholder 14">
            <a:extLst>
              <a:ext uri="{FF2B5EF4-FFF2-40B4-BE49-F238E27FC236}">
                <a16:creationId xmlns:a16="http://schemas.microsoft.com/office/drawing/2014/main" id="{50FA700D-2E4D-1F7F-B72B-27331166E152}"/>
              </a:ext>
            </a:extLst>
          </p:cNvPr>
          <p:cNvSpPr>
            <a:spLocks noGrp="1"/>
          </p:cNvSpPr>
          <p:nvPr>
            <p:ph sz="quarter" idx="13"/>
          </p:nvPr>
        </p:nvSpPr>
        <p:spPr>
          <a:xfrm>
            <a:off x="4929188" y="1371600"/>
            <a:ext cx="3474720" cy="3931920"/>
          </a:xfrm>
        </p:spPr>
        <p:txBody>
          <a:bodyPr anchor="ctr" anchorCtr="0"/>
          <a:lstStyle>
            <a:lvl1pPr>
              <a:lnSpc>
                <a:spcPct val="100000"/>
              </a:lnSpc>
              <a:defRPr sz="1800"/>
            </a:lvl1pPr>
          </a:lstStyle>
          <a:p>
            <a:pPr lvl="0"/>
            <a:r>
              <a:rPr lang="en-US"/>
              <a:t>Click to edit Master text styles</a:t>
            </a:r>
          </a:p>
        </p:txBody>
      </p:sp>
      <p:sp>
        <p:nvSpPr>
          <p:cNvPr id="19" name="Content Placeholder 18">
            <a:extLst>
              <a:ext uri="{FF2B5EF4-FFF2-40B4-BE49-F238E27FC236}">
                <a16:creationId xmlns:a16="http://schemas.microsoft.com/office/drawing/2014/main" id="{E7F90B26-DCAE-8F07-2A84-2E3C905B904E}"/>
              </a:ext>
            </a:extLst>
          </p:cNvPr>
          <p:cNvSpPr>
            <a:spLocks noGrp="1"/>
          </p:cNvSpPr>
          <p:nvPr>
            <p:ph sz="quarter" idx="14"/>
          </p:nvPr>
        </p:nvSpPr>
        <p:spPr>
          <a:xfrm>
            <a:off x="8448675" y="1371600"/>
            <a:ext cx="3476625" cy="3931920"/>
          </a:xfrm>
        </p:spPr>
        <p:txBody>
          <a:bodyPr anchor="ctr" anchorCtr="0"/>
          <a:lstStyle>
            <a:lvl1pPr>
              <a:lnSpc>
                <a:spcPct val="100000"/>
              </a:lnSpc>
              <a:defRPr sz="1800"/>
            </a:lvl1pPr>
          </a:lstStyle>
          <a:p>
            <a:pPr lvl="0"/>
            <a:r>
              <a:rPr lang="en-US"/>
              <a:t>Click to edit Master text styles</a:t>
            </a:r>
          </a:p>
        </p:txBody>
      </p:sp>
    </p:spTree>
    <p:extLst>
      <p:ext uri="{BB962C8B-B14F-4D97-AF65-F5344CB8AC3E}">
        <p14:creationId xmlns:p14="http://schemas.microsoft.com/office/powerpoint/2010/main" val="3610259003"/>
      </p:ext>
    </p:extLst>
  </p:cSld>
  <p:clrMapOvr>
    <a:masterClrMapping/>
  </p:clrMapOvr>
  <p:hf hdr="0" dt="0"/>
  <p:extLst>
    <p:ext uri="{DCECCB84-F9BA-43D5-87BE-67443E8EF086}">
      <p15:sldGuideLst xmlns:p15="http://schemas.microsoft.com/office/powerpoint/2012/main">
        <p15:guide id="1" orient="horz" pos="2160">
          <p15:clr>
            <a:srgbClr val="FBAE40"/>
          </p15:clr>
        </p15:guide>
        <p15:guide id="2" pos="888">
          <p15:clr>
            <a:srgbClr val="FBAE40"/>
          </p15:clr>
        </p15:guide>
        <p15:guide id="3" pos="751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Graph-or-table-embe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8BE7EDA-D4B2-5DDF-B510-9A64B9FB08A9}"/>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4908430"/>
          </a:xfrm>
          <a:prstGeom prst="rect">
            <a:avLst/>
          </a:prstGeom>
        </p:spPr>
      </p:pic>
      <p:sp>
        <p:nvSpPr>
          <p:cNvPr id="7" name="Rectangle 6" descr="Title slide">
            <a:extLst>
              <a:ext uri="{FF2B5EF4-FFF2-40B4-BE49-F238E27FC236}">
                <a16:creationId xmlns:a16="http://schemas.microsoft.com/office/drawing/2014/main" id="{E090178E-2FDF-038D-47C2-D36E04DEEF64}"/>
              </a:ext>
            </a:extLst>
          </p:cNvPr>
          <p:cNvSpPr/>
          <p:nvPr/>
        </p:nvSpPr>
        <p:spPr>
          <a:xfrm>
            <a:off x="0" y="0"/>
            <a:ext cx="12192000" cy="68580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ooter Placeholder 9">
            <a:extLst>
              <a:ext uri="{FF2B5EF4-FFF2-40B4-BE49-F238E27FC236}">
                <a16:creationId xmlns:a16="http://schemas.microsoft.com/office/drawing/2014/main" id="{59F75147-AEB9-6E44-FFE5-678618E697F0}"/>
              </a:ext>
            </a:extLst>
          </p:cNvPr>
          <p:cNvSpPr>
            <a:spLocks noGrp="1"/>
          </p:cNvSpPr>
          <p:nvPr>
            <p:ph type="ftr" sz="quarter" idx="10"/>
          </p:nvPr>
        </p:nvSpPr>
        <p:spPr/>
        <p:txBody>
          <a:bodyPr/>
          <a:lstStyle>
            <a:lvl1pPr>
              <a:defRPr>
                <a:solidFill>
                  <a:schemeClr val="accent1">
                    <a:lumMod val="20000"/>
                    <a:lumOff val="80000"/>
                  </a:schemeClr>
                </a:solidFill>
              </a:defRPr>
            </a:lvl1pPr>
          </a:lstStyle>
          <a:p>
            <a:r>
              <a:rPr lang="en-US"/>
              <a:t>Workbook Page #</a:t>
            </a:r>
            <a:endParaRPr lang="en-US" dirty="0"/>
          </a:p>
        </p:txBody>
      </p:sp>
      <p:sp>
        <p:nvSpPr>
          <p:cNvPr id="11" name="Slide Number Placeholder 10">
            <a:extLst>
              <a:ext uri="{FF2B5EF4-FFF2-40B4-BE49-F238E27FC236}">
                <a16:creationId xmlns:a16="http://schemas.microsoft.com/office/drawing/2014/main" id="{F89B5842-DBC0-27F1-43DA-7E7DB2F8B4BB}"/>
              </a:ext>
            </a:extLst>
          </p:cNvPr>
          <p:cNvSpPr>
            <a:spLocks noGrp="1"/>
          </p:cNvSpPr>
          <p:nvPr>
            <p:ph type="sldNum" sz="quarter" idx="11"/>
          </p:nvPr>
        </p:nvSpPr>
        <p:spPr/>
        <p:txBody>
          <a:bodyPr/>
          <a:lstStyle/>
          <a:p>
            <a:fld id="{99562CDD-8BC9-4CF6-AA03-D93997F55C9A}" type="slidenum">
              <a:rPr lang="en-US" smtClean="0"/>
              <a:t>‹#›</a:t>
            </a:fld>
            <a:endParaRPr lang="en-US" dirty="0"/>
          </a:p>
        </p:txBody>
      </p:sp>
      <p:sp>
        <p:nvSpPr>
          <p:cNvPr id="15" name="Content Placeholder 14">
            <a:extLst>
              <a:ext uri="{FF2B5EF4-FFF2-40B4-BE49-F238E27FC236}">
                <a16:creationId xmlns:a16="http://schemas.microsoft.com/office/drawing/2014/main" id="{D35599EA-F145-8192-388D-9ADB8D1B0815}"/>
              </a:ext>
            </a:extLst>
          </p:cNvPr>
          <p:cNvSpPr>
            <a:spLocks noGrp="1"/>
          </p:cNvSpPr>
          <p:nvPr>
            <p:ph sz="quarter" idx="12" hasCustomPrompt="1"/>
          </p:nvPr>
        </p:nvSpPr>
        <p:spPr>
          <a:xfrm>
            <a:off x="152400" y="155575"/>
            <a:ext cx="11887200" cy="5807075"/>
          </a:xfrm>
          <a:noFill/>
          <a:ln w="190500">
            <a:solidFill>
              <a:srgbClr val="00567D"/>
            </a:solidFill>
          </a:ln>
          <a:effectLst>
            <a:outerShdw blurRad="50800" dist="38100" dir="5400000" algn="t" rotWithShape="0">
              <a:prstClr val="black">
                <a:alpha val="40000"/>
              </a:prstClr>
            </a:outerShdw>
          </a:effectLst>
          <a:scene3d>
            <a:camera prst="orthographicFront"/>
            <a:lightRig rig="threePt" dir="t"/>
          </a:scene3d>
          <a:sp3d>
            <a:bevelT w="114300" prst="hardEdge"/>
          </a:sp3d>
        </p:spPr>
        <p:txBody>
          <a:bodyPr lIns="274320" tIns="274320" rIns="274320" bIns="27432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Graph or table or large image</a:t>
            </a:r>
          </a:p>
        </p:txBody>
      </p:sp>
    </p:spTree>
    <p:extLst>
      <p:ext uri="{BB962C8B-B14F-4D97-AF65-F5344CB8AC3E}">
        <p14:creationId xmlns:p14="http://schemas.microsoft.com/office/powerpoint/2010/main" val="2185701067"/>
      </p:ext>
    </p:extLst>
  </p:cSld>
  <p:clrMapOvr>
    <a:masterClrMapping/>
  </p:clrMapOvr>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D0C43BF-642D-350F-D28C-9DDA1A43D60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1367158"/>
            <a:ext cx="12192001" cy="3541271"/>
          </a:xfrm>
          <a:prstGeom prst="rect">
            <a:avLst/>
          </a:prstGeom>
        </p:spPr>
      </p:pic>
      <p:sp>
        <p:nvSpPr>
          <p:cNvPr id="9" name="Rectangle 8" descr="Title slide">
            <a:extLst>
              <a:ext uri="{FF2B5EF4-FFF2-40B4-BE49-F238E27FC236}">
                <a16:creationId xmlns:a16="http://schemas.microsoft.com/office/drawing/2014/main" id="{06EA44B1-69FB-797A-AE73-049E4FD3DF8A}"/>
              </a:ext>
            </a:extLst>
          </p:cNvPr>
          <p:cNvSpPr/>
          <p:nvPr/>
        </p:nvSpPr>
        <p:spPr>
          <a:xfrm>
            <a:off x="0" y="1367160"/>
            <a:ext cx="12192000" cy="5490839"/>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94FADF5-5C7C-0521-3589-7AA6F4BE849A}"/>
              </a:ext>
              <a:ext uri="{C183D7F6-B498-43B3-948B-1728B52AA6E4}">
                <adec:decorative xmlns:adec="http://schemas.microsoft.com/office/drawing/2017/decorative" val="1"/>
              </a:ext>
            </a:extLst>
          </p:cNvPr>
          <p:cNvSpPr/>
          <p:nvPr/>
        </p:nvSpPr>
        <p:spPr>
          <a:xfrm>
            <a:off x="0" y="4908430"/>
            <a:ext cx="12192000" cy="194957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solidFill>
                <a:schemeClr val="bg1"/>
              </a:solidFill>
            </a:endParaRPr>
          </a:p>
        </p:txBody>
      </p:sp>
      <p:pic>
        <p:nvPicPr>
          <p:cNvPr id="7" name="Picture 6" descr="Oregon OSHA logo">
            <a:extLst>
              <a:ext uri="{FF2B5EF4-FFF2-40B4-BE49-F238E27FC236}">
                <a16:creationId xmlns:a16="http://schemas.microsoft.com/office/drawing/2014/main" id="{1F399E43-FEBB-4927-477C-ADC6D628A2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
        <p:nvSpPr>
          <p:cNvPr id="2" name="Title 1">
            <a:extLst>
              <a:ext uri="{FF2B5EF4-FFF2-40B4-BE49-F238E27FC236}">
                <a16:creationId xmlns:a16="http://schemas.microsoft.com/office/drawing/2014/main" id="{56546EE4-4BFC-DAB9-C660-0595FAE24B43}"/>
              </a:ext>
            </a:extLst>
          </p:cNvPr>
          <p:cNvSpPr>
            <a:spLocks noGrp="1"/>
          </p:cNvSpPr>
          <p:nvPr>
            <p:ph type="title"/>
          </p:nvPr>
        </p:nvSpPr>
        <p:spPr>
          <a:xfrm>
            <a:off x="831850" y="1709738"/>
            <a:ext cx="10515600" cy="2852737"/>
          </a:xfrm>
        </p:spPr>
        <p:txBody>
          <a:bodyPr anchor="t"/>
          <a:lstStyle>
            <a:lvl1pPr algn="ctr">
              <a:defRPr sz="80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876418414"/>
      </p:ext>
    </p:extLst>
  </p:cSld>
  <p:clrMapOvr>
    <a:masterClrMapping/>
  </p:clrMapOvr>
  <p:hf hd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ideByS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124E5F-A633-8D52-0400-2E44B43A582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1"/>
            <a:ext cx="12192000" cy="1295697"/>
          </a:xfrm>
          <a:prstGeom prst="rect">
            <a:avLst/>
          </a:prstGeom>
        </p:spPr>
      </p:pic>
      <p:sp>
        <p:nvSpPr>
          <p:cNvPr id="7" name="Rectangle 6">
            <a:extLst>
              <a:ext uri="{FF2B5EF4-FFF2-40B4-BE49-F238E27FC236}">
                <a16:creationId xmlns:a16="http://schemas.microsoft.com/office/drawing/2014/main" id="{55C34CDC-8DF7-DD92-1B9F-322E2C87156A}"/>
              </a:ext>
              <a:ext uri="{C183D7F6-B498-43B3-948B-1728B52AA6E4}">
                <adec:decorative xmlns:adec="http://schemas.microsoft.com/office/drawing/2017/decorative" val="1"/>
              </a:ext>
            </a:extLst>
          </p:cNvPr>
          <p:cNvSpPr/>
          <p:nvPr/>
        </p:nvSpPr>
        <p:spPr>
          <a:xfrm>
            <a:off x="0" y="-26190"/>
            <a:ext cx="12192000" cy="1295697"/>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a:extLst>
              <a:ext uri="{FF2B5EF4-FFF2-40B4-BE49-F238E27FC236}">
                <a16:creationId xmlns:a16="http://schemas.microsoft.com/office/drawing/2014/main" id="{B172B950-8E66-7F44-D313-DF27325DE04B}"/>
              </a:ext>
            </a:extLst>
          </p:cNvPr>
          <p:cNvPicPr>
            <a:picLocks noChangeAspect="1"/>
          </p:cNvPicPr>
          <p:nvPr/>
        </p:nvPicPr>
        <p:blipFill>
          <a:blip r:embed="rId3"/>
          <a:stretch>
            <a:fillRect/>
          </a:stretch>
        </p:blipFill>
        <p:spPr>
          <a:xfrm>
            <a:off x="170655" y="240855"/>
            <a:ext cx="1367517" cy="757521"/>
          </a:xfrm>
          <a:prstGeom prst="rect">
            <a:avLst/>
          </a:prstGeom>
        </p:spPr>
      </p:pic>
      <p:sp>
        <p:nvSpPr>
          <p:cNvPr id="2" name="Title 1">
            <a:extLst>
              <a:ext uri="{FF2B5EF4-FFF2-40B4-BE49-F238E27FC236}">
                <a16:creationId xmlns:a16="http://schemas.microsoft.com/office/drawing/2014/main" id="{3503BB0C-7349-7414-F697-8800B0634483}"/>
              </a:ext>
            </a:extLst>
          </p:cNvPr>
          <p:cNvSpPr>
            <a:spLocks noGrp="1"/>
          </p:cNvSpPr>
          <p:nvPr>
            <p:ph type="title"/>
          </p:nvPr>
        </p:nvSpPr>
        <p:spPr>
          <a:xfrm>
            <a:off x="457199" y="1737360"/>
            <a:ext cx="5212080" cy="640080"/>
          </a:xfrm>
        </p:spPr>
        <p:txBody>
          <a:bodyPr anchor="t" anchorCtr="0">
            <a:noAutofit/>
          </a:bodyPr>
          <a:lstStyle>
            <a:lvl1pPr algn="l">
              <a:lnSpc>
                <a:spcPct val="110000"/>
              </a:lnSpc>
              <a:defRPr sz="2800" b="1"/>
            </a:lvl1pPr>
          </a:lstStyle>
          <a:p>
            <a:r>
              <a:rPr lang="en-US"/>
              <a:t>Click to edit Master title style</a:t>
            </a:r>
            <a:endParaRPr lang="en-US" dirty="0"/>
          </a:p>
        </p:txBody>
      </p:sp>
      <p:cxnSp>
        <p:nvCxnSpPr>
          <p:cNvPr id="14" name="Straight Connector 13">
            <a:extLst>
              <a:ext uri="{FF2B5EF4-FFF2-40B4-BE49-F238E27FC236}">
                <a16:creationId xmlns:a16="http://schemas.microsoft.com/office/drawing/2014/main" id="{5F12E6CB-21B4-04C2-D955-8D6990F31BD5}"/>
              </a:ext>
              <a:ext uri="{C183D7F6-B498-43B3-948B-1728B52AA6E4}">
                <adec:decorative xmlns:adec="http://schemas.microsoft.com/office/drawing/2017/decorative" val="1"/>
              </a:ext>
            </a:extLst>
          </p:cNvPr>
          <p:cNvCxnSpPr>
            <a:cxnSpLocks/>
          </p:cNvCxnSpPr>
          <p:nvPr/>
        </p:nvCxnSpPr>
        <p:spPr>
          <a:xfrm flipV="1">
            <a:off x="6095741" y="1847356"/>
            <a:ext cx="0" cy="3432106"/>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
        <p:nvSpPr>
          <p:cNvPr id="18" name="Text Placeholder 17">
            <a:extLst>
              <a:ext uri="{FF2B5EF4-FFF2-40B4-BE49-F238E27FC236}">
                <a16:creationId xmlns:a16="http://schemas.microsoft.com/office/drawing/2014/main" id="{D9C2D1D9-4766-3BF9-0415-A0100B6ABA6F}"/>
              </a:ext>
              <a:ext uri="{C183D7F6-B498-43B3-948B-1728B52AA6E4}">
                <adec:decorative xmlns:adec="http://schemas.microsoft.com/office/drawing/2017/decorative" val="0"/>
              </a:ext>
            </a:extLst>
          </p:cNvPr>
          <p:cNvSpPr>
            <a:spLocks noGrp="1"/>
          </p:cNvSpPr>
          <p:nvPr>
            <p:ph type="body" sz="quarter" idx="14"/>
          </p:nvPr>
        </p:nvSpPr>
        <p:spPr>
          <a:xfrm>
            <a:off x="6540371" y="1737360"/>
            <a:ext cx="5212080" cy="640080"/>
          </a:xfrm>
        </p:spPr>
        <p:txBody>
          <a:bodyPr/>
          <a:lstStyle>
            <a:lvl1pPr marL="0" indent="0">
              <a:buFontTx/>
              <a:buNone/>
              <a:defRPr b="1">
                <a:solidFill>
                  <a:srgbClr val="00567D"/>
                </a:solidFill>
                <a:latin typeface="+mj-lt"/>
              </a:defRPr>
            </a:lvl1pPr>
          </a:lstStyle>
          <a:p>
            <a:pPr lvl="0"/>
            <a:r>
              <a:rPr lang="en-US"/>
              <a:t>Click to edit Master text styles</a:t>
            </a:r>
          </a:p>
        </p:txBody>
      </p:sp>
      <p:sp>
        <p:nvSpPr>
          <p:cNvPr id="25" name="Content Placeholder 24">
            <a:extLst>
              <a:ext uri="{FF2B5EF4-FFF2-40B4-BE49-F238E27FC236}">
                <a16:creationId xmlns:a16="http://schemas.microsoft.com/office/drawing/2014/main" id="{908F5697-0540-98C9-3ED9-7EE92614AA83}"/>
              </a:ext>
              <a:ext uri="{C183D7F6-B498-43B3-948B-1728B52AA6E4}">
                <adec:decorative xmlns:adec="http://schemas.microsoft.com/office/drawing/2017/decorative" val="0"/>
              </a:ext>
            </a:extLst>
          </p:cNvPr>
          <p:cNvSpPr>
            <a:spLocks noGrp="1"/>
          </p:cNvSpPr>
          <p:nvPr>
            <p:ph sz="quarter" idx="17" hasCustomPrompt="1"/>
          </p:nvPr>
        </p:nvSpPr>
        <p:spPr>
          <a:xfrm>
            <a:off x="6540500" y="2470149"/>
            <a:ext cx="5212080" cy="3657600"/>
          </a:xfrm>
        </p:spPr>
        <p:txBody>
          <a:bodyPr/>
          <a:lstStyle>
            <a:lvl1pPr>
              <a:buNone/>
              <a:defRPr>
                <a:solidFill>
                  <a:schemeClr val="tx1">
                    <a:lumMod val="75000"/>
                    <a:lumOff val="25000"/>
                  </a:schemeClr>
                </a:solidFill>
              </a:defRPr>
            </a:lvl1pPr>
            <a:lvl2pPr>
              <a:buNone/>
              <a:defRPr>
                <a:solidFill>
                  <a:schemeClr val="tx1">
                    <a:lumMod val="75000"/>
                    <a:lumOff val="25000"/>
                  </a:schemeClr>
                </a:solidFill>
              </a:defRPr>
            </a:lvl2pPr>
            <a:lvl3pPr>
              <a:buNone/>
              <a:defRPr>
                <a:solidFill>
                  <a:schemeClr val="tx1">
                    <a:lumMod val="75000"/>
                    <a:lumOff val="25000"/>
                  </a:schemeClr>
                </a:solidFill>
              </a:defRPr>
            </a:lvl3pPr>
            <a:lvl4pPr>
              <a:buNone/>
              <a:defRPr>
                <a:solidFill>
                  <a:schemeClr val="tx1">
                    <a:lumMod val="75000"/>
                    <a:lumOff val="25000"/>
                  </a:schemeClr>
                </a:solidFill>
              </a:defRPr>
            </a:lvl4pPr>
            <a:lvl5pPr>
              <a:buNone/>
              <a:defRPr>
                <a:solidFill>
                  <a:schemeClr val="tx1">
                    <a:lumMod val="75000"/>
                    <a:lumOff val="25000"/>
                  </a:schemeClr>
                </a:solidFill>
              </a:defRPr>
            </a:lvl5pPr>
          </a:lstStyle>
          <a:p>
            <a:pPr lvl="0"/>
            <a:r>
              <a:rPr lang="en-US" dirty="0"/>
              <a:t>Text or object placeholder</a:t>
            </a:r>
          </a:p>
        </p:txBody>
      </p:sp>
      <p:sp>
        <p:nvSpPr>
          <p:cNvPr id="19" name="Footer Placeholder 18">
            <a:extLst>
              <a:ext uri="{FF2B5EF4-FFF2-40B4-BE49-F238E27FC236}">
                <a16:creationId xmlns:a16="http://schemas.microsoft.com/office/drawing/2014/main" id="{442DD0C9-9FCE-962D-CB2E-FDED34F39D4D}"/>
              </a:ext>
            </a:extLst>
          </p:cNvPr>
          <p:cNvSpPr>
            <a:spLocks noGrp="1"/>
          </p:cNvSpPr>
          <p:nvPr>
            <p:ph type="ftr" sz="quarter" idx="18"/>
          </p:nvPr>
        </p:nvSpPr>
        <p:spPr/>
        <p:txBody>
          <a:bodyPr/>
          <a:lstStyle/>
          <a:p>
            <a:r>
              <a:rPr lang="en-US"/>
              <a:t>Workbook Page #</a:t>
            </a:r>
            <a:endParaRPr lang="en-US" dirty="0"/>
          </a:p>
        </p:txBody>
      </p:sp>
      <p:sp>
        <p:nvSpPr>
          <p:cNvPr id="20" name="Slide Number Placeholder 19">
            <a:extLst>
              <a:ext uri="{FF2B5EF4-FFF2-40B4-BE49-F238E27FC236}">
                <a16:creationId xmlns:a16="http://schemas.microsoft.com/office/drawing/2014/main" id="{0EC5DD21-D8FC-4CC3-BDC1-DFFAA822B663}"/>
              </a:ext>
            </a:extLst>
          </p:cNvPr>
          <p:cNvSpPr>
            <a:spLocks noGrp="1"/>
          </p:cNvSpPr>
          <p:nvPr>
            <p:ph type="sldNum" sz="quarter" idx="19"/>
          </p:nvPr>
        </p:nvSpPr>
        <p:spPr/>
        <p:txBody>
          <a:bodyPr/>
          <a:lstStyle/>
          <a:p>
            <a:fld id="{99562CDD-8BC9-4CF6-AA03-D93997F55C9A}" type="slidenum">
              <a:rPr lang="en-US" smtClean="0"/>
              <a:t>‹#›</a:t>
            </a:fld>
            <a:endParaRPr lang="en-US" dirty="0"/>
          </a:p>
        </p:txBody>
      </p:sp>
      <p:sp>
        <p:nvSpPr>
          <p:cNvPr id="26" name="Content Placeholder 25">
            <a:extLst>
              <a:ext uri="{FF2B5EF4-FFF2-40B4-BE49-F238E27FC236}">
                <a16:creationId xmlns:a16="http://schemas.microsoft.com/office/drawing/2014/main" id="{72DB858E-50FC-DA93-0400-A6FE5FC9A9F8}"/>
              </a:ext>
            </a:extLst>
          </p:cNvPr>
          <p:cNvSpPr>
            <a:spLocks noGrp="1"/>
          </p:cNvSpPr>
          <p:nvPr>
            <p:ph sz="quarter" idx="20" hasCustomPrompt="1"/>
          </p:nvPr>
        </p:nvSpPr>
        <p:spPr>
          <a:xfrm>
            <a:off x="457200" y="2470149"/>
            <a:ext cx="5207128" cy="3657600"/>
          </a:xfrm>
        </p:spPr>
        <p:txBody>
          <a:bodyPr/>
          <a:lstStyle>
            <a:lvl1pPr>
              <a:defRPr/>
            </a:lvl1pPr>
          </a:lstStyle>
          <a:p>
            <a:pPr lvl="0"/>
            <a:r>
              <a:rPr lang="en-US" dirty="0"/>
              <a:t>Text or object placeholder</a:t>
            </a:r>
          </a:p>
        </p:txBody>
      </p:sp>
    </p:spTree>
    <p:extLst>
      <p:ext uri="{BB962C8B-B14F-4D97-AF65-F5344CB8AC3E}">
        <p14:creationId xmlns:p14="http://schemas.microsoft.com/office/powerpoint/2010/main" val="1114442061"/>
      </p:ext>
    </p:extLst>
  </p:cSld>
  <p:clrMapOvr>
    <a:masterClrMapping/>
  </p:clrMapOvr>
  <p:hf hdr="0" dt="0"/>
  <p:extLst>
    <p:ext uri="{DCECCB84-F9BA-43D5-87BE-67443E8EF086}">
      <p15:sldGuideLst xmlns:p15="http://schemas.microsoft.com/office/powerpoint/2012/main">
        <p15:guide id="1" orient="horz" pos="2160">
          <p15:clr>
            <a:srgbClr val="FBAE40"/>
          </p15:clr>
        </p15:guide>
        <p15:guide id="2" pos="3840">
          <p15:clr>
            <a:srgbClr val="FBAE40"/>
          </p15:clr>
        </p15:guide>
        <p15:guide id="3" pos="4104">
          <p15:clr>
            <a:srgbClr val="FBAE40"/>
          </p15:clr>
        </p15:guide>
        <p15:guide id="4" orient="horz" pos="38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mparison Divide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1C25631-62A1-D6DB-D9B7-29D0FB12D46B}"/>
              </a:ext>
            </a:extLst>
          </p:cNvPr>
          <p:cNvGrpSpPr/>
          <p:nvPr/>
        </p:nvGrpSpPr>
        <p:grpSpPr>
          <a:xfrm>
            <a:off x="144" y="0"/>
            <a:ext cx="1067109" cy="6858000"/>
            <a:chOff x="144" y="0"/>
            <a:chExt cx="1067109" cy="6858000"/>
          </a:xfrm>
        </p:grpSpPr>
        <p:pic>
          <p:nvPicPr>
            <p:cNvPr id="11" name="Picture 10">
              <a:extLst>
                <a:ext uri="{FF2B5EF4-FFF2-40B4-BE49-F238E27FC236}">
                  <a16:creationId xmlns:a16="http://schemas.microsoft.com/office/drawing/2014/main" id="{2BCA0CB7-5E0D-AE7E-AE1C-5C2BB3538C02}"/>
                </a:ext>
                <a:ext uri="{C183D7F6-B498-43B3-948B-1728B52AA6E4}">
                  <adec:decorative xmlns:adec="http://schemas.microsoft.com/office/drawing/2017/decorative" val="1"/>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95" y="0"/>
              <a:ext cx="1066807" cy="6858000"/>
            </a:xfrm>
            <a:prstGeom prst="rect">
              <a:avLst/>
            </a:prstGeom>
          </p:spPr>
        </p:pic>
        <p:sp>
          <p:nvSpPr>
            <p:cNvPr id="12" name="Rectangle 11">
              <a:extLst>
                <a:ext uri="{FF2B5EF4-FFF2-40B4-BE49-F238E27FC236}">
                  <a16:creationId xmlns:a16="http://schemas.microsoft.com/office/drawing/2014/main" id="{CA10B60F-549D-6814-7725-BA0111D614C0}"/>
                </a:ext>
                <a:ext uri="{C183D7F6-B498-43B3-948B-1728B52AA6E4}">
                  <adec:decorative xmlns:adec="http://schemas.microsoft.com/office/drawing/2017/decorative" val="1"/>
                </a:ext>
              </a:extLst>
            </p:cNvPr>
            <p:cNvSpPr/>
            <p:nvPr userDrawn="1"/>
          </p:nvSpPr>
          <p:spPr>
            <a:xfrm>
              <a:off x="144" y="0"/>
              <a:ext cx="1067109" cy="685800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pic>
          <p:nvPicPr>
            <p:cNvPr id="13" name="Picture 12">
              <a:extLst>
                <a:ext uri="{FF2B5EF4-FFF2-40B4-BE49-F238E27FC236}">
                  <a16:creationId xmlns:a16="http://schemas.microsoft.com/office/drawing/2014/main" id="{53539664-C921-6B06-A3C0-B6B92192759C}"/>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48428" y="228600"/>
              <a:ext cx="970540" cy="544555"/>
            </a:xfrm>
            <a:prstGeom prst="rect">
              <a:avLst/>
            </a:prstGeom>
          </p:spPr>
        </p:pic>
      </p:grpSp>
      <p:sp>
        <p:nvSpPr>
          <p:cNvPr id="2" name="Title 1">
            <a:extLst>
              <a:ext uri="{FF2B5EF4-FFF2-40B4-BE49-F238E27FC236}">
                <a16:creationId xmlns:a16="http://schemas.microsoft.com/office/drawing/2014/main" id="{2AFCB87B-1975-C8F6-769E-D319BF64B08D}"/>
              </a:ext>
            </a:extLst>
          </p:cNvPr>
          <p:cNvSpPr>
            <a:spLocks noGrp="1"/>
          </p:cNvSpPr>
          <p:nvPr>
            <p:ph type="title"/>
          </p:nvPr>
        </p:nvSpPr>
        <p:spPr>
          <a:xfrm>
            <a:off x="1369697" y="365760"/>
            <a:ext cx="10515600"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3AD8C22-A937-0690-A146-418389DD429A}"/>
              </a:ext>
            </a:extLst>
          </p:cNvPr>
          <p:cNvSpPr>
            <a:spLocks noGrp="1"/>
          </p:cNvSpPr>
          <p:nvPr>
            <p:ph type="body" idx="1"/>
          </p:nvPr>
        </p:nvSpPr>
        <p:spPr>
          <a:xfrm>
            <a:off x="1369696" y="1737360"/>
            <a:ext cx="4937760" cy="640080"/>
          </a:xfrm>
        </p:spPr>
        <p:txBody>
          <a:bodyPr anchor="b" anchorCtr="0">
            <a:normAutofit/>
          </a:bodyPr>
          <a:lstStyle>
            <a:lvl1pPr marL="0" indent="0">
              <a:buNone/>
              <a:defRPr sz="2800" b="1">
                <a:solidFill>
                  <a:srgbClr val="00567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33CF0B-F9CE-A276-C268-F9EA2B626E2C}"/>
              </a:ext>
            </a:extLst>
          </p:cNvPr>
          <p:cNvSpPr>
            <a:spLocks noGrp="1"/>
          </p:cNvSpPr>
          <p:nvPr>
            <p:ph sz="half" idx="2"/>
          </p:nvPr>
        </p:nvSpPr>
        <p:spPr>
          <a:xfrm>
            <a:off x="1369697" y="2468880"/>
            <a:ext cx="4937760" cy="3657600"/>
          </a:xfrm>
        </p:spPr>
        <p:txBody>
          <a:bodyPr>
            <a:normAutofit/>
          </a:bodyPr>
          <a:lstStyle>
            <a:lvl1pPr>
              <a:buNone/>
              <a:defRPr sz="2800"/>
            </a:lvl1pPr>
            <a:lvl2pPr>
              <a:buNone/>
              <a:defRPr/>
            </a:lvl2pPr>
            <a:lvl3pPr>
              <a:buNone/>
              <a:defRPr/>
            </a:lvl3pPr>
            <a:lvl4pPr>
              <a:buNone/>
              <a:defRPr/>
            </a:lvl4pPr>
            <a:lvl5pPr>
              <a:buNone/>
              <a:defRPr/>
            </a:lvl5pPr>
          </a:lstStyle>
          <a:p>
            <a:pPr lvl="0"/>
            <a:r>
              <a:rPr lang="en-US"/>
              <a:t>Click to edit Master text styles</a:t>
            </a:r>
          </a:p>
        </p:txBody>
      </p:sp>
      <p:sp>
        <p:nvSpPr>
          <p:cNvPr id="5" name="Text Placeholder 4">
            <a:extLst>
              <a:ext uri="{FF2B5EF4-FFF2-40B4-BE49-F238E27FC236}">
                <a16:creationId xmlns:a16="http://schemas.microsoft.com/office/drawing/2014/main" id="{CDFA1698-5A86-D7EC-2FF0-D2BB8FD5B07E}"/>
              </a:ext>
            </a:extLst>
          </p:cNvPr>
          <p:cNvSpPr>
            <a:spLocks noGrp="1"/>
          </p:cNvSpPr>
          <p:nvPr>
            <p:ph type="body" sz="quarter" idx="3"/>
          </p:nvPr>
        </p:nvSpPr>
        <p:spPr>
          <a:xfrm>
            <a:off x="6949440" y="1737360"/>
            <a:ext cx="4937760" cy="640080"/>
          </a:xfrm>
        </p:spPr>
        <p:txBody>
          <a:bodyPr anchor="b" anchorCtr="0">
            <a:normAutofit/>
          </a:bodyPr>
          <a:lstStyle>
            <a:lvl1pPr marL="0" indent="0">
              <a:buNone/>
              <a:defRPr sz="2800" b="1">
                <a:solidFill>
                  <a:srgbClr val="00567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1231B-306C-7C2D-0AA2-E7F94DA63F26}"/>
              </a:ext>
            </a:extLst>
          </p:cNvPr>
          <p:cNvSpPr>
            <a:spLocks noGrp="1"/>
          </p:cNvSpPr>
          <p:nvPr>
            <p:ph sz="quarter" idx="4"/>
          </p:nvPr>
        </p:nvSpPr>
        <p:spPr>
          <a:xfrm>
            <a:off x="6949440" y="2468880"/>
            <a:ext cx="4937760" cy="3657600"/>
          </a:xfrm>
        </p:spPr>
        <p:txBody>
          <a:bodyPr>
            <a:normAutofit/>
          </a:bodyPr>
          <a:lstStyle>
            <a:lvl1pPr>
              <a:buNone/>
              <a:defRPr sz="2800"/>
            </a:lvl1pPr>
            <a:lvl2pPr>
              <a:buNone/>
              <a:defRPr/>
            </a:lvl2pPr>
            <a:lvl3pPr>
              <a:buNone/>
              <a:defRPr/>
            </a:lvl3pPr>
            <a:lvl4pPr>
              <a:buNone/>
              <a:defRPr/>
            </a:lvl4pPr>
            <a:lvl5pPr>
              <a:buNone/>
              <a:defRPr/>
            </a:lvl5pPr>
          </a:lstStyle>
          <a:p>
            <a:pPr lvl="0"/>
            <a:r>
              <a:rPr lang="en-US"/>
              <a:t>Click to edit Master text styles</a:t>
            </a:r>
          </a:p>
        </p:txBody>
      </p:sp>
      <p:cxnSp>
        <p:nvCxnSpPr>
          <p:cNvPr id="18" name="Straight Connector 17">
            <a:extLst>
              <a:ext uri="{FF2B5EF4-FFF2-40B4-BE49-F238E27FC236}">
                <a16:creationId xmlns:a16="http://schemas.microsoft.com/office/drawing/2014/main" id="{AE54DBB7-32E0-3D8B-2EDB-FBB2DDCEC12A}"/>
              </a:ext>
              <a:ext uri="{C183D7F6-B498-43B3-948B-1728B52AA6E4}">
                <adec:decorative xmlns:adec="http://schemas.microsoft.com/office/drawing/2017/decorative" val="1"/>
              </a:ext>
            </a:extLst>
          </p:cNvPr>
          <p:cNvCxnSpPr>
            <a:cxnSpLocks/>
          </p:cNvCxnSpPr>
          <p:nvPr/>
        </p:nvCxnSpPr>
        <p:spPr>
          <a:xfrm>
            <a:off x="6629400" y="2699431"/>
            <a:ext cx="0" cy="2811685"/>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
        <p:nvSpPr>
          <p:cNvPr id="19" name="Footer Placeholder 18">
            <a:extLst>
              <a:ext uri="{FF2B5EF4-FFF2-40B4-BE49-F238E27FC236}">
                <a16:creationId xmlns:a16="http://schemas.microsoft.com/office/drawing/2014/main" id="{7D1B346E-E18C-1291-5733-380EB3EED342}"/>
              </a:ext>
            </a:extLst>
          </p:cNvPr>
          <p:cNvSpPr>
            <a:spLocks noGrp="1"/>
          </p:cNvSpPr>
          <p:nvPr>
            <p:ph type="ftr" sz="quarter" idx="10"/>
          </p:nvPr>
        </p:nvSpPr>
        <p:spPr/>
        <p:txBody>
          <a:bodyPr/>
          <a:lstStyle/>
          <a:p>
            <a:r>
              <a:rPr lang="en-US"/>
              <a:t>Workbook Page #</a:t>
            </a:r>
            <a:endParaRPr lang="en-US" dirty="0"/>
          </a:p>
        </p:txBody>
      </p:sp>
      <p:sp>
        <p:nvSpPr>
          <p:cNvPr id="20" name="Slide Number Placeholder 19">
            <a:extLst>
              <a:ext uri="{FF2B5EF4-FFF2-40B4-BE49-F238E27FC236}">
                <a16:creationId xmlns:a16="http://schemas.microsoft.com/office/drawing/2014/main" id="{BE2EC674-DE5C-5C4E-EED3-9448DB226FF6}"/>
              </a:ext>
            </a:extLst>
          </p:cNvPr>
          <p:cNvSpPr>
            <a:spLocks noGrp="1"/>
          </p:cNvSpPr>
          <p:nvPr>
            <p:ph type="sldNum" sz="quarter" idx="11"/>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601172256"/>
      </p:ext>
    </p:extLst>
  </p:cSld>
  <p:clrMapOvr>
    <a:masterClrMapping/>
  </p:clrMapOvr>
  <p:hf hdr="0" dt="0"/>
  <p:extLst>
    <p:ext uri="{DCECCB84-F9BA-43D5-87BE-67443E8EF086}">
      <p15:sldGuideLst xmlns:p15="http://schemas.microsoft.com/office/powerpoint/2012/main">
        <p15:guide id="1" pos="4176">
          <p15:clr>
            <a:srgbClr val="FBAE40"/>
          </p15:clr>
        </p15:guide>
        <p15:guide id="2" pos="840">
          <p15:clr>
            <a:srgbClr val="FBAE40"/>
          </p15:clr>
        </p15:guide>
        <p15:guide id="3" pos="7488">
          <p15:clr>
            <a:srgbClr val="FBAE40"/>
          </p15:clr>
        </p15:guide>
        <p15:guide id="4" pos="3936">
          <p15:clr>
            <a:srgbClr val="FBAE40"/>
          </p15:clr>
        </p15:guide>
        <p15:guide id="5" pos="4416">
          <p15:clr>
            <a:srgbClr val="FBAE40"/>
          </p15:clr>
        </p15:guide>
        <p15:guide id="6" orient="horz" pos="38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1C25631-62A1-D6DB-D9B7-29D0FB12D46B}"/>
              </a:ext>
            </a:extLst>
          </p:cNvPr>
          <p:cNvGrpSpPr/>
          <p:nvPr/>
        </p:nvGrpSpPr>
        <p:grpSpPr>
          <a:xfrm>
            <a:off x="144" y="0"/>
            <a:ext cx="1067109" cy="6858000"/>
            <a:chOff x="144" y="0"/>
            <a:chExt cx="1067109" cy="6858000"/>
          </a:xfrm>
        </p:grpSpPr>
        <p:pic>
          <p:nvPicPr>
            <p:cNvPr id="11" name="Picture 10">
              <a:extLst>
                <a:ext uri="{FF2B5EF4-FFF2-40B4-BE49-F238E27FC236}">
                  <a16:creationId xmlns:a16="http://schemas.microsoft.com/office/drawing/2014/main" id="{2BCA0CB7-5E0D-AE7E-AE1C-5C2BB3538C02}"/>
                </a:ext>
                <a:ext uri="{C183D7F6-B498-43B3-948B-1728B52AA6E4}">
                  <adec:decorative xmlns:adec="http://schemas.microsoft.com/office/drawing/2017/decorative" val="1"/>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95" y="0"/>
              <a:ext cx="1066807" cy="6858000"/>
            </a:xfrm>
            <a:prstGeom prst="rect">
              <a:avLst/>
            </a:prstGeom>
          </p:spPr>
        </p:pic>
        <p:sp>
          <p:nvSpPr>
            <p:cNvPr id="12" name="Rectangle 11">
              <a:extLst>
                <a:ext uri="{FF2B5EF4-FFF2-40B4-BE49-F238E27FC236}">
                  <a16:creationId xmlns:a16="http://schemas.microsoft.com/office/drawing/2014/main" id="{CA10B60F-549D-6814-7725-BA0111D614C0}"/>
                </a:ext>
                <a:ext uri="{C183D7F6-B498-43B3-948B-1728B52AA6E4}">
                  <adec:decorative xmlns:adec="http://schemas.microsoft.com/office/drawing/2017/decorative" val="1"/>
                </a:ext>
              </a:extLst>
            </p:cNvPr>
            <p:cNvSpPr/>
            <p:nvPr userDrawn="1"/>
          </p:nvSpPr>
          <p:spPr>
            <a:xfrm>
              <a:off x="144" y="0"/>
              <a:ext cx="1067109" cy="685800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pic>
          <p:nvPicPr>
            <p:cNvPr id="13" name="Picture 12">
              <a:extLst>
                <a:ext uri="{FF2B5EF4-FFF2-40B4-BE49-F238E27FC236}">
                  <a16:creationId xmlns:a16="http://schemas.microsoft.com/office/drawing/2014/main" id="{53539664-C921-6B06-A3C0-B6B92192759C}"/>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48428" y="228600"/>
              <a:ext cx="970540" cy="544555"/>
            </a:xfrm>
            <a:prstGeom prst="rect">
              <a:avLst/>
            </a:prstGeom>
          </p:spPr>
        </p:pic>
      </p:grpSp>
      <p:sp>
        <p:nvSpPr>
          <p:cNvPr id="2" name="Title 1">
            <a:extLst>
              <a:ext uri="{FF2B5EF4-FFF2-40B4-BE49-F238E27FC236}">
                <a16:creationId xmlns:a16="http://schemas.microsoft.com/office/drawing/2014/main" id="{2AFCB87B-1975-C8F6-769E-D319BF64B08D}"/>
              </a:ext>
            </a:extLst>
          </p:cNvPr>
          <p:cNvSpPr>
            <a:spLocks noGrp="1"/>
          </p:cNvSpPr>
          <p:nvPr>
            <p:ph type="title"/>
          </p:nvPr>
        </p:nvSpPr>
        <p:spPr>
          <a:xfrm>
            <a:off x="1371600" y="365760"/>
            <a:ext cx="10515600"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3AD8C22-A937-0690-A146-418389DD429A}"/>
              </a:ext>
            </a:extLst>
          </p:cNvPr>
          <p:cNvSpPr>
            <a:spLocks noGrp="1"/>
          </p:cNvSpPr>
          <p:nvPr>
            <p:ph type="body" idx="1"/>
          </p:nvPr>
        </p:nvSpPr>
        <p:spPr>
          <a:xfrm>
            <a:off x="1371600" y="1737360"/>
            <a:ext cx="4937760" cy="640080"/>
          </a:xfrm>
        </p:spPr>
        <p:txBody>
          <a:bodyPr anchor="b" anchorCtr="0">
            <a:normAutofit/>
          </a:bodyPr>
          <a:lstStyle>
            <a:lvl1pPr marL="0" indent="0">
              <a:buNone/>
              <a:defRPr sz="2800" b="1">
                <a:solidFill>
                  <a:srgbClr val="00567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33CF0B-F9CE-A276-C268-F9EA2B626E2C}"/>
              </a:ext>
            </a:extLst>
          </p:cNvPr>
          <p:cNvSpPr>
            <a:spLocks noGrp="1"/>
          </p:cNvSpPr>
          <p:nvPr>
            <p:ph sz="half" idx="2"/>
          </p:nvPr>
        </p:nvSpPr>
        <p:spPr>
          <a:xfrm>
            <a:off x="1371600" y="2468880"/>
            <a:ext cx="4937760" cy="3657600"/>
          </a:xfrm>
        </p:spPr>
        <p:txBody>
          <a:bodyPr>
            <a:normAutofit/>
          </a:bodyPr>
          <a:lstStyle>
            <a:lvl1pPr>
              <a:buNone/>
              <a:defRPr sz="2800"/>
            </a:lvl1pPr>
            <a:lvl2pPr>
              <a:buNone/>
              <a:defRPr/>
            </a:lvl2pPr>
            <a:lvl3pPr>
              <a:buNone/>
              <a:defRPr/>
            </a:lvl3pPr>
            <a:lvl4pPr>
              <a:buNone/>
              <a:defRPr/>
            </a:lvl4pPr>
            <a:lvl5pPr>
              <a:buNone/>
              <a:defRPr/>
            </a:lvl5pPr>
          </a:lstStyle>
          <a:p>
            <a:pPr lvl="0"/>
            <a:r>
              <a:rPr lang="en-US"/>
              <a:t>Click to edit Master text styles</a:t>
            </a:r>
          </a:p>
        </p:txBody>
      </p:sp>
      <p:sp>
        <p:nvSpPr>
          <p:cNvPr id="5" name="Text Placeholder 4">
            <a:extLst>
              <a:ext uri="{FF2B5EF4-FFF2-40B4-BE49-F238E27FC236}">
                <a16:creationId xmlns:a16="http://schemas.microsoft.com/office/drawing/2014/main" id="{CDFA1698-5A86-D7EC-2FF0-D2BB8FD5B07E}"/>
              </a:ext>
            </a:extLst>
          </p:cNvPr>
          <p:cNvSpPr>
            <a:spLocks noGrp="1"/>
          </p:cNvSpPr>
          <p:nvPr>
            <p:ph type="body" sz="quarter" idx="3"/>
          </p:nvPr>
        </p:nvSpPr>
        <p:spPr>
          <a:xfrm>
            <a:off x="6949440" y="1737360"/>
            <a:ext cx="4937760" cy="640080"/>
          </a:xfrm>
        </p:spPr>
        <p:txBody>
          <a:bodyPr anchor="b" anchorCtr="0">
            <a:normAutofit/>
          </a:bodyPr>
          <a:lstStyle>
            <a:lvl1pPr marL="0" indent="0">
              <a:buNone/>
              <a:defRPr sz="2800" b="1">
                <a:solidFill>
                  <a:srgbClr val="00567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1231B-306C-7C2D-0AA2-E7F94DA63F26}"/>
              </a:ext>
            </a:extLst>
          </p:cNvPr>
          <p:cNvSpPr>
            <a:spLocks noGrp="1"/>
          </p:cNvSpPr>
          <p:nvPr>
            <p:ph sz="quarter" idx="4"/>
          </p:nvPr>
        </p:nvSpPr>
        <p:spPr>
          <a:xfrm>
            <a:off x="6949440" y="2468880"/>
            <a:ext cx="4937760" cy="3657600"/>
          </a:xfrm>
        </p:spPr>
        <p:txBody>
          <a:bodyPr>
            <a:normAutofit/>
          </a:bodyPr>
          <a:lstStyle>
            <a:lvl1pPr>
              <a:buNone/>
              <a:defRPr sz="2800"/>
            </a:lvl1pPr>
            <a:lvl2pPr>
              <a:buNone/>
              <a:defRPr/>
            </a:lvl2pPr>
            <a:lvl3pPr>
              <a:buNone/>
              <a:defRPr/>
            </a:lvl3pPr>
            <a:lvl4pPr>
              <a:buNone/>
              <a:defRPr/>
            </a:lvl4pPr>
            <a:lvl5pPr>
              <a:buNone/>
              <a:defRPr/>
            </a:lvl5pPr>
          </a:lstStyle>
          <a:p>
            <a:pPr lvl="0"/>
            <a:r>
              <a:rPr lang="en-US"/>
              <a:t>Click to edit Master text styles</a:t>
            </a:r>
          </a:p>
        </p:txBody>
      </p:sp>
      <p:sp>
        <p:nvSpPr>
          <p:cNvPr id="19" name="Footer Placeholder 18">
            <a:extLst>
              <a:ext uri="{FF2B5EF4-FFF2-40B4-BE49-F238E27FC236}">
                <a16:creationId xmlns:a16="http://schemas.microsoft.com/office/drawing/2014/main" id="{7D1B346E-E18C-1291-5733-380EB3EED342}"/>
              </a:ext>
            </a:extLst>
          </p:cNvPr>
          <p:cNvSpPr>
            <a:spLocks noGrp="1"/>
          </p:cNvSpPr>
          <p:nvPr>
            <p:ph type="ftr" sz="quarter" idx="10"/>
          </p:nvPr>
        </p:nvSpPr>
        <p:spPr/>
        <p:txBody>
          <a:bodyPr/>
          <a:lstStyle/>
          <a:p>
            <a:r>
              <a:rPr lang="en-US"/>
              <a:t>Workbook Page #</a:t>
            </a:r>
            <a:endParaRPr lang="en-US" dirty="0"/>
          </a:p>
        </p:txBody>
      </p:sp>
      <p:sp>
        <p:nvSpPr>
          <p:cNvPr id="20" name="Slide Number Placeholder 19">
            <a:extLst>
              <a:ext uri="{FF2B5EF4-FFF2-40B4-BE49-F238E27FC236}">
                <a16:creationId xmlns:a16="http://schemas.microsoft.com/office/drawing/2014/main" id="{BE2EC674-DE5C-5C4E-EED3-9448DB226FF6}"/>
              </a:ext>
            </a:extLst>
          </p:cNvPr>
          <p:cNvSpPr>
            <a:spLocks noGrp="1"/>
          </p:cNvSpPr>
          <p:nvPr>
            <p:ph type="sldNum" sz="quarter" idx="11"/>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462716382"/>
      </p:ext>
    </p:extLst>
  </p:cSld>
  <p:clrMapOvr>
    <a:masterClrMapping/>
  </p:clrMapOvr>
  <p:extLst>
    <p:ext uri="{DCECCB84-F9BA-43D5-87BE-67443E8EF086}">
      <p15:sldGuideLst xmlns:p15="http://schemas.microsoft.com/office/powerpoint/2012/main">
        <p15:guide id="1" pos="4416">
          <p15:clr>
            <a:srgbClr val="FBAE40"/>
          </p15:clr>
        </p15:guide>
        <p15:guide id="2" pos="840">
          <p15:clr>
            <a:srgbClr val="FBAE40"/>
          </p15:clr>
        </p15:guide>
        <p15:guide id="3" pos="7488">
          <p15:clr>
            <a:srgbClr val="FBAE40"/>
          </p15:clr>
        </p15:guide>
        <p15:guide id="4" pos="393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Divide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388FB16-ED00-2C84-6E79-947749469858}"/>
              </a:ext>
            </a:extLst>
          </p:cNvPr>
          <p:cNvGrpSpPr/>
          <p:nvPr/>
        </p:nvGrpSpPr>
        <p:grpSpPr>
          <a:xfrm>
            <a:off x="144" y="0"/>
            <a:ext cx="1067109" cy="6858000"/>
            <a:chOff x="144" y="0"/>
            <a:chExt cx="1067109" cy="6858000"/>
          </a:xfrm>
        </p:grpSpPr>
        <p:pic>
          <p:nvPicPr>
            <p:cNvPr id="11" name="Picture 10">
              <a:extLst>
                <a:ext uri="{FF2B5EF4-FFF2-40B4-BE49-F238E27FC236}">
                  <a16:creationId xmlns:a16="http://schemas.microsoft.com/office/drawing/2014/main" id="{7EC6E088-BD15-B30E-00FB-C447B9E2B192}"/>
                </a:ext>
                <a:ext uri="{C183D7F6-B498-43B3-948B-1728B52AA6E4}">
                  <adec:decorative xmlns:adec="http://schemas.microsoft.com/office/drawing/2017/decorative" val="1"/>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95" y="0"/>
              <a:ext cx="1066807" cy="6858000"/>
            </a:xfrm>
            <a:prstGeom prst="rect">
              <a:avLst/>
            </a:prstGeom>
          </p:spPr>
        </p:pic>
        <p:sp>
          <p:nvSpPr>
            <p:cNvPr id="12" name="Rectangle 11">
              <a:extLst>
                <a:ext uri="{FF2B5EF4-FFF2-40B4-BE49-F238E27FC236}">
                  <a16:creationId xmlns:a16="http://schemas.microsoft.com/office/drawing/2014/main" id="{179C12AA-E75A-B7A3-F365-4905F5ED6180}"/>
                </a:ext>
                <a:ext uri="{C183D7F6-B498-43B3-948B-1728B52AA6E4}">
                  <adec:decorative xmlns:adec="http://schemas.microsoft.com/office/drawing/2017/decorative" val="1"/>
                </a:ext>
              </a:extLst>
            </p:cNvPr>
            <p:cNvSpPr/>
            <p:nvPr userDrawn="1"/>
          </p:nvSpPr>
          <p:spPr>
            <a:xfrm>
              <a:off x="144" y="0"/>
              <a:ext cx="1067109" cy="685800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pic>
          <p:nvPicPr>
            <p:cNvPr id="13" name="Picture 12">
              <a:extLst>
                <a:ext uri="{FF2B5EF4-FFF2-40B4-BE49-F238E27FC236}">
                  <a16:creationId xmlns:a16="http://schemas.microsoft.com/office/drawing/2014/main" id="{BA730C06-C7DC-9153-91E6-908E5198646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48428" y="228600"/>
              <a:ext cx="970540" cy="544555"/>
            </a:xfrm>
            <a:prstGeom prst="rect">
              <a:avLst/>
            </a:prstGeom>
          </p:spPr>
        </p:pic>
      </p:grpSp>
      <p:sp>
        <p:nvSpPr>
          <p:cNvPr id="2" name="Title 1">
            <a:extLst>
              <a:ext uri="{FF2B5EF4-FFF2-40B4-BE49-F238E27FC236}">
                <a16:creationId xmlns:a16="http://schemas.microsoft.com/office/drawing/2014/main" id="{6D69F225-13F2-F640-59BA-AA3E99930C9A}"/>
              </a:ext>
            </a:extLst>
          </p:cNvPr>
          <p:cNvSpPr>
            <a:spLocks noGrp="1"/>
          </p:cNvSpPr>
          <p:nvPr>
            <p:ph type="title"/>
          </p:nvPr>
        </p:nvSpPr>
        <p:spPr>
          <a:xfrm>
            <a:off x="1371600" y="365125"/>
            <a:ext cx="10515600"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35C104-705D-E9DB-8E1C-CB779DB95E9F}"/>
              </a:ext>
            </a:extLst>
          </p:cNvPr>
          <p:cNvSpPr>
            <a:spLocks noGrp="1"/>
          </p:cNvSpPr>
          <p:nvPr>
            <p:ph sz="half" idx="1"/>
          </p:nvPr>
        </p:nvSpPr>
        <p:spPr>
          <a:xfrm>
            <a:off x="1371600" y="1825625"/>
            <a:ext cx="4937760" cy="4297680"/>
          </a:xfrm>
        </p:spPr>
        <p:txBody>
          <a:bodyPr>
            <a:normAutofit/>
          </a:bodyPr>
          <a:lstStyle>
            <a:lvl1pPr marL="0" indent="0">
              <a:buNone/>
              <a:defRPr lang="en-US" sz="2800" dirty="0" smtClean="0"/>
            </a:lvl1pPr>
            <a:lvl2pPr>
              <a:buNone/>
              <a:defRPr lang="en-US" dirty="0" smtClean="0"/>
            </a:lvl2pPr>
            <a:lvl3pPr>
              <a:buNone/>
              <a:defRPr lang="en-US" dirty="0" smtClean="0"/>
            </a:lvl3pPr>
            <a:lvl4pPr>
              <a:buNone/>
              <a:defRPr lang="en-US" dirty="0" smtClean="0"/>
            </a:lvl4pPr>
            <a:lvl5pPr>
              <a:buNone/>
              <a:defRPr lang="en-US" dirty="0"/>
            </a:lvl5pPr>
          </a:lstStyle>
          <a:p>
            <a:pPr lvl="0"/>
            <a:r>
              <a:rPr lang="en-US"/>
              <a:t>Click to edit Master text styles</a:t>
            </a:r>
          </a:p>
        </p:txBody>
      </p:sp>
      <p:sp>
        <p:nvSpPr>
          <p:cNvPr id="4" name="Content Placeholder 3">
            <a:extLst>
              <a:ext uri="{FF2B5EF4-FFF2-40B4-BE49-F238E27FC236}">
                <a16:creationId xmlns:a16="http://schemas.microsoft.com/office/drawing/2014/main" id="{BC27E353-6ABA-D875-0F77-F99C28EA27F8}"/>
              </a:ext>
            </a:extLst>
          </p:cNvPr>
          <p:cNvSpPr>
            <a:spLocks noGrp="1"/>
          </p:cNvSpPr>
          <p:nvPr>
            <p:ph sz="half" idx="2"/>
          </p:nvPr>
        </p:nvSpPr>
        <p:spPr>
          <a:xfrm>
            <a:off x="6949440" y="1825625"/>
            <a:ext cx="4937760" cy="4297680"/>
          </a:xfrm>
        </p:spPr>
        <p:txBody>
          <a:bodyPr>
            <a:normAutofit/>
          </a:bodyPr>
          <a:lstStyle>
            <a:lvl1pPr marL="0" indent="0">
              <a:buNone/>
              <a:defRPr lang="en-US" sz="2800" dirty="0" smtClean="0"/>
            </a:lvl1pPr>
            <a:lvl2pPr marL="457200" indent="0">
              <a:buNone/>
              <a:defRPr lang="en-US" dirty="0" smtClean="0"/>
            </a:lvl2pPr>
            <a:lvl3pPr>
              <a:buNone/>
              <a:defRPr lang="en-US" dirty="0" smtClean="0"/>
            </a:lvl3pPr>
            <a:lvl4pPr>
              <a:buNone/>
              <a:defRPr lang="en-US" dirty="0" smtClean="0"/>
            </a:lvl4pPr>
            <a:lvl5pPr>
              <a:buNone/>
              <a:defRPr lang="en-US" dirty="0"/>
            </a:lvl5pPr>
          </a:lstStyle>
          <a:p>
            <a:pPr lvl="0"/>
            <a:r>
              <a:rPr lang="en-US"/>
              <a:t>Click to edit Master text styles</a:t>
            </a:r>
          </a:p>
        </p:txBody>
      </p:sp>
      <p:sp>
        <p:nvSpPr>
          <p:cNvPr id="21" name="Footer Placeholder 20">
            <a:extLst>
              <a:ext uri="{FF2B5EF4-FFF2-40B4-BE49-F238E27FC236}">
                <a16:creationId xmlns:a16="http://schemas.microsoft.com/office/drawing/2014/main" id="{BB0C5F24-0E99-E5B8-E1A1-4DEF0288E49A}"/>
              </a:ext>
            </a:extLst>
          </p:cNvPr>
          <p:cNvSpPr>
            <a:spLocks noGrp="1"/>
          </p:cNvSpPr>
          <p:nvPr>
            <p:ph type="ftr" sz="quarter" idx="10"/>
          </p:nvPr>
        </p:nvSpPr>
        <p:spPr/>
        <p:txBody>
          <a:bodyPr/>
          <a:lstStyle/>
          <a:p>
            <a:r>
              <a:rPr lang="en-US"/>
              <a:t>Workbook Page #</a:t>
            </a:r>
            <a:endParaRPr lang="en-US" dirty="0"/>
          </a:p>
        </p:txBody>
      </p:sp>
      <p:sp>
        <p:nvSpPr>
          <p:cNvPr id="22" name="Slide Number Placeholder 21">
            <a:extLst>
              <a:ext uri="{FF2B5EF4-FFF2-40B4-BE49-F238E27FC236}">
                <a16:creationId xmlns:a16="http://schemas.microsoft.com/office/drawing/2014/main" id="{300B9055-6FC3-7F19-5203-5E25EC40AC9E}"/>
              </a:ext>
            </a:extLst>
          </p:cNvPr>
          <p:cNvSpPr>
            <a:spLocks noGrp="1"/>
          </p:cNvSpPr>
          <p:nvPr>
            <p:ph type="sldNum" sz="quarter" idx="11"/>
          </p:nvPr>
        </p:nvSpPr>
        <p:spPr/>
        <p:txBody>
          <a:bodyPr/>
          <a:lstStyle/>
          <a:p>
            <a:fld id="{99562CDD-8BC9-4CF6-AA03-D93997F55C9A}" type="slidenum">
              <a:rPr lang="en-US" smtClean="0"/>
              <a:t>‹#›</a:t>
            </a:fld>
            <a:endParaRPr lang="en-US" dirty="0"/>
          </a:p>
        </p:txBody>
      </p:sp>
      <p:cxnSp>
        <p:nvCxnSpPr>
          <p:cNvPr id="5" name="Straight Connector 4">
            <a:extLst>
              <a:ext uri="{FF2B5EF4-FFF2-40B4-BE49-F238E27FC236}">
                <a16:creationId xmlns:a16="http://schemas.microsoft.com/office/drawing/2014/main" id="{67267D48-60EB-8516-7A10-65000B38419E}"/>
              </a:ext>
              <a:ext uri="{C183D7F6-B498-43B3-948B-1728B52AA6E4}">
                <adec:decorative xmlns:adec="http://schemas.microsoft.com/office/drawing/2017/decorative" val="1"/>
              </a:ext>
            </a:extLst>
          </p:cNvPr>
          <p:cNvCxnSpPr>
            <a:cxnSpLocks/>
          </p:cNvCxnSpPr>
          <p:nvPr/>
        </p:nvCxnSpPr>
        <p:spPr>
          <a:xfrm>
            <a:off x="6629400" y="2699432"/>
            <a:ext cx="0" cy="2811685"/>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284025"/>
      </p:ext>
    </p:extLst>
  </p:cSld>
  <p:clrMapOvr>
    <a:masterClrMapping/>
  </p:clrMapOvr>
  <p:hf hdr="0" dt="0"/>
  <p:extLst>
    <p:ext uri="{DCECCB84-F9BA-43D5-87BE-67443E8EF086}">
      <p15:sldGuideLst xmlns:p15="http://schemas.microsoft.com/office/powerpoint/2012/main">
        <p15:guide id="1" pos="4176">
          <p15:clr>
            <a:srgbClr val="FBAE40"/>
          </p15:clr>
        </p15:guide>
        <p15:guide id="2" pos="1728">
          <p15:clr>
            <a:srgbClr val="FBAE40"/>
          </p15:clr>
        </p15:guide>
        <p15:guide id="3" orient="horz" pos="388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A388FB16-ED00-2C84-6E79-947749469858}"/>
              </a:ext>
            </a:extLst>
          </p:cNvPr>
          <p:cNvGrpSpPr/>
          <p:nvPr/>
        </p:nvGrpSpPr>
        <p:grpSpPr>
          <a:xfrm>
            <a:off x="144" y="0"/>
            <a:ext cx="1067109" cy="6858000"/>
            <a:chOff x="144" y="0"/>
            <a:chExt cx="1067109" cy="6858000"/>
          </a:xfrm>
        </p:grpSpPr>
        <p:pic>
          <p:nvPicPr>
            <p:cNvPr id="11" name="Picture 10">
              <a:extLst>
                <a:ext uri="{FF2B5EF4-FFF2-40B4-BE49-F238E27FC236}">
                  <a16:creationId xmlns:a16="http://schemas.microsoft.com/office/drawing/2014/main" id="{7EC6E088-BD15-B30E-00FB-C447B9E2B192}"/>
                </a:ext>
                <a:ext uri="{C183D7F6-B498-43B3-948B-1728B52AA6E4}">
                  <adec:decorative xmlns:adec="http://schemas.microsoft.com/office/drawing/2017/decorative" val="1"/>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95" y="0"/>
              <a:ext cx="1066807" cy="6858000"/>
            </a:xfrm>
            <a:prstGeom prst="rect">
              <a:avLst/>
            </a:prstGeom>
          </p:spPr>
        </p:pic>
        <p:sp>
          <p:nvSpPr>
            <p:cNvPr id="12" name="Rectangle 11">
              <a:extLst>
                <a:ext uri="{FF2B5EF4-FFF2-40B4-BE49-F238E27FC236}">
                  <a16:creationId xmlns:a16="http://schemas.microsoft.com/office/drawing/2014/main" id="{179C12AA-E75A-B7A3-F365-4905F5ED6180}"/>
                </a:ext>
                <a:ext uri="{C183D7F6-B498-43B3-948B-1728B52AA6E4}">
                  <adec:decorative xmlns:adec="http://schemas.microsoft.com/office/drawing/2017/decorative" val="1"/>
                </a:ext>
              </a:extLst>
            </p:cNvPr>
            <p:cNvSpPr/>
            <p:nvPr userDrawn="1"/>
          </p:nvSpPr>
          <p:spPr>
            <a:xfrm>
              <a:off x="144" y="0"/>
              <a:ext cx="1067109" cy="685800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pic>
          <p:nvPicPr>
            <p:cNvPr id="13" name="Picture 12">
              <a:extLst>
                <a:ext uri="{FF2B5EF4-FFF2-40B4-BE49-F238E27FC236}">
                  <a16:creationId xmlns:a16="http://schemas.microsoft.com/office/drawing/2014/main" id="{BA730C06-C7DC-9153-91E6-908E5198646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48428" y="228600"/>
              <a:ext cx="970540" cy="544555"/>
            </a:xfrm>
            <a:prstGeom prst="rect">
              <a:avLst/>
            </a:prstGeom>
          </p:spPr>
        </p:pic>
      </p:grpSp>
      <p:sp>
        <p:nvSpPr>
          <p:cNvPr id="2" name="Title 1">
            <a:extLst>
              <a:ext uri="{FF2B5EF4-FFF2-40B4-BE49-F238E27FC236}">
                <a16:creationId xmlns:a16="http://schemas.microsoft.com/office/drawing/2014/main" id="{6D69F225-13F2-F640-59BA-AA3E99930C9A}"/>
              </a:ext>
            </a:extLst>
          </p:cNvPr>
          <p:cNvSpPr>
            <a:spLocks noGrp="1"/>
          </p:cNvSpPr>
          <p:nvPr>
            <p:ph type="title"/>
          </p:nvPr>
        </p:nvSpPr>
        <p:spPr>
          <a:xfrm>
            <a:off x="1371600" y="365125"/>
            <a:ext cx="10515600"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235C104-705D-E9DB-8E1C-CB779DB95E9F}"/>
              </a:ext>
            </a:extLst>
          </p:cNvPr>
          <p:cNvSpPr>
            <a:spLocks noGrp="1"/>
          </p:cNvSpPr>
          <p:nvPr>
            <p:ph sz="half" idx="1"/>
          </p:nvPr>
        </p:nvSpPr>
        <p:spPr>
          <a:xfrm>
            <a:off x="1371600" y="1825625"/>
            <a:ext cx="4937760" cy="4297680"/>
          </a:xfrm>
        </p:spPr>
        <p:txBody>
          <a:bodyPr>
            <a:normAutofit/>
          </a:bodyPr>
          <a:lstStyle>
            <a:lvl1pPr marL="0" indent="0">
              <a:buNone/>
              <a:defRPr lang="en-US" sz="2800" dirty="0" smtClean="0"/>
            </a:lvl1pPr>
            <a:lvl2pPr>
              <a:buNone/>
              <a:defRPr lang="en-US" dirty="0" smtClean="0"/>
            </a:lvl2pPr>
            <a:lvl3pPr>
              <a:buNone/>
              <a:defRPr lang="en-US" dirty="0" smtClean="0"/>
            </a:lvl3pPr>
            <a:lvl4pPr>
              <a:buNone/>
              <a:defRPr lang="en-US" dirty="0" smtClean="0"/>
            </a:lvl4pPr>
            <a:lvl5pPr>
              <a:buNone/>
              <a:defRPr lang="en-US" dirty="0"/>
            </a:lvl5pPr>
          </a:lstStyle>
          <a:p>
            <a:pPr lvl="0"/>
            <a:r>
              <a:rPr lang="en-US"/>
              <a:t>Click to edit Master text styles</a:t>
            </a:r>
          </a:p>
        </p:txBody>
      </p:sp>
      <p:sp>
        <p:nvSpPr>
          <p:cNvPr id="4" name="Content Placeholder 3">
            <a:extLst>
              <a:ext uri="{FF2B5EF4-FFF2-40B4-BE49-F238E27FC236}">
                <a16:creationId xmlns:a16="http://schemas.microsoft.com/office/drawing/2014/main" id="{BC27E353-6ABA-D875-0F77-F99C28EA27F8}"/>
              </a:ext>
            </a:extLst>
          </p:cNvPr>
          <p:cNvSpPr>
            <a:spLocks noGrp="1"/>
          </p:cNvSpPr>
          <p:nvPr>
            <p:ph sz="half" idx="2"/>
          </p:nvPr>
        </p:nvSpPr>
        <p:spPr>
          <a:xfrm>
            <a:off x="6949440" y="1825625"/>
            <a:ext cx="4937760" cy="4297680"/>
          </a:xfrm>
        </p:spPr>
        <p:txBody>
          <a:bodyPr>
            <a:normAutofit/>
          </a:bodyPr>
          <a:lstStyle>
            <a:lvl1pPr marL="0" indent="0">
              <a:buNone/>
              <a:defRPr lang="en-US" sz="2800" dirty="0" smtClean="0"/>
            </a:lvl1pPr>
            <a:lvl2pPr marL="457200" indent="0">
              <a:buNone/>
              <a:defRPr lang="en-US" dirty="0" smtClean="0"/>
            </a:lvl2pPr>
            <a:lvl3pPr>
              <a:buNone/>
              <a:defRPr lang="en-US" dirty="0" smtClean="0"/>
            </a:lvl3pPr>
            <a:lvl4pPr>
              <a:buNone/>
              <a:defRPr lang="en-US" dirty="0" smtClean="0"/>
            </a:lvl4pPr>
            <a:lvl5pPr>
              <a:buNone/>
              <a:defRPr lang="en-US" dirty="0"/>
            </a:lvl5pPr>
          </a:lstStyle>
          <a:p>
            <a:pPr lvl="0"/>
            <a:r>
              <a:rPr lang="en-US"/>
              <a:t>Click to edit Master text styles</a:t>
            </a:r>
          </a:p>
        </p:txBody>
      </p:sp>
      <p:sp>
        <p:nvSpPr>
          <p:cNvPr id="21" name="Footer Placeholder 20">
            <a:extLst>
              <a:ext uri="{FF2B5EF4-FFF2-40B4-BE49-F238E27FC236}">
                <a16:creationId xmlns:a16="http://schemas.microsoft.com/office/drawing/2014/main" id="{BB0C5F24-0E99-E5B8-E1A1-4DEF0288E49A}"/>
              </a:ext>
            </a:extLst>
          </p:cNvPr>
          <p:cNvSpPr>
            <a:spLocks noGrp="1"/>
          </p:cNvSpPr>
          <p:nvPr>
            <p:ph type="ftr" sz="quarter" idx="10"/>
          </p:nvPr>
        </p:nvSpPr>
        <p:spPr/>
        <p:txBody>
          <a:bodyPr/>
          <a:lstStyle/>
          <a:p>
            <a:r>
              <a:rPr lang="en-US"/>
              <a:t>Workbook Page #</a:t>
            </a:r>
            <a:endParaRPr lang="en-US" dirty="0"/>
          </a:p>
        </p:txBody>
      </p:sp>
      <p:sp>
        <p:nvSpPr>
          <p:cNvPr id="22" name="Slide Number Placeholder 21">
            <a:extLst>
              <a:ext uri="{FF2B5EF4-FFF2-40B4-BE49-F238E27FC236}">
                <a16:creationId xmlns:a16="http://schemas.microsoft.com/office/drawing/2014/main" id="{300B9055-6FC3-7F19-5203-5E25EC40AC9E}"/>
              </a:ext>
            </a:extLst>
          </p:cNvPr>
          <p:cNvSpPr>
            <a:spLocks noGrp="1"/>
          </p:cNvSpPr>
          <p:nvPr>
            <p:ph type="sldNum" sz="quarter" idx="11"/>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274924921"/>
      </p:ext>
    </p:extLst>
  </p:cSld>
  <p:clrMapOvr>
    <a:masterClrMapping/>
  </p:clrMapOvr>
  <p:extLst>
    <p:ext uri="{DCECCB84-F9BA-43D5-87BE-67443E8EF086}">
      <p15:sldGuideLst xmlns:p15="http://schemas.microsoft.com/office/powerpoint/2012/main">
        <p15:guide id="1" pos="4176">
          <p15:clr>
            <a:srgbClr val="FBAE40"/>
          </p15:clr>
        </p15:guide>
        <p15:guide id="2" pos="172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56B7D9C4-441F-C272-B8C2-847D862B0671}"/>
              </a:ext>
            </a:extLst>
          </p:cNvPr>
          <p:cNvGrpSpPr/>
          <p:nvPr/>
        </p:nvGrpSpPr>
        <p:grpSpPr>
          <a:xfrm>
            <a:off x="144" y="0"/>
            <a:ext cx="1067109" cy="6858000"/>
            <a:chOff x="144" y="0"/>
            <a:chExt cx="1067109" cy="6858000"/>
          </a:xfrm>
        </p:grpSpPr>
        <p:pic>
          <p:nvPicPr>
            <p:cNvPr id="24" name="Picture 23">
              <a:extLst>
                <a:ext uri="{FF2B5EF4-FFF2-40B4-BE49-F238E27FC236}">
                  <a16:creationId xmlns:a16="http://schemas.microsoft.com/office/drawing/2014/main" id="{00A4BB03-804A-44FF-60CD-78EADD45996D}"/>
                </a:ext>
                <a:ext uri="{C183D7F6-B498-43B3-948B-1728B52AA6E4}">
                  <adec:decorative xmlns:adec="http://schemas.microsoft.com/office/drawing/2017/decorative" val="1"/>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95" y="0"/>
              <a:ext cx="1066807" cy="6858000"/>
            </a:xfrm>
            <a:prstGeom prst="rect">
              <a:avLst/>
            </a:prstGeom>
          </p:spPr>
        </p:pic>
        <p:sp>
          <p:nvSpPr>
            <p:cNvPr id="25" name="Rectangle 24">
              <a:extLst>
                <a:ext uri="{FF2B5EF4-FFF2-40B4-BE49-F238E27FC236}">
                  <a16:creationId xmlns:a16="http://schemas.microsoft.com/office/drawing/2014/main" id="{EB8A93D3-ECB7-B14D-C429-DBB0AB0F0F70}"/>
                </a:ext>
                <a:ext uri="{C183D7F6-B498-43B3-948B-1728B52AA6E4}">
                  <adec:decorative xmlns:adec="http://schemas.microsoft.com/office/drawing/2017/decorative" val="1"/>
                </a:ext>
              </a:extLst>
            </p:cNvPr>
            <p:cNvSpPr/>
            <p:nvPr userDrawn="1"/>
          </p:nvSpPr>
          <p:spPr>
            <a:xfrm>
              <a:off x="144" y="0"/>
              <a:ext cx="1067109" cy="685800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pic>
          <p:nvPicPr>
            <p:cNvPr id="26" name="Picture 25">
              <a:extLst>
                <a:ext uri="{FF2B5EF4-FFF2-40B4-BE49-F238E27FC236}">
                  <a16:creationId xmlns:a16="http://schemas.microsoft.com/office/drawing/2014/main" id="{E724EB5F-9F2C-25A0-D650-AF7435FCAA34}"/>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48428" y="228600"/>
              <a:ext cx="970540" cy="544555"/>
            </a:xfrm>
            <a:prstGeom prst="rect">
              <a:avLst/>
            </a:prstGeom>
          </p:spPr>
        </p:pic>
      </p:grpSp>
      <p:sp>
        <p:nvSpPr>
          <p:cNvPr id="2" name="Title 1"/>
          <p:cNvSpPr>
            <a:spLocks noGrp="1"/>
          </p:cNvSpPr>
          <p:nvPr>
            <p:ph type="title"/>
          </p:nvPr>
        </p:nvSpPr>
        <p:spPr>
          <a:xfrm>
            <a:off x="1371600" y="457200"/>
            <a:ext cx="4724399" cy="1600200"/>
          </a:xfrm>
        </p:spPr>
        <p:txBody>
          <a:bodyPr anchor="ctr" anchorCtr="0">
            <a:normAutofit/>
          </a:bodyPr>
          <a:lstStyle>
            <a:lvl1pPr>
              <a:defRPr sz="3600"/>
            </a:lvl1pPr>
          </a:lstStyle>
          <a:p>
            <a:r>
              <a:rPr lang="en-US"/>
              <a:t>Click to edit Master title style</a:t>
            </a:r>
            <a:endParaRPr lang="en-US" dirty="0"/>
          </a:p>
        </p:txBody>
      </p:sp>
      <p:sp>
        <p:nvSpPr>
          <p:cNvPr id="18" name="Picture Placeholder 17">
            <a:extLst>
              <a:ext uri="{FF2B5EF4-FFF2-40B4-BE49-F238E27FC236}">
                <a16:creationId xmlns:a16="http://schemas.microsoft.com/office/drawing/2014/main" id="{AAA15071-3C00-3535-90DB-AC1996712940}"/>
              </a:ext>
            </a:extLst>
          </p:cNvPr>
          <p:cNvSpPr>
            <a:spLocks noGrp="1"/>
          </p:cNvSpPr>
          <p:nvPr>
            <p:ph type="pic" sz="quarter" idx="13"/>
          </p:nvPr>
        </p:nvSpPr>
        <p:spPr>
          <a:xfrm>
            <a:off x="6629401" y="457200"/>
            <a:ext cx="4953000" cy="5411789"/>
          </a:xfrm>
        </p:spPr>
        <p:txBody>
          <a:bodyPr/>
          <a:lstStyle/>
          <a:p>
            <a:r>
              <a:rPr lang="en-US"/>
              <a:t>Click icon to add picture</a:t>
            </a:r>
          </a:p>
        </p:txBody>
      </p:sp>
      <p:sp>
        <p:nvSpPr>
          <p:cNvPr id="22" name="Text Placeholder 21">
            <a:extLst>
              <a:ext uri="{FF2B5EF4-FFF2-40B4-BE49-F238E27FC236}">
                <a16:creationId xmlns:a16="http://schemas.microsoft.com/office/drawing/2014/main" id="{972C3C75-3EC4-412B-9233-35918CB6EE45}"/>
              </a:ext>
            </a:extLst>
          </p:cNvPr>
          <p:cNvSpPr>
            <a:spLocks noGrp="1"/>
          </p:cNvSpPr>
          <p:nvPr>
            <p:ph type="body" sz="quarter" idx="16"/>
          </p:nvPr>
        </p:nvSpPr>
        <p:spPr>
          <a:xfrm>
            <a:off x="1371600" y="2057399"/>
            <a:ext cx="4724400" cy="3811589"/>
          </a:xfrm>
        </p:spPr>
        <p:txBody>
          <a:bodyPr>
            <a:normAutofit/>
          </a:bodyPr>
          <a:lstStyle>
            <a:lvl1pPr marL="0" indent="0">
              <a:buNone/>
              <a:defRPr sz="28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7" name="Footer Placeholder 26">
            <a:extLst>
              <a:ext uri="{FF2B5EF4-FFF2-40B4-BE49-F238E27FC236}">
                <a16:creationId xmlns:a16="http://schemas.microsoft.com/office/drawing/2014/main" id="{052CB20F-0916-6775-E735-ACD589A55DA7}"/>
              </a:ext>
            </a:extLst>
          </p:cNvPr>
          <p:cNvSpPr>
            <a:spLocks noGrp="1"/>
          </p:cNvSpPr>
          <p:nvPr>
            <p:ph type="ftr" sz="quarter" idx="17"/>
          </p:nvPr>
        </p:nvSpPr>
        <p:spPr/>
        <p:txBody>
          <a:bodyPr/>
          <a:lstStyle/>
          <a:p>
            <a:r>
              <a:rPr lang="en-US"/>
              <a:t>Workbook Page #</a:t>
            </a:r>
            <a:endParaRPr lang="en-US" dirty="0"/>
          </a:p>
        </p:txBody>
      </p:sp>
      <p:sp>
        <p:nvSpPr>
          <p:cNvPr id="28" name="Slide Number Placeholder 27">
            <a:extLst>
              <a:ext uri="{FF2B5EF4-FFF2-40B4-BE49-F238E27FC236}">
                <a16:creationId xmlns:a16="http://schemas.microsoft.com/office/drawing/2014/main" id="{D6E7B84B-4839-73C1-EF4E-63FD89274D79}"/>
              </a:ext>
            </a:extLst>
          </p:cNvPr>
          <p:cNvSpPr>
            <a:spLocks noGrp="1"/>
          </p:cNvSpPr>
          <p:nvPr>
            <p:ph type="sldNum" sz="quarter" idx="18"/>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234839566"/>
      </p:ext>
    </p:extLst>
  </p:cSld>
  <p:clrMapOvr>
    <a:masterClrMapping/>
  </p:clrMapOvr>
  <p:hf hdr="0" dt="0"/>
  <p:extLst>
    <p:ext uri="{DCECCB84-F9BA-43D5-87BE-67443E8EF086}">
      <p15:sldGuideLst xmlns:p15="http://schemas.microsoft.com/office/powerpoint/2012/main">
        <p15:guide id="1" orient="horz" pos="2160">
          <p15:clr>
            <a:srgbClr val="FBAE40"/>
          </p15:clr>
        </p15:guide>
        <p15:guide id="2" pos="4176">
          <p15:clr>
            <a:srgbClr val="FBAE40"/>
          </p15:clr>
        </p15:guide>
        <p15:guide id="4" pos="864">
          <p15:clr>
            <a:srgbClr val="FBAE40"/>
          </p15:clr>
        </p15:guide>
        <p15:guide id="5" pos="751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052EE5E-A19C-74E1-55E8-A8F266291141}"/>
              </a:ext>
            </a:extLst>
          </p:cNvPr>
          <p:cNvGrpSpPr/>
          <p:nvPr/>
        </p:nvGrpSpPr>
        <p:grpSpPr>
          <a:xfrm>
            <a:off x="144" y="0"/>
            <a:ext cx="1067109" cy="6858000"/>
            <a:chOff x="144" y="0"/>
            <a:chExt cx="1067109" cy="6858000"/>
          </a:xfrm>
        </p:grpSpPr>
        <p:pic>
          <p:nvPicPr>
            <p:cNvPr id="11" name="Picture 10">
              <a:extLst>
                <a:ext uri="{FF2B5EF4-FFF2-40B4-BE49-F238E27FC236}">
                  <a16:creationId xmlns:a16="http://schemas.microsoft.com/office/drawing/2014/main" id="{C805C70F-1816-087B-792A-C060BE34E0EE}"/>
                </a:ext>
                <a:ext uri="{C183D7F6-B498-43B3-948B-1728B52AA6E4}">
                  <adec:decorative xmlns:adec="http://schemas.microsoft.com/office/drawing/2017/decorative" val="1"/>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95" y="0"/>
              <a:ext cx="1066807" cy="6858000"/>
            </a:xfrm>
            <a:prstGeom prst="rect">
              <a:avLst/>
            </a:prstGeom>
          </p:spPr>
        </p:pic>
        <p:sp>
          <p:nvSpPr>
            <p:cNvPr id="12" name="Rectangle 11">
              <a:extLst>
                <a:ext uri="{FF2B5EF4-FFF2-40B4-BE49-F238E27FC236}">
                  <a16:creationId xmlns:a16="http://schemas.microsoft.com/office/drawing/2014/main" id="{93013D83-6FFD-4DC5-673B-A6A1163BE6C4}"/>
                </a:ext>
                <a:ext uri="{C183D7F6-B498-43B3-948B-1728B52AA6E4}">
                  <adec:decorative xmlns:adec="http://schemas.microsoft.com/office/drawing/2017/decorative" val="1"/>
                </a:ext>
              </a:extLst>
            </p:cNvPr>
            <p:cNvSpPr/>
            <p:nvPr userDrawn="1"/>
          </p:nvSpPr>
          <p:spPr>
            <a:xfrm>
              <a:off x="144" y="0"/>
              <a:ext cx="1067109" cy="685800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pic>
          <p:nvPicPr>
            <p:cNvPr id="13" name="Picture 12">
              <a:extLst>
                <a:ext uri="{FF2B5EF4-FFF2-40B4-BE49-F238E27FC236}">
                  <a16:creationId xmlns:a16="http://schemas.microsoft.com/office/drawing/2014/main" id="{BFC8BD27-0766-40ED-8274-051DF25C5F11}"/>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48428" y="228600"/>
              <a:ext cx="970540" cy="544555"/>
            </a:xfrm>
            <a:prstGeom prst="rect">
              <a:avLst/>
            </a:prstGeom>
          </p:spPr>
        </p:pic>
      </p:grpSp>
      <p:sp>
        <p:nvSpPr>
          <p:cNvPr id="2" name="Title 1"/>
          <p:cNvSpPr>
            <a:spLocks noGrp="1"/>
          </p:cNvSpPr>
          <p:nvPr>
            <p:ph type="title"/>
          </p:nvPr>
        </p:nvSpPr>
        <p:spPr>
          <a:xfrm>
            <a:off x="1371600" y="449262"/>
            <a:ext cx="4724400" cy="1600200"/>
          </a:xfrm>
        </p:spPr>
        <p:txBody>
          <a:bodyPr anchor="ctr" anchorCtr="0">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6629400" y="449263"/>
            <a:ext cx="4953000" cy="54117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4" name="Text Placeholder 3"/>
          <p:cNvSpPr>
            <a:spLocks noGrp="1"/>
          </p:cNvSpPr>
          <p:nvPr>
            <p:ph type="body" sz="half" idx="2"/>
          </p:nvPr>
        </p:nvSpPr>
        <p:spPr>
          <a:xfrm>
            <a:off x="1371600" y="2049462"/>
            <a:ext cx="4724400" cy="3811588"/>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4" name="Footer Placeholder 13">
            <a:extLst>
              <a:ext uri="{FF2B5EF4-FFF2-40B4-BE49-F238E27FC236}">
                <a16:creationId xmlns:a16="http://schemas.microsoft.com/office/drawing/2014/main" id="{963F4C7D-5951-03E8-A093-C07DA1BD7CA7}"/>
              </a:ext>
            </a:extLst>
          </p:cNvPr>
          <p:cNvSpPr>
            <a:spLocks noGrp="1"/>
          </p:cNvSpPr>
          <p:nvPr>
            <p:ph type="ftr" sz="quarter" idx="10"/>
          </p:nvPr>
        </p:nvSpPr>
        <p:spPr/>
        <p:txBody>
          <a:bodyPr/>
          <a:lstStyle/>
          <a:p>
            <a:r>
              <a:rPr lang="en-US"/>
              <a:t>Workbook Page #</a:t>
            </a:r>
            <a:endParaRPr lang="en-US" dirty="0"/>
          </a:p>
        </p:txBody>
      </p:sp>
      <p:sp>
        <p:nvSpPr>
          <p:cNvPr id="15" name="Slide Number Placeholder 14">
            <a:extLst>
              <a:ext uri="{FF2B5EF4-FFF2-40B4-BE49-F238E27FC236}">
                <a16:creationId xmlns:a16="http://schemas.microsoft.com/office/drawing/2014/main" id="{CBAEAA9F-9EFB-40C4-5702-126759742FE4}"/>
              </a:ext>
            </a:extLst>
          </p:cNvPr>
          <p:cNvSpPr>
            <a:spLocks noGrp="1"/>
          </p:cNvSpPr>
          <p:nvPr>
            <p:ph type="sldNum" sz="quarter" idx="11"/>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917071609"/>
      </p:ext>
    </p:extLst>
  </p:cSld>
  <p:clrMapOvr>
    <a:masterClrMapping/>
  </p:clrMapOvr>
  <p:extLst>
    <p:ext uri="{DCECCB84-F9BA-43D5-87BE-67443E8EF086}">
      <p15:sldGuideLst xmlns:p15="http://schemas.microsoft.com/office/powerpoint/2012/main">
        <p15:guide id="1" orient="horz" pos="2160">
          <p15:clr>
            <a:srgbClr val="FBAE40"/>
          </p15:clr>
        </p15:guide>
        <p15:guide id="2" pos="4176">
          <p15:clr>
            <a:srgbClr val="FBAE40"/>
          </p15:clr>
        </p15:guide>
        <p15:guide id="3" pos="86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6BED36-D83D-2485-AFFF-5B58B3B03943}"/>
              </a:ext>
            </a:extLst>
          </p:cNvPr>
          <p:cNvGrpSpPr/>
          <p:nvPr/>
        </p:nvGrpSpPr>
        <p:grpSpPr>
          <a:xfrm>
            <a:off x="144" y="0"/>
            <a:ext cx="1067109" cy="6858000"/>
            <a:chOff x="144" y="0"/>
            <a:chExt cx="1067109" cy="6858000"/>
          </a:xfrm>
        </p:grpSpPr>
        <p:pic>
          <p:nvPicPr>
            <p:cNvPr id="5" name="Picture 4">
              <a:extLst>
                <a:ext uri="{FF2B5EF4-FFF2-40B4-BE49-F238E27FC236}">
                  <a16:creationId xmlns:a16="http://schemas.microsoft.com/office/drawing/2014/main" id="{24B174DA-6BAE-3DDC-69C7-3C4938DAD3A7}"/>
                </a:ext>
                <a:ext uri="{C183D7F6-B498-43B3-948B-1728B52AA6E4}">
                  <adec:decorative xmlns:adec="http://schemas.microsoft.com/office/drawing/2017/decorative" val="1"/>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295" y="0"/>
              <a:ext cx="1066807" cy="6858000"/>
            </a:xfrm>
            <a:prstGeom prst="rect">
              <a:avLst/>
            </a:prstGeom>
          </p:spPr>
        </p:pic>
        <p:sp>
          <p:nvSpPr>
            <p:cNvPr id="6" name="Rectangle 5">
              <a:extLst>
                <a:ext uri="{FF2B5EF4-FFF2-40B4-BE49-F238E27FC236}">
                  <a16:creationId xmlns:a16="http://schemas.microsoft.com/office/drawing/2014/main" id="{14C9F106-930E-0FE4-3DBA-67A1C50FDB40}"/>
                </a:ext>
                <a:ext uri="{C183D7F6-B498-43B3-948B-1728B52AA6E4}">
                  <adec:decorative xmlns:adec="http://schemas.microsoft.com/office/drawing/2017/decorative" val="1"/>
                </a:ext>
              </a:extLst>
            </p:cNvPr>
            <p:cNvSpPr/>
            <p:nvPr userDrawn="1"/>
          </p:nvSpPr>
          <p:spPr>
            <a:xfrm>
              <a:off x="144" y="0"/>
              <a:ext cx="1067109" cy="685800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8A6"/>
                </a:solidFill>
              </a:endParaRPr>
            </a:p>
          </p:txBody>
        </p:sp>
        <p:pic>
          <p:nvPicPr>
            <p:cNvPr id="7" name="Picture 6">
              <a:extLst>
                <a:ext uri="{FF2B5EF4-FFF2-40B4-BE49-F238E27FC236}">
                  <a16:creationId xmlns:a16="http://schemas.microsoft.com/office/drawing/2014/main" id="{D4EB93F2-A0AD-1FAB-ED07-6B9834F3CFC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48428" y="228600"/>
              <a:ext cx="970540" cy="544555"/>
            </a:xfrm>
            <a:prstGeom prst="rect">
              <a:avLst/>
            </a:prstGeom>
          </p:spPr>
        </p:pic>
      </p:grpSp>
      <p:sp>
        <p:nvSpPr>
          <p:cNvPr id="2" name="Title 1"/>
          <p:cNvSpPr>
            <a:spLocks noGrp="1"/>
          </p:cNvSpPr>
          <p:nvPr>
            <p:ph type="title"/>
          </p:nvPr>
        </p:nvSpPr>
        <p:spPr>
          <a:xfrm>
            <a:off x="1554480" y="365125"/>
            <a:ext cx="10058400" cy="1325563"/>
          </a:xfrm>
        </p:spPr>
        <p:txBody>
          <a:bodyPr/>
          <a:lstStyle>
            <a:lvl1pPr>
              <a:lnSpc>
                <a:spcPct val="110000"/>
              </a:lnSpc>
              <a:defRPr/>
            </a:lvl1pPr>
          </a:lstStyle>
          <a:p>
            <a:r>
              <a:rPr lang="en-US"/>
              <a:t>Click to edit Master title style</a:t>
            </a:r>
            <a:endParaRPr lang="en-US" dirty="0"/>
          </a:p>
        </p:txBody>
      </p:sp>
      <p:sp>
        <p:nvSpPr>
          <p:cNvPr id="3" name="Content Placeholder 2"/>
          <p:cNvSpPr>
            <a:spLocks noGrp="1"/>
          </p:cNvSpPr>
          <p:nvPr>
            <p:ph idx="1"/>
          </p:nvPr>
        </p:nvSpPr>
        <p:spPr>
          <a:xfrm>
            <a:off x="1554480" y="1825625"/>
            <a:ext cx="10058400" cy="4351338"/>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p:txBody>
      </p:sp>
      <p:sp>
        <p:nvSpPr>
          <p:cNvPr id="17" name="Footer Placeholder 16">
            <a:extLst>
              <a:ext uri="{FF2B5EF4-FFF2-40B4-BE49-F238E27FC236}">
                <a16:creationId xmlns:a16="http://schemas.microsoft.com/office/drawing/2014/main" id="{98099F81-5CC0-E47B-ED8E-E0AA7C884CE6}"/>
              </a:ext>
            </a:extLst>
          </p:cNvPr>
          <p:cNvSpPr>
            <a:spLocks noGrp="1"/>
          </p:cNvSpPr>
          <p:nvPr>
            <p:ph type="ftr" sz="quarter" idx="10"/>
          </p:nvPr>
        </p:nvSpPr>
        <p:spPr/>
        <p:txBody>
          <a:bodyPr/>
          <a:lstStyle/>
          <a:p>
            <a:r>
              <a:rPr lang="en-US"/>
              <a:t>Workbook Page #</a:t>
            </a:r>
            <a:endParaRPr lang="en-US" dirty="0"/>
          </a:p>
        </p:txBody>
      </p:sp>
      <p:sp>
        <p:nvSpPr>
          <p:cNvPr id="18" name="Slide Number Placeholder 17">
            <a:extLst>
              <a:ext uri="{FF2B5EF4-FFF2-40B4-BE49-F238E27FC236}">
                <a16:creationId xmlns:a16="http://schemas.microsoft.com/office/drawing/2014/main" id="{48C59C19-3E7A-53AF-72B6-7F5A0111C21A}"/>
              </a:ext>
            </a:extLst>
          </p:cNvPr>
          <p:cNvSpPr>
            <a:spLocks noGrp="1"/>
          </p:cNvSpPr>
          <p:nvPr>
            <p:ph type="sldNum" sz="quarter" idx="11"/>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30685205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Footer Placeholder 8">
            <a:extLst>
              <a:ext uri="{FF2B5EF4-FFF2-40B4-BE49-F238E27FC236}">
                <a16:creationId xmlns:a16="http://schemas.microsoft.com/office/drawing/2014/main" id="{B0573654-5D31-B74C-D5AA-780ADF6870AA}"/>
              </a:ext>
            </a:extLst>
          </p:cNvPr>
          <p:cNvSpPr>
            <a:spLocks noGrp="1"/>
          </p:cNvSpPr>
          <p:nvPr>
            <p:ph type="ftr" sz="quarter" idx="3"/>
          </p:nvPr>
        </p:nvSpPr>
        <p:spPr>
          <a:xfrm>
            <a:off x="8848724" y="6356349"/>
            <a:ext cx="2505075" cy="365125"/>
          </a:xfrm>
          <a:prstGeom prst="rect">
            <a:avLst/>
          </a:prstGeom>
        </p:spPr>
        <p:txBody>
          <a:bodyPr vert="horz" lIns="91440" tIns="45720" rIns="91440" bIns="45720" rtlCol="0" anchor="ctr"/>
          <a:lstStyle>
            <a:lvl1pPr algn="r">
              <a:defRPr sz="1600">
                <a:solidFill>
                  <a:srgbClr val="00567D"/>
                </a:solidFill>
              </a:defRPr>
            </a:lvl1pPr>
          </a:lstStyle>
          <a:p>
            <a:r>
              <a:rPr lang="en-US"/>
              <a:t>Workbook Page #</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lide Number Placeholder 10">
            <a:extLst>
              <a:ext uri="{FF2B5EF4-FFF2-40B4-BE49-F238E27FC236}">
                <a16:creationId xmlns:a16="http://schemas.microsoft.com/office/drawing/2014/main" id="{DFA679A2-8FDA-5A5E-5B30-0900B700D24C}"/>
              </a:ext>
            </a:extLst>
          </p:cNvPr>
          <p:cNvSpPr>
            <a:spLocks noGrp="1"/>
          </p:cNvSpPr>
          <p:nvPr>
            <p:ph type="sldNum" sz="quarter" idx="4"/>
          </p:nvPr>
        </p:nvSpPr>
        <p:spPr>
          <a:xfrm>
            <a:off x="0" y="6356350"/>
            <a:ext cx="1069848" cy="365125"/>
          </a:xfrm>
          <a:prstGeom prst="rect">
            <a:avLst/>
          </a:prstGeom>
        </p:spPr>
        <p:txBody>
          <a:bodyPr vert="horz" lIns="91440" tIns="45720" rIns="91440" bIns="45720" rtlCol="0" anchor="ctr"/>
          <a:lstStyle>
            <a:lvl1pPr algn="ctr">
              <a:defRPr sz="1600">
                <a:solidFill>
                  <a:schemeClr val="accent1">
                    <a:lumMod val="20000"/>
                    <a:lumOff val="80000"/>
                  </a:schemeClr>
                </a:solidFill>
              </a:defRPr>
            </a:lvl1pPr>
          </a:lstStyle>
          <a:p>
            <a:fld id="{99562CDD-8BC9-4CF6-AA03-D93997F55C9A}" type="slidenum">
              <a:rPr lang="en-US" smtClean="0"/>
              <a:t>‹#›</a:t>
            </a:fld>
            <a:endParaRPr lang="en-US" dirty="0"/>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endParaRPr lang="en-US" dirty="0"/>
          </a:p>
        </p:txBody>
      </p:sp>
    </p:spTree>
    <p:extLst>
      <p:ext uri="{BB962C8B-B14F-4D97-AF65-F5344CB8AC3E}">
        <p14:creationId xmlns:p14="http://schemas.microsoft.com/office/powerpoint/2010/main" val="1911996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914400" rtl="0" eaLnBrk="1" latinLnBrk="0" hangingPunct="1">
        <a:lnSpc>
          <a:spcPct val="100000"/>
        </a:lnSpc>
        <a:spcBef>
          <a:spcPct val="0"/>
        </a:spcBef>
        <a:buNone/>
        <a:defRPr sz="4000" kern="1200" spc="80" baseline="0">
          <a:solidFill>
            <a:srgbClr val="00567D"/>
          </a:solidFill>
          <a:latin typeface="+mj-lt"/>
          <a:ea typeface="+mj-ea"/>
          <a:cs typeface="+mj-cs"/>
        </a:defRPr>
      </a:lvl1pPr>
    </p:titleStyle>
    <p:bodyStyle>
      <a:lvl1pPr marL="0" indent="0" algn="l" defTabSz="914400" rtl="0" eaLnBrk="1" latinLnBrk="0" hangingPunct="1">
        <a:lnSpc>
          <a:spcPct val="110000"/>
        </a:lnSpc>
        <a:spcBef>
          <a:spcPts val="1000"/>
        </a:spcBef>
        <a:buFont typeface="Arial" panose="020B0604020202020204" pitchFamily="34" charset="0"/>
        <a:buNone/>
        <a:defRPr sz="2800" kern="1200">
          <a:solidFill>
            <a:schemeClr val="tx1">
              <a:lumMod val="75000"/>
              <a:lumOff val="25000"/>
            </a:schemeClr>
          </a:solidFill>
          <a:latin typeface="+mn-lt"/>
          <a:ea typeface="+mn-ea"/>
          <a:cs typeface="+mn-cs"/>
        </a:defRPr>
      </a:lvl1pPr>
      <a:lvl2pPr marL="457200" indent="0" algn="l" defTabSz="914400" rtl="0" eaLnBrk="1" latinLnBrk="0" hangingPunct="1">
        <a:lnSpc>
          <a:spcPct val="110000"/>
        </a:lnSpc>
        <a:spcBef>
          <a:spcPts val="1000"/>
        </a:spcBef>
        <a:buFont typeface="Arial" panose="020B0604020202020204" pitchFamily="34" charset="0"/>
        <a:buNone/>
        <a:defRPr sz="2400" kern="1200">
          <a:solidFill>
            <a:schemeClr val="tx1">
              <a:lumMod val="75000"/>
              <a:lumOff val="25000"/>
            </a:schemeClr>
          </a:solidFill>
          <a:latin typeface="+mn-lt"/>
          <a:ea typeface="+mn-ea"/>
          <a:cs typeface="+mn-cs"/>
        </a:defRPr>
      </a:lvl2pPr>
      <a:lvl3pPr marL="914400" indent="0" algn="l" defTabSz="914400" rtl="0" eaLnBrk="1" latinLnBrk="0" hangingPunct="1">
        <a:lnSpc>
          <a:spcPct val="110000"/>
        </a:lnSpc>
        <a:spcBef>
          <a:spcPts val="1000"/>
        </a:spcBef>
        <a:buFont typeface="Arial" panose="020B0604020202020204" pitchFamily="34" charset="0"/>
        <a:buNone/>
        <a:defRPr sz="2000" kern="1200">
          <a:solidFill>
            <a:schemeClr val="tx1">
              <a:lumMod val="75000"/>
              <a:lumOff val="25000"/>
            </a:schemeClr>
          </a:solidFill>
          <a:latin typeface="+mn-lt"/>
          <a:ea typeface="+mn-ea"/>
          <a:cs typeface="+mn-cs"/>
        </a:defRPr>
      </a:lvl3pPr>
      <a:lvl4pPr marL="1371600" indent="0" algn="l" defTabSz="914400" rtl="0" eaLnBrk="1" latinLnBrk="0" hangingPunct="1">
        <a:lnSpc>
          <a:spcPct val="11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4pPr>
      <a:lvl5pPr marL="1828800" indent="0" algn="l" defTabSz="914400" rtl="0" eaLnBrk="1" latinLnBrk="0" hangingPunct="1">
        <a:lnSpc>
          <a:spcPct val="110000"/>
        </a:lnSpc>
        <a:spcBef>
          <a:spcPts val="1000"/>
        </a:spcBef>
        <a:buFont typeface="Arial" panose="020B0604020202020204" pitchFamily="34" charset="0"/>
        <a:buNone/>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 Id="rId5" Type="http://schemas.openxmlformats.org/officeDocument/2006/relationships/image" Target="../media/image10.png"/><Relationship Id="rId4" Type="http://schemas.openxmlformats.org/officeDocument/2006/relationships/hyperlink" Target="http://www.osha.oregon.gov"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 Id="rId4" Type="http://schemas.openxmlformats.org/officeDocument/2006/relationships/hyperlink" Target="http://www.osha.oregon.gov"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 Id="rId4" Type="http://schemas.openxmlformats.org/officeDocument/2006/relationships/hyperlink" Target="http://www.osha.oregon.gov"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image" Target="../media/image3.jpeg"/><Relationship Id="rId1" Type="http://schemas.openxmlformats.org/officeDocument/2006/relationships/slideLayout" Target="../slideLayouts/slideLayout6.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www.osha.oregon.gov" TargetMode="External"/><Relationship Id="rId9" Type="http://schemas.microsoft.com/office/2007/relationships/diagramDrawing" Target="../diagrams/drawing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hyperlink" Target="http://www.osha.oregon.gov"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hyperlink" Target="https://vimeo.com/633345787?fl=pl&amp;fe=cm" TargetMode="External"/><Relationship Id="rId5" Type="http://schemas.openxmlformats.org/officeDocument/2006/relationships/image" Target="../media/image16.png"/><Relationship Id="rId4" Type="http://schemas.openxmlformats.org/officeDocument/2006/relationships/hyperlink" Target="http://www.osha.oregon.gov"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 Id="rId4" Type="http://schemas.openxmlformats.org/officeDocument/2006/relationships/hyperlink" Target="http://www.osha.oregon.gov"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 Id="rId5" Type="http://schemas.openxmlformats.org/officeDocument/2006/relationships/hyperlink" Target="https://osha.oregon.gov/" TargetMode="External"/><Relationship Id="rId4" Type="http://schemas.openxmlformats.org/officeDocument/2006/relationships/hyperlink" Target="http://www.osha.oregon.gov"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image" Target="../media/image3.jpeg"/><Relationship Id="rId1" Type="http://schemas.openxmlformats.org/officeDocument/2006/relationships/slideLayout" Target="../slideLayouts/slideLayout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hyperlink" Target="http://www.osha.oregon.gov"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39.xml.rels><?xml version="1.0" encoding="UTF-8" standalone="yes"?>
<Relationships xmlns="http://schemas.openxmlformats.org/package/2006/relationships"><Relationship Id="rId8" Type="http://schemas.openxmlformats.org/officeDocument/2006/relationships/hyperlink" Target="https://osha.oregon.gov/edu/Pages/etc/training-resources.aspx" TargetMode="External"/><Relationship Id="rId3" Type="http://schemas.openxmlformats.org/officeDocument/2006/relationships/hyperlink" Target="http://www.osha.oregon.gov" TargetMode="External"/><Relationship Id="rId7" Type="http://schemas.openxmlformats.org/officeDocument/2006/relationships/hyperlink" Target="https://osha.oregon.gov/edu/peso/Pages/default.aspx" TargetMode="External"/><Relationship Id="rId2" Type="http://schemas.openxmlformats.org/officeDocument/2006/relationships/image" Target="../media/image3.jpeg"/><Relationship Id="rId1" Type="http://schemas.openxmlformats.org/officeDocument/2006/relationships/slideLayout" Target="../slideLayouts/slideLayout9.xml"/><Relationship Id="rId6" Type="http://schemas.openxmlformats.org/officeDocument/2006/relationships/hyperlink" Target="https://osha.oregon.gov/edu/courses/Pages/default.aspx" TargetMode="External"/><Relationship Id="rId5" Type="http://schemas.openxmlformats.org/officeDocument/2006/relationships/hyperlink" Target="https://osha.oregon.gov/Pages/az-index.aspx" TargetMode="External"/><Relationship Id="rId4" Type="http://schemas.openxmlformats.org/officeDocument/2006/relationships/hyperlink" Target="https://www.youtube.com/channel/UCexHdBGLMAOjoNxMnL9-Bbg" TargetMode="Externa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osha.oregon.gov" TargetMode="Externa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osha.oregon.gov" TargetMode="Externa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 Id="rId5" Type="http://schemas.openxmlformats.org/officeDocument/2006/relationships/hyperlink" Target="https://osha.oregon.gov/rules/final/division-1/Pages/437-001-0760-0765.aspx#rule4370010765" TargetMode="External"/><Relationship Id="rId4" Type="http://schemas.openxmlformats.org/officeDocument/2006/relationships/hyperlink" Target="http://www.osha.oregon.gov"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 Id="rId4" Type="http://schemas.openxmlformats.org/officeDocument/2006/relationships/hyperlink" Target="http://www.osha.oregon.go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 Id="rId5" Type="http://schemas.openxmlformats.org/officeDocument/2006/relationships/image" Target="../media/image8.png"/><Relationship Id="rId4" Type="http://schemas.openxmlformats.org/officeDocument/2006/relationships/hyperlink" Target="http://www.osha.oregon.gov"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9.xml"/><Relationship Id="rId5" Type="http://schemas.openxmlformats.org/officeDocument/2006/relationships/image" Target="../media/image9.png"/><Relationship Id="rId4" Type="http://schemas.openxmlformats.org/officeDocument/2006/relationships/hyperlink" Target="http://www.osha.oregon.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4908430"/>
          </a:xfrm>
          <a:prstGeom prst="rect">
            <a:avLst/>
          </a:prstGeom>
        </p:spPr>
      </p:pic>
      <p:sp>
        <p:nvSpPr>
          <p:cNvPr id="4" name="Rectangle 3" descr="Title slide"/>
          <p:cNvSpPr/>
          <p:nvPr/>
        </p:nvSpPr>
        <p:spPr>
          <a:xfrm>
            <a:off x="0" y="0"/>
            <a:ext cx="12192000" cy="68580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C183D7F6-B498-43B3-948B-1728B52AA6E4}">
                <adec:decorative xmlns:adec="http://schemas.microsoft.com/office/drawing/2017/decorative" val="1"/>
              </a:ext>
            </a:extLst>
          </p:cNvPr>
          <p:cNvSpPr/>
          <p:nvPr/>
        </p:nvSpPr>
        <p:spPr>
          <a:xfrm>
            <a:off x="0" y="4908430"/>
            <a:ext cx="12192000" cy="194957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bg1"/>
              </a:solidFill>
            </a:endParaRPr>
          </a:p>
        </p:txBody>
      </p:sp>
      <p:sp>
        <p:nvSpPr>
          <p:cNvPr id="3" name="Subtitle 2">
            <a:extLst>
              <a:ext uri="{FF2B5EF4-FFF2-40B4-BE49-F238E27FC236}">
                <a16:creationId xmlns:a16="http://schemas.microsoft.com/office/drawing/2014/main" id="{1E01BCEF-6E0A-3B40-340F-0A15F5B9DDC2}"/>
              </a:ext>
            </a:extLst>
          </p:cNvPr>
          <p:cNvSpPr>
            <a:spLocks noGrp="1"/>
          </p:cNvSpPr>
          <p:nvPr>
            <p:ph type="subTitle" idx="1"/>
          </p:nvPr>
        </p:nvSpPr>
        <p:spPr/>
        <p:txBody>
          <a:bodyPr/>
          <a:lstStyle/>
          <a:p>
            <a:pPr algn="l"/>
            <a:r>
              <a:rPr lang="en-US" dirty="0"/>
              <a:t>Presented by Oregon OSHA Public Education</a:t>
            </a:r>
          </a:p>
        </p:txBody>
      </p:sp>
      <p:pic>
        <p:nvPicPr>
          <p:cNvPr id="6" name="Picture 5" descr="logo">
            <a:extLst>
              <a:ext uri="{FF2B5EF4-FFF2-40B4-BE49-F238E27FC236}">
                <a16:creationId xmlns:a16="http://schemas.microsoft.com/office/drawing/2014/main" id="{636A805C-CAF7-47CC-A314-8F2FAD3C8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
        <p:nvSpPr>
          <p:cNvPr id="10" name="Title 9">
            <a:extLst>
              <a:ext uri="{FF2B5EF4-FFF2-40B4-BE49-F238E27FC236}">
                <a16:creationId xmlns:a16="http://schemas.microsoft.com/office/drawing/2014/main" id="{ABAFD8EF-CF07-474D-F8BF-136B1EB23FC2}"/>
              </a:ext>
            </a:extLst>
          </p:cNvPr>
          <p:cNvSpPr>
            <a:spLocks noGrp="1"/>
          </p:cNvSpPr>
          <p:nvPr>
            <p:ph type="ctrTitle"/>
          </p:nvPr>
        </p:nvSpPr>
        <p:spPr>
          <a:xfrm>
            <a:off x="1524000" y="695325"/>
            <a:ext cx="9144000" cy="2814638"/>
          </a:xfrm>
        </p:spPr>
        <p:txBody>
          <a:bodyPr>
            <a:normAutofit/>
          </a:bodyPr>
          <a:lstStyle/>
          <a:p>
            <a:r>
              <a:rPr lang="en-US" dirty="0"/>
              <a:t>Safety Meetings and Committees</a:t>
            </a:r>
          </a:p>
        </p:txBody>
      </p:sp>
    </p:spTree>
    <p:extLst>
      <p:ext uri="{BB962C8B-B14F-4D97-AF65-F5344CB8AC3E}">
        <p14:creationId xmlns:p14="http://schemas.microsoft.com/office/powerpoint/2010/main" val="2418319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FA573-5598-D020-2374-758AA9BD05AD}"/>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301088F2-190C-350A-3513-22CE0281433C}"/>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90905CC4-0629-A84B-8D9D-5E88EB9D912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BDC82A2D-CA43-5AB4-540F-48830ADE696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10F0E39B-9618-5CA1-7504-CDEB5C38E97F}"/>
              </a:ext>
            </a:extLst>
          </p:cNvPr>
          <p:cNvSpPr txBox="1">
            <a:spLocks noGrp="1"/>
          </p:cNvSpPr>
          <p:nvPr>
            <p:ph type="title"/>
          </p:nvPr>
        </p:nvSpPr>
        <p:spPr>
          <a:xfrm>
            <a:off x="1371600" y="449263"/>
            <a:ext cx="5257800" cy="1200329"/>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Multi-location employers</a:t>
            </a:r>
            <a:endParaRPr lang="en-US" noProof="0" dirty="0">
              <a:hlinkClick r:id="rId4"/>
            </a:endParaRPr>
          </a:p>
          <a:p>
            <a:pPr lvl="0"/>
            <a:endParaRPr lang="en-US" noProof="0" dirty="0"/>
          </a:p>
        </p:txBody>
      </p:sp>
      <p:pic>
        <p:nvPicPr>
          <p:cNvPr id="8" name="Content Placeholder 7">
            <a:extLst>
              <a:ext uri="{FF2B5EF4-FFF2-40B4-BE49-F238E27FC236}">
                <a16:creationId xmlns:a16="http://schemas.microsoft.com/office/drawing/2014/main" id="{130FA6AB-C02B-1E6E-28D6-325CF967BB58}"/>
              </a:ext>
            </a:extLst>
          </p:cNvPr>
          <p:cNvPicPr>
            <a:picLocks noGrp="1" noChangeAspect="1"/>
          </p:cNvPicPr>
          <p:nvPr>
            <p:ph idx="1"/>
          </p:nvPr>
        </p:nvPicPr>
        <p:blipFill>
          <a:blip r:embed="rId5"/>
          <a:stretch>
            <a:fillRect/>
          </a:stretch>
        </p:blipFill>
        <p:spPr>
          <a:xfrm>
            <a:off x="6302139" y="1225593"/>
            <a:ext cx="5867952" cy="4572000"/>
          </a:xfrm>
        </p:spPr>
      </p:pic>
      <p:sp>
        <p:nvSpPr>
          <p:cNvPr id="4" name="Text Placeholder 3">
            <a:extLst>
              <a:ext uri="{FF2B5EF4-FFF2-40B4-BE49-F238E27FC236}">
                <a16:creationId xmlns:a16="http://schemas.microsoft.com/office/drawing/2014/main" id="{332FBDFC-0CBC-6BE3-4DDA-CFA924B94F5C}"/>
              </a:ext>
            </a:extLst>
          </p:cNvPr>
          <p:cNvSpPr>
            <a:spLocks noGrp="1"/>
          </p:cNvSpPr>
          <p:nvPr>
            <p:ph type="body" sz="half" idx="2"/>
          </p:nvPr>
        </p:nvSpPr>
        <p:spPr>
          <a:xfrm>
            <a:off x="1371600" y="2049463"/>
            <a:ext cx="4724400" cy="3811587"/>
          </a:xfrm>
        </p:spPr>
        <p:txBody>
          <a:bodyPr>
            <a:normAutofit/>
          </a:bodyPr>
          <a:lstStyle/>
          <a:p>
            <a:r>
              <a:rPr lang="en-US" sz="2600" dirty="0">
                <a:solidFill>
                  <a:srgbClr val="00567D"/>
                </a:solidFill>
              </a:rPr>
              <a:t>Centralized safety committees follow the same requirements for safety committees and represent the safety and health concerns of employees at all locations.</a:t>
            </a:r>
          </a:p>
        </p:txBody>
      </p:sp>
      <p:sp>
        <p:nvSpPr>
          <p:cNvPr id="2" name="Footer Placeholder 1" descr="workbook page number">
            <a:extLst>
              <a:ext uri="{FF2B5EF4-FFF2-40B4-BE49-F238E27FC236}">
                <a16:creationId xmlns:a16="http://schemas.microsoft.com/office/drawing/2014/main" id="{9D03C79D-5DC8-C4A7-F432-17DB5C3589B4}"/>
              </a:ext>
            </a:extLst>
          </p:cNvPr>
          <p:cNvSpPr>
            <a:spLocks noGrp="1"/>
          </p:cNvSpPr>
          <p:nvPr>
            <p:ph type="ftr" sz="quarter" idx="10"/>
          </p:nvPr>
        </p:nvSpPr>
        <p:spPr>
          <a:xfrm>
            <a:off x="8848724" y="6356349"/>
            <a:ext cx="2505075" cy="365125"/>
          </a:xfrm>
        </p:spPr>
        <p:txBody>
          <a:bodyPr/>
          <a:lstStyle/>
          <a:p>
            <a:r>
              <a:rPr lang="en-US" dirty="0"/>
              <a:t>Workbook Page #22</a:t>
            </a:r>
          </a:p>
        </p:txBody>
      </p:sp>
      <p:sp>
        <p:nvSpPr>
          <p:cNvPr id="5" name="Slide Number Placeholder 4" descr="Oregon OSHA Logo">
            <a:extLst>
              <a:ext uri="{FF2B5EF4-FFF2-40B4-BE49-F238E27FC236}">
                <a16:creationId xmlns:a16="http://schemas.microsoft.com/office/drawing/2014/main" id="{88E6A2EE-627F-1A6F-5C3C-873F0387C04D}"/>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10</a:t>
            </a:fld>
            <a:endParaRPr lang="en-US" dirty="0"/>
          </a:p>
        </p:txBody>
      </p:sp>
    </p:spTree>
    <p:extLst>
      <p:ext uri="{BB962C8B-B14F-4D97-AF65-F5344CB8AC3E}">
        <p14:creationId xmlns:p14="http://schemas.microsoft.com/office/powerpoint/2010/main" val="273451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1760C-413E-FD07-D528-6CB62EDFB905}"/>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463F5C36-BE3D-E3BB-5CA3-8DD84B88AC06}"/>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C4FE030C-8D4B-ED4F-D1A3-9AA65AC93B6D}"/>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3EEB5906-F0CA-4414-C1A1-C497ACA5E8E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517FB43A-5BF1-52AB-D330-B23CA442E491}"/>
              </a:ext>
            </a:extLst>
          </p:cNvPr>
          <p:cNvSpPr txBox="1">
            <a:spLocks noGrp="1"/>
          </p:cNvSpPr>
          <p:nvPr>
            <p:ph type="title"/>
          </p:nvPr>
        </p:nvSpPr>
        <p:spPr>
          <a:xfrm>
            <a:off x="1554480" y="365125"/>
            <a:ext cx="10058400" cy="13255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Multi-location employers (continued)</a:t>
            </a:r>
            <a:endParaRPr lang="en-US" noProof="0" dirty="0">
              <a:hlinkClick r:id="rId4"/>
            </a:endParaRPr>
          </a:p>
          <a:p>
            <a:pPr lvl="0"/>
            <a:endParaRPr lang="en-US" noProof="0" dirty="0"/>
          </a:p>
        </p:txBody>
      </p:sp>
      <p:sp>
        <p:nvSpPr>
          <p:cNvPr id="3" name="Content Placeholder 2">
            <a:extLst>
              <a:ext uri="{FF2B5EF4-FFF2-40B4-BE49-F238E27FC236}">
                <a16:creationId xmlns:a16="http://schemas.microsoft.com/office/drawing/2014/main" id="{8BDDDDC0-2E61-E542-FA05-4E945DFACAF2}"/>
              </a:ext>
            </a:extLst>
          </p:cNvPr>
          <p:cNvSpPr>
            <a:spLocks noGrp="1"/>
          </p:cNvSpPr>
          <p:nvPr>
            <p:ph idx="1"/>
          </p:nvPr>
        </p:nvSpPr>
        <p:spPr>
          <a:xfrm>
            <a:off x="1554163" y="1690688"/>
            <a:ext cx="10058400" cy="4486275"/>
          </a:xfrm>
        </p:spPr>
        <p:txBody>
          <a:bodyPr>
            <a:normAutofit fontScale="77500" lnSpcReduction="20000"/>
          </a:bodyPr>
          <a:lstStyle/>
          <a:p>
            <a:pPr>
              <a:lnSpc>
                <a:spcPct val="130000"/>
              </a:lnSpc>
            </a:pPr>
            <a:r>
              <a:rPr lang="en-US" dirty="0">
                <a:solidFill>
                  <a:srgbClr val="00567D"/>
                </a:solidFill>
              </a:rPr>
              <a:t>If you rely on a centralized committee, you must also have a written safety and health policy that:</a:t>
            </a:r>
          </a:p>
          <a:p>
            <a:pPr marL="457200" indent="-457200">
              <a:lnSpc>
                <a:spcPct val="130000"/>
              </a:lnSpc>
              <a:buFont typeface="Arial" panose="020B0604020202020204" pitchFamily="34" charset="0"/>
              <a:buChar char="•"/>
            </a:pPr>
            <a:r>
              <a:rPr lang="en-US" dirty="0">
                <a:solidFill>
                  <a:srgbClr val="00567D"/>
                </a:solidFill>
              </a:rPr>
              <a:t>Represents management commitment to the committee.</a:t>
            </a:r>
          </a:p>
          <a:p>
            <a:pPr marL="457200" indent="-457200">
              <a:lnSpc>
                <a:spcPct val="130000"/>
              </a:lnSpc>
              <a:buFont typeface="Arial" panose="020B0604020202020204" pitchFamily="34" charset="0"/>
              <a:buChar char="•"/>
            </a:pPr>
            <a:r>
              <a:rPr lang="en-US" dirty="0">
                <a:solidFill>
                  <a:srgbClr val="00567D"/>
                </a:solidFill>
              </a:rPr>
              <a:t>Requires and describes effective employee involvement.</a:t>
            </a:r>
          </a:p>
          <a:p>
            <a:pPr marL="457200" indent="-457200">
              <a:lnSpc>
                <a:spcPct val="130000"/>
              </a:lnSpc>
              <a:buFont typeface="Arial" panose="020B0604020202020204" pitchFamily="34" charset="0"/>
              <a:buChar char="•"/>
            </a:pPr>
            <a:r>
              <a:rPr lang="en-US" dirty="0">
                <a:solidFill>
                  <a:srgbClr val="00567D"/>
                </a:solidFill>
              </a:rPr>
              <a:t>Describes how the company will hold employees and managers accountable for safety and health.</a:t>
            </a:r>
          </a:p>
          <a:p>
            <a:pPr marL="457200" indent="-457200">
              <a:lnSpc>
                <a:spcPct val="130000"/>
              </a:lnSpc>
              <a:buFont typeface="Arial" panose="020B0604020202020204" pitchFamily="34" charset="0"/>
              <a:buChar char="•"/>
            </a:pPr>
            <a:r>
              <a:rPr lang="en-US" dirty="0">
                <a:solidFill>
                  <a:srgbClr val="00567D"/>
                </a:solidFill>
              </a:rPr>
              <a:t>Explains specific methods for identifying and correcting safety and health hazards at each location.</a:t>
            </a:r>
          </a:p>
          <a:p>
            <a:pPr marL="457200" indent="-457200">
              <a:lnSpc>
                <a:spcPct val="130000"/>
              </a:lnSpc>
              <a:buFont typeface="Arial" panose="020B0604020202020204" pitchFamily="34" charset="0"/>
              <a:buChar char="•"/>
            </a:pPr>
            <a:r>
              <a:rPr lang="en-US" dirty="0">
                <a:solidFill>
                  <a:srgbClr val="00567D"/>
                </a:solidFill>
              </a:rPr>
              <a:t>Includes an annual written comprehensive review of the committees’ activities to determine effectiveness.</a:t>
            </a:r>
          </a:p>
        </p:txBody>
      </p:sp>
      <p:sp>
        <p:nvSpPr>
          <p:cNvPr id="2" name="Footer Placeholder 1" descr="workbook page number">
            <a:extLst>
              <a:ext uri="{FF2B5EF4-FFF2-40B4-BE49-F238E27FC236}">
                <a16:creationId xmlns:a16="http://schemas.microsoft.com/office/drawing/2014/main" id="{1B25F8FC-B338-BAC6-1D5E-82EAAB26EAC8}"/>
              </a:ext>
            </a:extLst>
          </p:cNvPr>
          <p:cNvSpPr>
            <a:spLocks noGrp="1"/>
          </p:cNvSpPr>
          <p:nvPr>
            <p:ph type="ftr" sz="quarter" idx="10"/>
          </p:nvPr>
        </p:nvSpPr>
        <p:spPr>
          <a:xfrm>
            <a:off x="8848724" y="6356349"/>
            <a:ext cx="2505075" cy="365125"/>
          </a:xfrm>
        </p:spPr>
        <p:txBody>
          <a:bodyPr/>
          <a:lstStyle/>
          <a:p>
            <a:r>
              <a:rPr lang="en-US" dirty="0"/>
              <a:t>Workbook Page #23</a:t>
            </a:r>
          </a:p>
        </p:txBody>
      </p:sp>
      <p:sp>
        <p:nvSpPr>
          <p:cNvPr id="5" name="Slide Number Placeholder 4" descr="Oregon OSHA Logo">
            <a:extLst>
              <a:ext uri="{FF2B5EF4-FFF2-40B4-BE49-F238E27FC236}">
                <a16:creationId xmlns:a16="http://schemas.microsoft.com/office/drawing/2014/main" id="{5108DE31-5170-C595-2620-22C2BA8DDF0B}"/>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11</a:t>
            </a:fld>
            <a:endParaRPr lang="en-US" dirty="0"/>
          </a:p>
        </p:txBody>
      </p:sp>
    </p:spTree>
    <p:extLst>
      <p:ext uri="{BB962C8B-B14F-4D97-AF65-F5344CB8AC3E}">
        <p14:creationId xmlns:p14="http://schemas.microsoft.com/office/powerpoint/2010/main" val="2968832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96E70-D8AA-963C-2EC0-4B5E93295DB5}"/>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F29722E-86E9-8A62-E8B8-F830592F8F5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0AB75784-3847-862F-B254-6F6F865C12C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5771E025-CB03-9C72-047C-CE72B067079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E8E147B0-5982-D911-75F0-B2B022DAF084}"/>
              </a:ext>
            </a:extLst>
          </p:cNvPr>
          <p:cNvSpPr txBox="1">
            <a:spLocks noGrp="1"/>
          </p:cNvSpPr>
          <p:nvPr>
            <p:ph type="title"/>
          </p:nvPr>
        </p:nvSpPr>
        <p:spPr>
          <a:xfrm>
            <a:off x="1371600" y="449263"/>
            <a:ext cx="10439400" cy="646331"/>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Evaluation for safety meetings and committees</a:t>
            </a:r>
          </a:p>
        </p:txBody>
      </p:sp>
      <p:pic>
        <p:nvPicPr>
          <p:cNvPr id="8" name="Content Placeholder 7">
            <a:extLst>
              <a:ext uri="{FF2B5EF4-FFF2-40B4-BE49-F238E27FC236}">
                <a16:creationId xmlns:a16="http://schemas.microsoft.com/office/drawing/2014/main" id="{F698408E-80C1-67CE-53F7-BB216AB66DCB}"/>
              </a:ext>
            </a:extLst>
          </p:cNvPr>
          <p:cNvPicPr>
            <a:picLocks noGrp="1" noChangeAspect="1"/>
          </p:cNvPicPr>
          <p:nvPr>
            <p:ph idx="1"/>
          </p:nvPr>
        </p:nvPicPr>
        <p:blipFill>
          <a:blip r:embed="rId4"/>
          <a:stretch>
            <a:fillRect/>
          </a:stretch>
        </p:blipFill>
        <p:spPr>
          <a:xfrm>
            <a:off x="6629400" y="1175745"/>
            <a:ext cx="4953000" cy="4854172"/>
          </a:xfrm>
        </p:spPr>
      </p:pic>
      <p:sp>
        <p:nvSpPr>
          <p:cNvPr id="4" name="Text Placeholder 3">
            <a:extLst>
              <a:ext uri="{FF2B5EF4-FFF2-40B4-BE49-F238E27FC236}">
                <a16:creationId xmlns:a16="http://schemas.microsoft.com/office/drawing/2014/main" id="{B55557F5-3C61-F6AB-D052-278248ABEA54}"/>
              </a:ext>
            </a:extLst>
          </p:cNvPr>
          <p:cNvSpPr>
            <a:spLocks noGrp="1"/>
          </p:cNvSpPr>
          <p:nvPr>
            <p:ph type="body" sz="half" idx="2"/>
          </p:nvPr>
        </p:nvSpPr>
        <p:spPr>
          <a:xfrm>
            <a:off x="1371599" y="1571625"/>
            <a:ext cx="5076825" cy="4289425"/>
          </a:xfrm>
        </p:spPr>
        <p:txBody>
          <a:bodyPr>
            <a:normAutofit/>
          </a:bodyPr>
          <a:lstStyle/>
          <a:p>
            <a:r>
              <a:rPr lang="en-US" sz="2600" b="1" dirty="0">
                <a:solidFill>
                  <a:srgbClr val="00567D"/>
                </a:solidFill>
              </a:rPr>
              <a:t>Purpose Exercise </a:t>
            </a:r>
            <a:r>
              <a:rPr lang="en-US" sz="2400" dirty="0">
                <a:solidFill>
                  <a:srgbClr val="00567D"/>
                </a:solidFill>
              </a:rPr>
              <a:t>(page 8)</a:t>
            </a:r>
          </a:p>
          <a:p>
            <a:r>
              <a:rPr lang="en-US" sz="2400" dirty="0">
                <a:solidFill>
                  <a:srgbClr val="00567D"/>
                </a:solidFill>
              </a:rPr>
              <a:t>Answer the questions in your workbook to see if management and workers at your place of employment are meeting the intent of the rule at 100 percent.</a:t>
            </a:r>
          </a:p>
          <a:p>
            <a:pPr>
              <a:spcBef>
                <a:spcPts val="1200"/>
              </a:spcBef>
            </a:pPr>
            <a:r>
              <a:rPr lang="en-US" sz="2400" dirty="0">
                <a:solidFill>
                  <a:srgbClr val="00567D"/>
                </a:solidFill>
              </a:rPr>
              <a:t>Then, review and discuss the safety and health management system.</a:t>
            </a:r>
          </a:p>
        </p:txBody>
      </p:sp>
      <p:sp>
        <p:nvSpPr>
          <p:cNvPr id="2" name="Footer Placeholder 1" descr="workbook page number">
            <a:extLst>
              <a:ext uri="{FF2B5EF4-FFF2-40B4-BE49-F238E27FC236}">
                <a16:creationId xmlns:a16="http://schemas.microsoft.com/office/drawing/2014/main" id="{6F8BE218-001F-04F4-9BF2-C4B3D139180D}"/>
              </a:ext>
            </a:extLst>
          </p:cNvPr>
          <p:cNvSpPr>
            <a:spLocks noGrp="1"/>
          </p:cNvSpPr>
          <p:nvPr>
            <p:ph type="ftr" sz="quarter" idx="10"/>
          </p:nvPr>
        </p:nvSpPr>
        <p:spPr>
          <a:xfrm>
            <a:off x="8848724" y="6356349"/>
            <a:ext cx="2505075" cy="365125"/>
          </a:xfrm>
        </p:spPr>
        <p:txBody>
          <a:bodyPr/>
          <a:lstStyle/>
          <a:p>
            <a:r>
              <a:rPr lang="en-US" dirty="0"/>
              <a:t>Workbook Page #8</a:t>
            </a:r>
          </a:p>
        </p:txBody>
      </p:sp>
      <p:sp>
        <p:nvSpPr>
          <p:cNvPr id="5" name="Slide Number Placeholder 4" descr="Oregon OSHA Logo">
            <a:extLst>
              <a:ext uri="{FF2B5EF4-FFF2-40B4-BE49-F238E27FC236}">
                <a16:creationId xmlns:a16="http://schemas.microsoft.com/office/drawing/2014/main" id="{56903870-C6C4-6EC8-CA27-88AC94A71756}"/>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12</a:t>
            </a:fld>
            <a:endParaRPr lang="en-US" dirty="0"/>
          </a:p>
        </p:txBody>
      </p:sp>
    </p:spTree>
    <p:extLst>
      <p:ext uri="{BB962C8B-B14F-4D97-AF65-F5344CB8AC3E}">
        <p14:creationId xmlns:p14="http://schemas.microsoft.com/office/powerpoint/2010/main" val="1490824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1EA7A-ADC9-7ED7-4C0E-55B489603D6B}"/>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74FD3397-303C-EF30-5A84-648C1E9B3E7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1B0429FB-A9D2-4906-4F29-8DAF4790A08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EBEB6952-513C-5F22-F2A1-DBC4F8CB361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492BE9B1-E1E1-5735-E832-CDDF2AA1C671}"/>
              </a:ext>
            </a:extLst>
          </p:cNvPr>
          <p:cNvSpPr txBox="1">
            <a:spLocks noGrp="1"/>
          </p:cNvSpPr>
          <p:nvPr>
            <p:ph type="title"/>
          </p:nvPr>
        </p:nvSpPr>
        <p:spPr>
          <a:xfrm>
            <a:off x="1371600" y="457200"/>
            <a:ext cx="4724400" cy="646331"/>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Agricultural employers</a:t>
            </a:r>
          </a:p>
        </p:txBody>
      </p:sp>
      <p:pic>
        <p:nvPicPr>
          <p:cNvPr id="7" name="Picture Placeholder 6">
            <a:extLst>
              <a:ext uri="{FF2B5EF4-FFF2-40B4-BE49-F238E27FC236}">
                <a16:creationId xmlns:a16="http://schemas.microsoft.com/office/drawing/2014/main" id="{5F214121-CA13-9F7C-2D0E-1C6C86DB16F3}"/>
              </a:ext>
            </a:extLst>
          </p:cNvPr>
          <p:cNvPicPr>
            <a:picLocks noGrp="1" noChangeAspect="1"/>
          </p:cNvPicPr>
          <p:nvPr>
            <p:ph type="pic" sz="quarter" idx="13"/>
          </p:nvPr>
        </p:nvPicPr>
        <p:blipFill>
          <a:blip r:embed="rId4"/>
          <a:srcRect l="19526" r="19526"/>
          <a:stretch/>
        </p:blipFill>
        <p:spPr>
          <a:xfrm>
            <a:off x="6629401" y="457200"/>
            <a:ext cx="4953000" cy="5411789"/>
          </a:xfrm>
        </p:spPr>
      </p:pic>
      <p:sp>
        <p:nvSpPr>
          <p:cNvPr id="4" name="Text Placeholder 3">
            <a:extLst>
              <a:ext uri="{FF2B5EF4-FFF2-40B4-BE49-F238E27FC236}">
                <a16:creationId xmlns:a16="http://schemas.microsoft.com/office/drawing/2014/main" id="{A5E337A9-9CB5-98E3-2A9D-540656FEB4A4}"/>
              </a:ext>
            </a:extLst>
          </p:cNvPr>
          <p:cNvSpPr>
            <a:spLocks noGrp="1"/>
          </p:cNvSpPr>
          <p:nvPr>
            <p:ph type="body" sz="quarter" idx="16"/>
          </p:nvPr>
        </p:nvSpPr>
        <p:spPr>
          <a:xfrm>
            <a:off x="1371599" y="1266825"/>
            <a:ext cx="5048251" cy="4602163"/>
          </a:xfrm>
        </p:spPr>
        <p:txBody>
          <a:bodyPr>
            <a:normAutofit fontScale="77500" lnSpcReduction="20000"/>
          </a:bodyPr>
          <a:lstStyle/>
          <a:p>
            <a:pPr>
              <a:lnSpc>
                <a:spcPct val="130000"/>
              </a:lnSpc>
            </a:pPr>
            <a:r>
              <a:rPr lang="en-US" b="1" dirty="0">
                <a:solidFill>
                  <a:srgbClr val="00567D"/>
                </a:solidFill>
              </a:rPr>
              <a:t>Main differences:</a:t>
            </a:r>
          </a:p>
          <a:p>
            <a:pPr marL="457200" indent="-457200">
              <a:lnSpc>
                <a:spcPct val="130000"/>
              </a:lnSpc>
              <a:buFont typeface="Arial" panose="020B0604020202020204" pitchFamily="34" charset="0"/>
              <a:buChar char="•"/>
            </a:pPr>
            <a:r>
              <a:rPr lang="en-US" dirty="0">
                <a:solidFill>
                  <a:srgbClr val="00567D"/>
                </a:solidFill>
              </a:rPr>
              <a:t>Certain seasonal workers aren’t included in employee count.</a:t>
            </a:r>
          </a:p>
          <a:p>
            <a:pPr marL="457200" indent="-457200">
              <a:lnSpc>
                <a:spcPct val="130000"/>
              </a:lnSpc>
              <a:buFont typeface="Arial" panose="020B0604020202020204" pitchFamily="34" charset="0"/>
              <a:buChar char="•"/>
            </a:pPr>
            <a:r>
              <a:rPr lang="en-US" dirty="0">
                <a:solidFill>
                  <a:srgbClr val="00567D"/>
                </a:solidFill>
              </a:rPr>
              <a:t>Those that have centralized committees aren’t required to have a written safety and health policy.</a:t>
            </a:r>
          </a:p>
          <a:p>
            <a:pPr marL="457200" indent="-457200">
              <a:lnSpc>
                <a:spcPct val="130000"/>
              </a:lnSpc>
              <a:buFont typeface="Arial" panose="020B0604020202020204" pitchFamily="34" charset="0"/>
              <a:buChar char="•"/>
            </a:pPr>
            <a:r>
              <a:rPr lang="en-US" dirty="0">
                <a:solidFill>
                  <a:srgbClr val="00567D"/>
                </a:solidFill>
              </a:rPr>
              <a:t>All agricultural employers must keep records of safety committees or safety meetings; minimal records are still allowed if all employees attend a safety meeting.</a:t>
            </a:r>
          </a:p>
        </p:txBody>
      </p:sp>
      <p:sp>
        <p:nvSpPr>
          <p:cNvPr id="5" name="Slide Number Placeholder 4" descr="Oregon OSHA Logo">
            <a:extLst>
              <a:ext uri="{FF2B5EF4-FFF2-40B4-BE49-F238E27FC236}">
                <a16:creationId xmlns:a16="http://schemas.microsoft.com/office/drawing/2014/main" id="{64F24FD7-B430-56D2-1712-1379FF3E767D}"/>
              </a:ext>
            </a:extLst>
          </p:cNvPr>
          <p:cNvSpPr>
            <a:spLocks noGrp="1"/>
          </p:cNvSpPr>
          <p:nvPr>
            <p:ph type="sldNum" sz="quarter" idx="18"/>
          </p:nvPr>
        </p:nvSpPr>
        <p:spPr>
          <a:xfrm>
            <a:off x="0" y="6356350"/>
            <a:ext cx="1069848" cy="365125"/>
          </a:xfrm>
        </p:spPr>
        <p:txBody>
          <a:bodyPr/>
          <a:lstStyle/>
          <a:p>
            <a:fld id="{99562CDD-8BC9-4CF6-AA03-D93997F55C9A}" type="slidenum">
              <a:rPr lang="en-US" smtClean="0"/>
              <a:pPr/>
              <a:t>13</a:t>
            </a:fld>
            <a:endParaRPr lang="en-US" dirty="0"/>
          </a:p>
        </p:txBody>
      </p:sp>
    </p:spTree>
    <p:extLst>
      <p:ext uri="{BB962C8B-B14F-4D97-AF65-F5344CB8AC3E}">
        <p14:creationId xmlns:p14="http://schemas.microsoft.com/office/powerpoint/2010/main" val="2010721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84477-1345-5E2D-E53A-DE0EB715B5A0}"/>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FD6E21E0-AA0A-77D1-AFFD-5DBC8E474271}"/>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E9096652-960B-60EF-6CC1-79082B7CCA89}"/>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38D63910-D4B6-7F6D-7B5A-B47FA8A3654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1C01B3FE-9996-ABAB-9D59-95220D4451E1}"/>
              </a:ext>
            </a:extLst>
          </p:cNvPr>
          <p:cNvSpPr txBox="1">
            <a:spLocks noGrp="1"/>
          </p:cNvSpPr>
          <p:nvPr>
            <p:ph type="title"/>
          </p:nvPr>
        </p:nvSpPr>
        <p:spPr>
          <a:xfrm>
            <a:off x="1371600" y="457200"/>
            <a:ext cx="4724399" cy="160020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Seasonal workers</a:t>
            </a:r>
            <a:br>
              <a:rPr lang="en-US" noProof="0" dirty="0"/>
            </a:br>
            <a:br>
              <a:rPr lang="en-US" noProof="0" dirty="0"/>
            </a:br>
            <a:endParaRPr lang="en-US" noProof="0" dirty="0"/>
          </a:p>
        </p:txBody>
      </p:sp>
      <p:pic>
        <p:nvPicPr>
          <p:cNvPr id="7" name="Picture Placeholder 6">
            <a:extLst>
              <a:ext uri="{FF2B5EF4-FFF2-40B4-BE49-F238E27FC236}">
                <a16:creationId xmlns:a16="http://schemas.microsoft.com/office/drawing/2014/main" id="{139912AD-4F5C-CCB9-923F-B5D7D576D898}"/>
              </a:ext>
            </a:extLst>
          </p:cNvPr>
          <p:cNvPicPr>
            <a:picLocks noGrp="1" noChangeAspect="1"/>
          </p:cNvPicPr>
          <p:nvPr>
            <p:ph type="pic" sz="quarter" idx="13"/>
          </p:nvPr>
        </p:nvPicPr>
        <p:blipFill>
          <a:blip r:embed="rId4"/>
          <a:srcRect l="13854" r="13854"/>
          <a:stretch/>
        </p:blipFill>
        <p:spPr>
          <a:xfrm>
            <a:off x="6629401" y="457200"/>
            <a:ext cx="4953000" cy="5411789"/>
          </a:xfrm>
        </p:spPr>
      </p:pic>
      <p:sp>
        <p:nvSpPr>
          <p:cNvPr id="4" name="Text Placeholder 3">
            <a:extLst>
              <a:ext uri="{FF2B5EF4-FFF2-40B4-BE49-F238E27FC236}">
                <a16:creationId xmlns:a16="http://schemas.microsoft.com/office/drawing/2014/main" id="{2A94B4D7-7B68-B0E7-026B-DC749BF8D9D7}"/>
              </a:ext>
            </a:extLst>
          </p:cNvPr>
          <p:cNvSpPr>
            <a:spLocks noGrp="1"/>
          </p:cNvSpPr>
          <p:nvPr>
            <p:ph type="body" sz="quarter" idx="16"/>
          </p:nvPr>
        </p:nvSpPr>
        <p:spPr>
          <a:xfrm>
            <a:off x="1371600" y="1524000"/>
            <a:ext cx="4724400" cy="4344988"/>
          </a:xfrm>
        </p:spPr>
        <p:txBody>
          <a:bodyPr>
            <a:normAutofit fontScale="70000" lnSpcReduction="20000"/>
          </a:bodyPr>
          <a:lstStyle/>
          <a:p>
            <a:pPr>
              <a:lnSpc>
                <a:spcPct val="130000"/>
              </a:lnSpc>
            </a:pPr>
            <a:r>
              <a:rPr lang="en-US" b="1" dirty="0">
                <a:solidFill>
                  <a:srgbClr val="00567D"/>
                </a:solidFill>
              </a:rPr>
              <a:t>Need to be informed about:</a:t>
            </a:r>
          </a:p>
          <a:p>
            <a:pPr marL="457200" indent="-457200">
              <a:lnSpc>
                <a:spcPct val="130000"/>
              </a:lnSpc>
              <a:buFont typeface="Arial" panose="020B0604020202020204" pitchFamily="34" charset="0"/>
              <a:buChar char="•"/>
            </a:pPr>
            <a:r>
              <a:rPr lang="en-US" dirty="0">
                <a:solidFill>
                  <a:srgbClr val="00567D"/>
                </a:solidFill>
              </a:rPr>
              <a:t>Safety and health rules of their work</a:t>
            </a:r>
          </a:p>
          <a:p>
            <a:pPr marL="457200" indent="-457200">
              <a:lnSpc>
                <a:spcPct val="130000"/>
              </a:lnSpc>
              <a:buFont typeface="Arial" panose="020B0604020202020204" pitchFamily="34" charset="0"/>
              <a:buChar char="•"/>
            </a:pPr>
            <a:r>
              <a:rPr lang="en-US" dirty="0">
                <a:solidFill>
                  <a:srgbClr val="00567D"/>
                </a:solidFill>
              </a:rPr>
              <a:t>How to contact a supervisor in case of an accident, illness, or safety or health problems</a:t>
            </a:r>
          </a:p>
          <a:p>
            <a:pPr marL="457200" indent="-457200">
              <a:lnSpc>
                <a:spcPct val="130000"/>
              </a:lnSpc>
              <a:buFont typeface="Arial" panose="020B0604020202020204" pitchFamily="34" charset="0"/>
              <a:buChar char="•"/>
            </a:pPr>
            <a:r>
              <a:rPr lang="en-US" dirty="0">
                <a:solidFill>
                  <a:srgbClr val="00567D"/>
                </a:solidFill>
              </a:rPr>
              <a:t>What to do if workers are injured or sick and how to get emergency assistance</a:t>
            </a:r>
          </a:p>
          <a:p>
            <a:pPr marL="457200" indent="-457200">
              <a:lnSpc>
                <a:spcPct val="130000"/>
              </a:lnSpc>
              <a:buFont typeface="Arial" panose="020B0604020202020204" pitchFamily="34" charset="0"/>
              <a:buChar char="•"/>
            </a:pPr>
            <a:r>
              <a:rPr lang="en-US" dirty="0">
                <a:solidFill>
                  <a:srgbClr val="00567D"/>
                </a:solidFill>
              </a:rPr>
              <a:t>Location of posted safety and health information</a:t>
            </a:r>
          </a:p>
        </p:txBody>
      </p:sp>
      <p:sp>
        <p:nvSpPr>
          <p:cNvPr id="5" name="Slide Number Placeholder 4" descr="Oregon OSHA Logo">
            <a:extLst>
              <a:ext uri="{FF2B5EF4-FFF2-40B4-BE49-F238E27FC236}">
                <a16:creationId xmlns:a16="http://schemas.microsoft.com/office/drawing/2014/main" id="{AC02A9BC-5F55-C622-7CB0-AC3BBBD741E2}"/>
              </a:ext>
            </a:extLst>
          </p:cNvPr>
          <p:cNvSpPr>
            <a:spLocks noGrp="1"/>
          </p:cNvSpPr>
          <p:nvPr>
            <p:ph type="sldNum" sz="quarter" idx="18"/>
          </p:nvPr>
        </p:nvSpPr>
        <p:spPr>
          <a:xfrm>
            <a:off x="0" y="6356350"/>
            <a:ext cx="1069848" cy="365125"/>
          </a:xfrm>
        </p:spPr>
        <p:txBody>
          <a:bodyPr/>
          <a:lstStyle/>
          <a:p>
            <a:fld id="{99562CDD-8BC9-4CF6-AA03-D93997F55C9A}" type="slidenum">
              <a:rPr lang="en-US" smtClean="0"/>
              <a:pPr/>
              <a:t>14</a:t>
            </a:fld>
            <a:endParaRPr lang="en-US" dirty="0"/>
          </a:p>
        </p:txBody>
      </p:sp>
    </p:spTree>
    <p:extLst>
      <p:ext uri="{BB962C8B-B14F-4D97-AF65-F5344CB8AC3E}">
        <p14:creationId xmlns:p14="http://schemas.microsoft.com/office/powerpoint/2010/main" val="1434537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53D5A-46D9-C936-40D9-01776A33E7B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85041672-CD1B-B7F5-1AD9-00B0075EF8A3}"/>
              </a:ext>
            </a:extLst>
          </p:cNvPr>
          <p:cNvSpPr>
            <a:spLocks noGrp="1"/>
          </p:cNvSpPr>
          <p:nvPr>
            <p:ph type="title"/>
          </p:nvPr>
        </p:nvSpPr>
        <p:spPr/>
        <p:txBody>
          <a:bodyPr anchor="ctr"/>
          <a:lstStyle/>
          <a:p>
            <a:r>
              <a:rPr lang="en-US" spc="0" dirty="0"/>
              <a:t>Safety Committees</a:t>
            </a:r>
            <a:endParaRPr lang="en-US" dirty="0"/>
          </a:p>
        </p:txBody>
      </p:sp>
    </p:spTree>
    <p:extLst>
      <p:ext uri="{BB962C8B-B14F-4D97-AF65-F5344CB8AC3E}">
        <p14:creationId xmlns:p14="http://schemas.microsoft.com/office/powerpoint/2010/main" val="1244205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E9135-470D-33FC-3778-91E3A4D6229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BBB23951-7D9D-DE79-81B6-6D656B0DF90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80195AB6-77DE-0357-00D7-FB683DDC7CA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4A0FF728-CCE3-798B-1D35-289CB9CBCC2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0EDE2718-8635-4F60-C2A1-1D747CFA3F4C}"/>
              </a:ext>
            </a:extLst>
          </p:cNvPr>
          <p:cNvSpPr txBox="1">
            <a:spLocks noGrp="1"/>
          </p:cNvSpPr>
          <p:nvPr>
            <p:ph type="title"/>
          </p:nvPr>
        </p:nvSpPr>
        <p:spPr>
          <a:xfrm>
            <a:off x="1554480" y="365125"/>
            <a:ext cx="10058400" cy="13255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Committee members</a:t>
            </a:r>
            <a:endParaRPr lang="en-US" noProof="0" dirty="0">
              <a:hlinkClick r:id="rId4"/>
            </a:endParaRPr>
          </a:p>
          <a:p>
            <a:pPr lvl="0"/>
            <a:endParaRPr lang="en-US" noProof="0" dirty="0"/>
          </a:p>
        </p:txBody>
      </p:sp>
      <p:sp>
        <p:nvSpPr>
          <p:cNvPr id="3" name="Content Placeholder 2">
            <a:extLst>
              <a:ext uri="{FF2B5EF4-FFF2-40B4-BE49-F238E27FC236}">
                <a16:creationId xmlns:a16="http://schemas.microsoft.com/office/drawing/2014/main" id="{951CB7AB-4A23-1CAC-89CD-D8CB0FEE63BC}"/>
              </a:ext>
            </a:extLst>
          </p:cNvPr>
          <p:cNvSpPr>
            <a:spLocks noGrp="1"/>
          </p:cNvSpPr>
          <p:nvPr>
            <p:ph idx="1"/>
          </p:nvPr>
        </p:nvSpPr>
        <p:spPr>
          <a:xfrm>
            <a:off x="1554480" y="1825625"/>
            <a:ext cx="10058400" cy="4351338"/>
          </a:xfrm>
        </p:spPr>
        <p:txBody>
          <a:bodyPr>
            <a:normAutofit/>
          </a:bodyPr>
          <a:lstStyle/>
          <a:p>
            <a:r>
              <a:rPr lang="en-US" dirty="0">
                <a:solidFill>
                  <a:srgbClr val="00567D"/>
                </a:solidFill>
              </a:rPr>
              <a:t>You must have an equal number of employer-selected members and employee-elected or volunteer members. If both parties agree, the committee may have more employee-elected or volunteer members.</a:t>
            </a:r>
          </a:p>
          <a:p>
            <a:endParaRPr lang="en-US" dirty="0">
              <a:solidFill>
                <a:srgbClr val="00567D"/>
              </a:solidFill>
            </a:endParaRPr>
          </a:p>
          <a:p>
            <a:r>
              <a:rPr lang="en-US" dirty="0">
                <a:solidFill>
                  <a:srgbClr val="00567D"/>
                </a:solidFill>
              </a:rPr>
              <a:t>Note: Management can select a supervisor to represent them. Employees can elect a supervisor to represent them.</a:t>
            </a:r>
          </a:p>
        </p:txBody>
      </p:sp>
      <p:sp>
        <p:nvSpPr>
          <p:cNvPr id="2" name="Footer Placeholder 1" descr="workbook page number">
            <a:extLst>
              <a:ext uri="{FF2B5EF4-FFF2-40B4-BE49-F238E27FC236}">
                <a16:creationId xmlns:a16="http://schemas.microsoft.com/office/drawing/2014/main" id="{761B6055-46BA-F147-582F-764A6A1120C1}"/>
              </a:ext>
            </a:extLst>
          </p:cNvPr>
          <p:cNvSpPr>
            <a:spLocks noGrp="1"/>
          </p:cNvSpPr>
          <p:nvPr>
            <p:ph type="ftr" sz="quarter" idx="10"/>
          </p:nvPr>
        </p:nvSpPr>
        <p:spPr>
          <a:xfrm>
            <a:off x="8848724" y="6356349"/>
            <a:ext cx="2505075" cy="365125"/>
          </a:xfrm>
        </p:spPr>
        <p:txBody>
          <a:bodyPr/>
          <a:lstStyle/>
          <a:p>
            <a:r>
              <a:rPr lang="en-US" dirty="0"/>
              <a:t>Workbook Page #10</a:t>
            </a:r>
          </a:p>
        </p:txBody>
      </p:sp>
      <p:sp>
        <p:nvSpPr>
          <p:cNvPr id="5" name="Slide Number Placeholder 4" descr="Oregon OSHA Logo">
            <a:extLst>
              <a:ext uri="{FF2B5EF4-FFF2-40B4-BE49-F238E27FC236}">
                <a16:creationId xmlns:a16="http://schemas.microsoft.com/office/drawing/2014/main" id="{E0F74F39-4247-EDBE-B691-CE5A45009D5C}"/>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16</a:t>
            </a:fld>
            <a:endParaRPr lang="en-US" dirty="0"/>
          </a:p>
        </p:txBody>
      </p:sp>
    </p:spTree>
    <p:extLst>
      <p:ext uri="{BB962C8B-B14F-4D97-AF65-F5344CB8AC3E}">
        <p14:creationId xmlns:p14="http://schemas.microsoft.com/office/powerpoint/2010/main" val="518583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322D1-1043-9B9E-504D-D4764D4160D1}"/>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384422EA-E652-3DF4-DBAD-C6C59CC0D672}"/>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8069506C-B0FD-FD71-899D-BC6A8EA753F9}"/>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39005D98-EDA6-1B17-689F-B3E43817C30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4CAD8885-3733-A6D0-18C1-CDA239B12746}"/>
              </a:ext>
            </a:extLst>
          </p:cNvPr>
          <p:cNvSpPr txBox="1">
            <a:spLocks noGrp="1"/>
          </p:cNvSpPr>
          <p:nvPr>
            <p:ph type="title"/>
          </p:nvPr>
        </p:nvSpPr>
        <p:spPr>
          <a:xfrm>
            <a:off x="1554163" y="365125"/>
            <a:ext cx="10058400" cy="677237"/>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sz="3600" dirty="0"/>
              <a:t>Determining how many safety committee members</a:t>
            </a:r>
            <a:endParaRPr lang="en-US" sz="3600" noProof="0" dirty="0"/>
          </a:p>
        </p:txBody>
      </p:sp>
      <p:pic>
        <p:nvPicPr>
          <p:cNvPr id="14" name="Content Placeholder 13">
            <a:extLst>
              <a:ext uri="{FF2B5EF4-FFF2-40B4-BE49-F238E27FC236}">
                <a16:creationId xmlns:a16="http://schemas.microsoft.com/office/drawing/2014/main" id="{0B35BA37-B699-EC1D-5A7B-9CF59F6F52BE}"/>
              </a:ext>
            </a:extLst>
          </p:cNvPr>
          <p:cNvPicPr>
            <a:picLocks noGrp="1" noChangeAspect="1"/>
          </p:cNvPicPr>
          <p:nvPr>
            <p:ph idx="1"/>
          </p:nvPr>
        </p:nvPicPr>
        <p:blipFill>
          <a:blip r:embed="rId4"/>
          <a:stretch>
            <a:fillRect/>
          </a:stretch>
        </p:blipFill>
        <p:spPr>
          <a:xfrm>
            <a:off x="2494104" y="1238250"/>
            <a:ext cx="7203791" cy="4919663"/>
          </a:xfrm>
          <a:prstGeom prst="rect">
            <a:avLst/>
          </a:prstGeom>
        </p:spPr>
      </p:pic>
      <p:sp>
        <p:nvSpPr>
          <p:cNvPr id="2" name="Footer Placeholder 1" descr="workbook page number">
            <a:extLst>
              <a:ext uri="{FF2B5EF4-FFF2-40B4-BE49-F238E27FC236}">
                <a16:creationId xmlns:a16="http://schemas.microsoft.com/office/drawing/2014/main" id="{C40693DB-9877-54F8-92ED-87A7D64A67AD}"/>
              </a:ext>
            </a:extLst>
          </p:cNvPr>
          <p:cNvSpPr>
            <a:spLocks noGrp="1"/>
          </p:cNvSpPr>
          <p:nvPr>
            <p:ph type="ftr" sz="quarter" idx="10"/>
          </p:nvPr>
        </p:nvSpPr>
        <p:spPr>
          <a:xfrm>
            <a:off x="8848724" y="6356349"/>
            <a:ext cx="2505075" cy="365125"/>
          </a:xfrm>
        </p:spPr>
        <p:txBody>
          <a:bodyPr/>
          <a:lstStyle/>
          <a:p>
            <a:r>
              <a:rPr lang="en-US" dirty="0"/>
              <a:t>Workbook Page #10</a:t>
            </a:r>
          </a:p>
        </p:txBody>
      </p:sp>
      <p:sp>
        <p:nvSpPr>
          <p:cNvPr id="5" name="Slide Number Placeholder 4" descr="Oregon OSHA Logo">
            <a:extLst>
              <a:ext uri="{FF2B5EF4-FFF2-40B4-BE49-F238E27FC236}">
                <a16:creationId xmlns:a16="http://schemas.microsoft.com/office/drawing/2014/main" id="{85D3897B-CAB3-43D3-EC07-BF286F1FBF66}"/>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17</a:t>
            </a:fld>
            <a:endParaRPr lang="en-US" dirty="0"/>
          </a:p>
        </p:txBody>
      </p:sp>
    </p:spTree>
    <p:extLst>
      <p:ext uri="{BB962C8B-B14F-4D97-AF65-F5344CB8AC3E}">
        <p14:creationId xmlns:p14="http://schemas.microsoft.com/office/powerpoint/2010/main" val="28715351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14925-B06A-1D82-9E03-B9034F700D91}"/>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BA86A377-A6FE-AE71-0FCD-8EAA7E7514A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6F0172EE-CFE3-6357-13EC-F3F4013FE31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E959E88C-02DB-A854-1F69-38808B97D2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973BE1C1-7F6C-7F28-5D05-5234FBB0AEE0}"/>
              </a:ext>
            </a:extLst>
          </p:cNvPr>
          <p:cNvSpPr txBox="1">
            <a:spLocks noGrp="1"/>
          </p:cNvSpPr>
          <p:nvPr>
            <p:ph type="title"/>
          </p:nvPr>
        </p:nvSpPr>
        <p:spPr>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Safety committee meeting frequency</a:t>
            </a:r>
            <a:endParaRPr lang="en-US" noProof="0" dirty="0">
              <a:hlinkClick r:id="rId4"/>
            </a:endParaRPr>
          </a:p>
          <a:p>
            <a:pPr lvl="0"/>
            <a:endParaRPr lang="en-US" noProof="0" dirty="0"/>
          </a:p>
        </p:txBody>
      </p:sp>
      <p:sp>
        <p:nvSpPr>
          <p:cNvPr id="2" name="Content Placeholder 1">
            <a:extLst>
              <a:ext uri="{FF2B5EF4-FFF2-40B4-BE49-F238E27FC236}">
                <a16:creationId xmlns:a16="http://schemas.microsoft.com/office/drawing/2014/main" id="{67E408DD-3B03-C1B3-7F98-A8C16B73F3AA}"/>
              </a:ext>
            </a:extLst>
          </p:cNvPr>
          <p:cNvSpPr>
            <a:spLocks noGrp="1"/>
          </p:cNvSpPr>
          <p:nvPr>
            <p:ph sz="half" idx="1"/>
          </p:nvPr>
        </p:nvSpPr>
        <p:spPr>
          <a:xfrm>
            <a:off x="1371599" y="1180742"/>
            <a:ext cx="10515600" cy="1004194"/>
          </a:xfrm>
        </p:spPr>
        <p:txBody>
          <a:bodyPr>
            <a:normAutofit/>
          </a:bodyPr>
          <a:lstStyle/>
          <a:p>
            <a:r>
              <a:rPr lang="en-US" sz="2600" dirty="0">
                <a:solidFill>
                  <a:srgbClr val="00567D"/>
                </a:solidFill>
              </a:rPr>
              <a:t>Monthly or quarterly depending on the work employees do. You can meet by conference call, if needed.</a:t>
            </a:r>
          </a:p>
        </p:txBody>
      </p:sp>
      <p:sp>
        <p:nvSpPr>
          <p:cNvPr id="24" name="Footer Placeholder 1" descr="workbook page number">
            <a:extLst>
              <a:ext uri="{FF2B5EF4-FFF2-40B4-BE49-F238E27FC236}">
                <a16:creationId xmlns:a16="http://schemas.microsoft.com/office/drawing/2014/main" id="{9EF6B12E-E923-969C-2B37-74EE5617A329}"/>
              </a:ext>
            </a:extLst>
          </p:cNvPr>
          <p:cNvSpPr>
            <a:spLocks noGrp="1"/>
          </p:cNvSpPr>
          <p:nvPr>
            <p:ph type="ftr" sz="quarter" idx="10"/>
          </p:nvPr>
        </p:nvSpPr>
        <p:spPr/>
        <p:txBody>
          <a:bodyPr/>
          <a:lstStyle/>
          <a:p>
            <a:r>
              <a:rPr lang="en-US" dirty="0"/>
              <a:t>Workbook Page #18</a:t>
            </a:r>
          </a:p>
        </p:txBody>
      </p:sp>
      <p:sp>
        <p:nvSpPr>
          <p:cNvPr id="5" name="Slide Number Placeholder 4" descr="Oregon OSHA Logo">
            <a:extLst>
              <a:ext uri="{FF2B5EF4-FFF2-40B4-BE49-F238E27FC236}">
                <a16:creationId xmlns:a16="http://schemas.microsoft.com/office/drawing/2014/main" id="{024E8720-E6A9-3706-44F6-23379DCE5217}"/>
              </a:ext>
            </a:extLst>
          </p:cNvPr>
          <p:cNvSpPr>
            <a:spLocks noGrp="1"/>
          </p:cNvSpPr>
          <p:nvPr>
            <p:ph type="sldNum" sz="quarter" idx="11"/>
          </p:nvPr>
        </p:nvSpPr>
        <p:spPr/>
        <p:txBody>
          <a:bodyPr/>
          <a:lstStyle/>
          <a:p>
            <a:fld id="{99562CDD-8BC9-4CF6-AA03-D93997F55C9A}" type="slidenum">
              <a:rPr lang="en-US" smtClean="0"/>
              <a:pPr/>
              <a:t>18</a:t>
            </a:fld>
            <a:endParaRPr lang="en-US" dirty="0"/>
          </a:p>
        </p:txBody>
      </p:sp>
      <p:graphicFrame>
        <p:nvGraphicFramePr>
          <p:cNvPr id="16" name="Content Placeholder 15" descr="Diagram with two statements: 1. Mostly office workers must meet quarterly, and 2. All other employers (except the months when quarterly workshite inspections are performed) must meet monthly.">
            <a:extLst>
              <a:ext uri="{FF2B5EF4-FFF2-40B4-BE49-F238E27FC236}">
                <a16:creationId xmlns:a16="http://schemas.microsoft.com/office/drawing/2014/main" id="{4DF1C271-0404-F8E5-2F53-5103928671E2}"/>
              </a:ext>
            </a:extLst>
          </p:cNvPr>
          <p:cNvGraphicFramePr>
            <a:graphicFrameLocks noGrp="1"/>
          </p:cNvGraphicFramePr>
          <p:nvPr>
            <p:ph sz="half" idx="2"/>
            <p:extLst>
              <p:ext uri="{D42A27DB-BD31-4B8C-83A1-F6EECF244321}">
                <p14:modId xmlns:p14="http://schemas.microsoft.com/office/powerpoint/2010/main" val="589496372"/>
              </p:ext>
            </p:extLst>
          </p:nvPr>
        </p:nvGraphicFramePr>
        <p:xfrm>
          <a:off x="1932271" y="2281688"/>
          <a:ext cx="9394256" cy="40746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91327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D16DC-E205-FE5A-1CCD-5BB15700EF58}"/>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B14C538C-F1E8-F7A5-8C85-64951BA0C962}"/>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6D9FC0E4-BB3D-EE04-0B10-C0E606D4ABD9}"/>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648F1878-05D3-E39E-A1D6-B7617294DC9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45020CF1-2A6E-B069-2AB0-F56841225714}"/>
              </a:ext>
            </a:extLst>
          </p:cNvPr>
          <p:cNvSpPr txBox="1">
            <a:spLocks noGrp="1"/>
          </p:cNvSpPr>
          <p:nvPr>
            <p:ph type="title"/>
          </p:nvPr>
        </p:nvSpPr>
        <p:spPr>
          <a:xfrm>
            <a:off x="1554163" y="365125"/>
            <a:ext cx="10058400" cy="677237"/>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sz="3600" dirty="0"/>
              <a:t>Basic requirements for safety committee members</a:t>
            </a:r>
          </a:p>
        </p:txBody>
      </p:sp>
      <p:sp>
        <p:nvSpPr>
          <p:cNvPr id="3" name="Content Placeholder 2">
            <a:extLst>
              <a:ext uri="{FF2B5EF4-FFF2-40B4-BE49-F238E27FC236}">
                <a16:creationId xmlns:a16="http://schemas.microsoft.com/office/drawing/2014/main" id="{4663E66D-AF83-960B-F6A5-DE926FCFB748}"/>
              </a:ext>
            </a:extLst>
          </p:cNvPr>
          <p:cNvSpPr>
            <a:spLocks noGrp="1"/>
          </p:cNvSpPr>
          <p:nvPr>
            <p:ph idx="1"/>
          </p:nvPr>
        </p:nvSpPr>
        <p:spPr>
          <a:xfrm>
            <a:off x="1554480" y="1825625"/>
            <a:ext cx="10058400" cy="4351338"/>
          </a:xfrm>
        </p:spPr>
        <p:txBody>
          <a:bodyPr>
            <a:normAutofit fontScale="77500" lnSpcReduction="20000"/>
          </a:bodyPr>
          <a:lstStyle/>
          <a:p>
            <a:pPr>
              <a:lnSpc>
                <a:spcPct val="130000"/>
              </a:lnSpc>
            </a:pPr>
            <a:r>
              <a:rPr lang="en-US" b="1" dirty="0">
                <a:solidFill>
                  <a:srgbClr val="00567D"/>
                </a:solidFill>
              </a:rPr>
              <a:t>Your safety committee members must:</a:t>
            </a:r>
          </a:p>
          <a:p>
            <a:pPr marL="457200" indent="-457200">
              <a:lnSpc>
                <a:spcPct val="130000"/>
              </a:lnSpc>
              <a:buFont typeface="Arial" panose="020B0604020202020204" pitchFamily="34" charset="0"/>
              <a:buChar char="•"/>
            </a:pPr>
            <a:r>
              <a:rPr lang="en-US" dirty="0">
                <a:solidFill>
                  <a:srgbClr val="00567D"/>
                </a:solidFill>
              </a:rPr>
              <a:t>Have a majority agree on a chairperson</a:t>
            </a:r>
          </a:p>
          <a:p>
            <a:pPr marL="457200" indent="-457200">
              <a:lnSpc>
                <a:spcPct val="130000"/>
              </a:lnSpc>
              <a:buFont typeface="Arial" panose="020B0604020202020204" pitchFamily="34" charset="0"/>
              <a:buChar char="•"/>
            </a:pPr>
            <a:r>
              <a:rPr lang="en-US" dirty="0">
                <a:solidFill>
                  <a:srgbClr val="00567D"/>
                </a:solidFill>
              </a:rPr>
              <a:t>Serve a minimum of one year, when possible</a:t>
            </a:r>
          </a:p>
          <a:p>
            <a:pPr marL="457200" indent="-457200">
              <a:lnSpc>
                <a:spcPct val="130000"/>
              </a:lnSpc>
              <a:buFont typeface="Arial" panose="020B0604020202020204" pitchFamily="34" charset="0"/>
              <a:buChar char="•"/>
            </a:pPr>
            <a:r>
              <a:rPr lang="en-US" dirty="0">
                <a:solidFill>
                  <a:srgbClr val="00567D"/>
                </a:solidFill>
              </a:rPr>
              <a:t>Be compensated at their regular rate of pay</a:t>
            </a:r>
          </a:p>
          <a:p>
            <a:pPr marL="457200" indent="-457200">
              <a:lnSpc>
                <a:spcPct val="130000"/>
              </a:lnSpc>
              <a:buFont typeface="Arial" panose="020B0604020202020204" pitchFamily="34" charset="0"/>
              <a:buChar char="•"/>
            </a:pPr>
            <a:r>
              <a:rPr lang="en-US" dirty="0">
                <a:solidFill>
                  <a:srgbClr val="00567D"/>
                </a:solidFill>
              </a:rPr>
              <a:t>Be trained in accident investigation principles and know how to apply them</a:t>
            </a:r>
          </a:p>
          <a:p>
            <a:pPr marL="457200" indent="-457200">
              <a:lnSpc>
                <a:spcPct val="130000"/>
              </a:lnSpc>
              <a:buFont typeface="Arial" panose="020B0604020202020204" pitchFamily="34" charset="0"/>
              <a:buChar char="•"/>
            </a:pPr>
            <a:r>
              <a:rPr lang="en-US" dirty="0">
                <a:solidFill>
                  <a:srgbClr val="00567D"/>
                </a:solidFill>
              </a:rPr>
              <a:t>Be trained in hazard identification in the workplace</a:t>
            </a:r>
          </a:p>
          <a:p>
            <a:pPr marL="457200" indent="-457200">
              <a:lnSpc>
                <a:spcPct val="130000"/>
              </a:lnSpc>
              <a:buFont typeface="Arial" panose="020B0604020202020204" pitchFamily="34" charset="0"/>
              <a:buChar char="•"/>
            </a:pPr>
            <a:r>
              <a:rPr lang="en-US" dirty="0">
                <a:solidFill>
                  <a:srgbClr val="00567D"/>
                </a:solidFill>
              </a:rPr>
              <a:t>Be provided with safety committee meeting minutes</a:t>
            </a:r>
          </a:p>
          <a:p>
            <a:pPr marL="457200" indent="-457200">
              <a:lnSpc>
                <a:spcPct val="130000"/>
              </a:lnSpc>
              <a:buFont typeface="Arial" panose="020B0604020202020204" pitchFamily="34" charset="0"/>
              <a:buChar char="•"/>
            </a:pPr>
            <a:r>
              <a:rPr lang="en-US" dirty="0">
                <a:solidFill>
                  <a:srgbClr val="00567D"/>
                </a:solidFill>
              </a:rPr>
              <a:t>Represent the major activities of your business</a:t>
            </a:r>
          </a:p>
        </p:txBody>
      </p:sp>
      <p:sp>
        <p:nvSpPr>
          <p:cNvPr id="2" name="Footer Placeholder 1" descr="workbook page number">
            <a:extLst>
              <a:ext uri="{FF2B5EF4-FFF2-40B4-BE49-F238E27FC236}">
                <a16:creationId xmlns:a16="http://schemas.microsoft.com/office/drawing/2014/main" id="{E84BCB8E-A039-6A63-3892-B0263BD9397E}"/>
              </a:ext>
            </a:extLst>
          </p:cNvPr>
          <p:cNvSpPr>
            <a:spLocks noGrp="1"/>
          </p:cNvSpPr>
          <p:nvPr>
            <p:ph type="ftr" sz="quarter" idx="10"/>
          </p:nvPr>
        </p:nvSpPr>
        <p:spPr>
          <a:xfrm>
            <a:off x="8848724" y="6356349"/>
            <a:ext cx="2505075" cy="365125"/>
          </a:xfrm>
        </p:spPr>
        <p:txBody>
          <a:bodyPr/>
          <a:lstStyle/>
          <a:p>
            <a:r>
              <a:rPr lang="en-US" dirty="0"/>
              <a:t>Workbook Page #10</a:t>
            </a:r>
          </a:p>
        </p:txBody>
      </p:sp>
      <p:sp>
        <p:nvSpPr>
          <p:cNvPr id="5" name="Slide Number Placeholder 4" descr="Oregon OSHA Logo">
            <a:extLst>
              <a:ext uri="{FF2B5EF4-FFF2-40B4-BE49-F238E27FC236}">
                <a16:creationId xmlns:a16="http://schemas.microsoft.com/office/drawing/2014/main" id="{246C52A4-F404-DDF2-22FB-F913B847B3E1}"/>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19</a:t>
            </a:fld>
            <a:endParaRPr lang="en-US" dirty="0"/>
          </a:p>
        </p:txBody>
      </p:sp>
    </p:spTree>
    <p:extLst>
      <p:ext uri="{BB962C8B-B14F-4D97-AF65-F5344CB8AC3E}">
        <p14:creationId xmlns:p14="http://schemas.microsoft.com/office/powerpoint/2010/main" val="1777269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C4BB3B-67E9-4919-B991-36C5DB0E331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1"/>
            <a:ext cx="12192000" cy="1295697"/>
          </a:xfrm>
          <a:prstGeom prst="rect">
            <a:avLst/>
          </a:prstGeom>
        </p:spPr>
      </p:pic>
      <p:sp>
        <p:nvSpPr>
          <p:cNvPr id="7" name="Rectangle 6">
            <a:extLst>
              <a:ext uri="{FF2B5EF4-FFF2-40B4-BE49-F238E27FC236}">
                <a16:creationId xmlns:a16="http://schemas.microsoft.com/office/drawing/2014/main" id="{E4A9D726-306D-4829-9303-D7B9C92F6C61}"/>
              </a:ext>
              <a:ext uri="{C183D7F6-B498-43B3-948B-1728B52AA6E4}">
                <adec:decorative xmlns:adec="http://schemas.microsoft.com/office/drawing/2017/decorative" val="1"/>
              </a:ext>
            </a:extLst>
          </p:cNvPr>
          <p:cNvSpPr/>
          <p:nvPr/>
        </p:nvSpPr>
        <p:spPr>
          <a:xfrm>
            <a:off x="0" y="-26190"/>
            <a:ext cx="12192000" cy="1295697"/>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Logo">
            <a:extLst>
              <a:ext uri="{FF2B5EF4-FFF2-40B4-BE49-F238E27FC236}">
                <a16:creationId xmlns:a16="http://schemas.microsoft.com/office/drawing/2014/main" id="{96194FF5-9705-53F3-4A4F-641A7939C5B8}"/>
              </a:ext>
            </a:extLst>
          </p:cNvPr>
          <p:cNvPicPr>
            <a:picLocks noChangeAspect="1"/>
          </p:cNvPicPr>
          <p:nvPr/>
        </p:nvPicPr>
        <p:blipFill>
          <a:blip r:embed="rId3"/>
          <a:stretch>
            <a:fillRect/>
          </a:stretch>
        </p:blipFill>
        <p:spPr>
          <a:xfrm>
            <a:off x="170655" y="240855"/>
            <a:ext cx="1367517" cy="757521"/>
          </a:xfrm>
          <a:prstGeom prst="rect">
            <a:avLst/>
          </a:prstGeom>
        </p:spPr>
      </p:pic>
      <p:sp>
        <p:nvSpPr>
          <p:cNvPr id="6" name="Title 5">
            <a:extLst>
              <a:ext uri="{FF2B5EF4-FFF2-40B4-BE49-F238E27FC236}">
                <a16:creationId xmlns:a16="http://schemas.microsoft.com/office/drawing/2014/main" id="{0005A3AD-CD7A-F9AF-CC6F-651049C74A45}"/>
              </a:ext>
            </a:extLst>
          </p:cNvPr>
          <p:cNvSpPr txBox="1">
            <a:spLocks noGrp="1"/>
          </p:cNvSpPr>
          <p:nvPr>
            <p:ph type="title"/>
          </p:nvPr>
        </p:nvSpPr>
        <p:spPr>
          <a:xfrm>
            <a:off x="457200" y="1736725"/>
            <a:ext cx="5211763" cy="1021242"/>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r>
              <a:rPr lang="en-US" noProof="0" dirty="0"/>
              <a:t>Oregon OSHA </a:t>
            </a:r>
            <a:br>
              <a:rPr lang="en-US" noProof="0" dirty="0"/>
            </a:br>
            <a:r>
              <a:rPr lang="en-US" noProof="0" dirty="0"/>
              <a:t>Public Education Mission:</a:t>
            </a:r>
          </a:p>
        </p:txBody>
      </p:sp>
      <p:sp>
        <p:nvSpPr>
          <p:cNvPr id="16" name="Text Placeholder 15">
            <a:extLst>
              <a:ext uri="{FF2B5EF4-FFF2-40B4-BE49-F238E27FC236}">
                <a16:creationId xmlns:a16="http://schemas.microsoft.com/office/drawing/2014/main" id="{BDBF794D-0F55-A7CD-769D-5E16AC49BCE2}"/>
              </a:ext>
            </a:extLst>
          </p:cNvPr>
          <p:cNvSpPr>
            <a:spLocks noGrp="1"/>
          </p:cNvSpPr>
          <p:nvPr>
            <p:ph type="body" sz="quarter" idx="14"/>
          </p:nvPr>
        </p:nvSpPr>
        <p:spPr>
          <a:xfrm>
            <a:off x="6540371" y="1737360"/>
            <a:ext cx="5212080" cy="640080"/>
          </a:xfrm>
        </p:spPr>
        <p:txBody>
          <a:bodyPr/>
          <a:lstStyle/>
          <a:p>
            <a:r>
              <a:rPr lang="en-US" dirty="0"/>
              <a:t>Oregon OSHA Services</a:t>
            </a:r>
          </a:p>
          <a:p>
            <a:endParaRPr lang="en-US" dirty="0"/>
          </a:p>
        </p:txBody>
      </p:sp>
      <p:sp>
        <p:nvSpPr>
          <p:cNvPr id="17" name="Content Placeholder 16">
            <a:extLst>
              <a:ext uri="{FF2B5EF4-FFF2-40B4-BE49-F238E27FC236}">
                <a16:creationId xmlns:a16="http://schemas.microsoft.com/office/drawing/2014/main" id="{E887A13B-254E-8E4C-EA76-BCD1C30BA363}"/>
              </a:ext>
            </a:extLst>
          </p:cNvPr>
          <p:cNvSpPr>
            <a:spLocks noGrp="1"/>
          </p:cNvSpPr>
          <p:nvPr>
            <p:ph sz="quarter" idx="17"/>
          </p:nvPr>
        </p:nvSpPr>
        <p:spPr>
          <a:xfrm>
            <a:off x="6540500" y="2470150"/>
            <a:ext cx="5211763" cy="3657600"/>
          </a:xfrm>
        </p:spPr>
        <p:txBody>
          <a:bodyPr>
            <a:normAutofit lnSpcReduction="10000"/>
          </a:bodyPr>
          <a:lstStyle/>
          <a:p>
            <a:pPr marL="457200" indent="-457200">
              <a:buFont typeface="Arial" panose="020B0604020202020204" pitchFamily="34" charset="0"/>
              <a:buChar char="•"/>
            </a:pPr>
            <a:r>
              <a:rPr lang="en-US" dirty="0">
                <a:solidFill>
                  <a:srgbClr val="00567D"/>
                </a:solidFill>
              </a:rPr>
              <a:t>Consultation Services</a:t>
            </a:r>
          </a:p>
          <a:p>
            <a:pPr marL="457200" indent="-457200">
              <a:buFont typeface="Arial" panose="020B0604020202020204" pitchFamily="34" charset="0"/>
              <a:buChar char="•"/>
            </a:pPr>
            <a:r>
              <a:rPr lang="en-US" dirty="0">
                <a:solidFill>
                  <a:srgbClr val="00567D"/>
                </a:solidFill>
              </a:rPr>
              <a:t>Enforcement</a:t>
            </a:r>
          </a:p>
          <a:p>
            <a:pPr marL="457200" indent="-457200">
              <a:buFont typeface="Arial" panose="020B0604020202020204" pitchFamily="34" charset="0"/>
              <a:buChar char="•"/>
            </a:pPr>
            <a:r>
              <a:rPr lang="en-US" dirty="0">
                <a:solidFill>
                  <a:srgbClr val="00567D"/>
                </a:solidFill>
              </a:rPr>
              <a:t>Appeals</a:t>
            </a:r>
          </a:p>
          <a:p>
            <a:pPr marL="457200" indent="-457200">
              <a:buFont typeface="Arial" panose="020B0604020202020204" pitchFamily="34" charset="0"/>
              <a:buChar char="•"/>
            </a:pPr>
            <a:r>
              <a:rPr lang="en-US" dirty="0">
                <a:solidFill>
                  <a:srgbClr val="00567D"/>
                </a:solidFill>
              </a:rPr>
              <a:t>Public Education and Conferences</a:t>
            </a:r>
          </a:p>
          <a:p>
            <a:pPr marL="457200" indent="-457200">
              <a:buFont typeface="Arial" panose="020B0604020202020204" pitchFamily="34" charset="0"/>
              <a:buChar char="•"/>
            </a:pPr>
            <a:r>
              <a:rPr lang="en-US" dirty="0">
                <a:solidFill>
                  <a:srgbClr val="00567D"/>
                </a:solidFill>
              </a:rPr>
              <a:t>Standards and Technical Resources</a:t>
            </a:r>
          </a:p>
        </p:txBody>
      </p:sp>
      <p:sp>
        <p:nvSpPr>
          <p:cNvPr id="3" name="Footer Placeholder 2" descr="Workbook page number">
            <a:extLst>
              <a:ext uri="{FF2B5EF4-FFF2-40B4-BE49-F238E27FC236}">
                <a16:creationId xmlns:a16="http://schemas.microsoft.com/office/drawing/2014/main" id="{B98D3591-3ADA-6BAF-4267-F468CB1B3EF3}"/>
              </a:ext>
            </a:extLst>
          </p:cNvPr>
          <p:cNvSpPr>
            <a:spLocks noGrp="1"/>
          </p:cNvSpPr>
          <p:nvPr>
            <p:ph type="ftr" sz="quarter" idx="18"/>
          </p:nvPr>
        </p:nvSpPr>
        <p:spPr>
          <a:xfrm>
            <a:off x="8848724" y="6356349"/>
            <a:ext cx="2505075" cy="365125"/>
          </a:xfrm>
        </p:spPr>
        <p:txBody>
          <a:bodyPr/>
          <a:lstStyle/>
          <a:p>
            <a:r>
              <a:rPr lang="en-US" dirty="0"/>
              <a:t>Workbook Page #</a:t>
            </a:r>
            <a:fld id="{59C34E30-A4DF-4FB1-A72E-41E0ADCF9514}" type="slidenum">
              <a:rPr lang="en-US" smtClean="0"/>
              <a:t>2</a:t>
            </a:fld>
            <a:endParaRPr lang="en-US" dirty="0"/>
          </a:p>
        </p:txBody>
      </p:sp>
      <p:sp>
        <p:nvSpPr>
          <p:cNvPr id="18" name="Content Placeholder 17">
            <a:extLst>
              <a:ext uri="{FF2B5EF4-FFF2-40B4-BE49-F238E27FC236}">
                <a16:creationId xmlns:a16="http://schemas.microsoft.com/office/drawing/2014/main" id="{97334409-0B4D-AE10-A75F-7E0AB0C15B88}"/>
              </a:ext>
            </a:extLst>
          </p:cNvPr>
          <p:cNvSpPr>
            <a:spLocks noGrp="1"/>
          </p:cNvSpPr>
          <p:nvPr>
            <p:ph sz="quarter" idx="20"/>
          </p:nvPr>
        </p:nvSpPr>
        <p:spPr>
          <a:xfrm>
            <a:off x="452437" y="2757967"/>
            <a:ext cx="5211763" cy="2747483"/>
          </a:xfrm>
        </p:spPr>
        <p:txBody>
          <a:bodyPr anchor="ctr">
            <a:normAutofit/>
          </a:bodyPr>
          <a:lstStyle/>
          <a:p>
            <a:pPr algn="ctr">
              <a:lnSpc>
                <a:spcPct val="130000"/>
              </a:lnSpc>
            </a:pPr>
            <a:r>
              <a:rPr lang="en-US" i="1" dirty="0">
                <a:solidFill>
                  <a:srgbClr val="00567D"/>
                </a:solidFill>
              </a:rPr>
              <a:t>We provide knowledge and tools to advance self-sufficiency in workplace safety and health.</a:t>
            </a:r>
          </a:p>
        </p:txBody>
      </p:sp>
    </p:spTree>
    <p:extLst>
      <p:ext uri="{BB962C8B-B14F-4D97-AF65-F5344CB8AC3E}">
        <p14:creationId xmlns:p14="http://schemas.microsoft.com/office/powerpoint/2010/main" val="4236322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3EA9C-89DE-C77E-0427-196B23D29CA8}"/>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B2F0154-8ABB-8C41-09C2-F3568BB6D2D1}"/>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846C099B-2F44-2742-7076-15FFC27F159B}"/>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882C236E-ED26-9362-CB67-32924ACC4D0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B59BB801-4299-88BD-5D70-B728D4C15921}"/>
              </a:ext>
            </a:extLst>
          </p:cNvPr>
          <p:cNvSpPr txBox="1">
            <a:spLocks noGrp="1"/>
          </p:cNvSpPr>
          <p:nvPr>
            <p:ph type="title"/>
          </p:nvPr>
        </p:nvSpPr>
        <p:spPr>
          <a:xfrm>
            <a:off x="1371600" y="457200"/>
            <a:ext cx="4724399" cy="160020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Four safety committee requirements</a:t>
            </a:r>
            <a:endParaRPr lang="en-US" noProof="0" dirty="0">
              <a:hlinkClick r:id="rId4"/>
            </a:endParaRPr>
          </a:p>
          <a:p>
            <a:pPr lvl="0"/>
            <a:endParaRPr lang="en-US" noProof="0" dirty="0"/>
          </a:p>
        </p:txBody>
      </p:sp>
      <p:pic>
        <p:nvPicPr>
          <p:cNvPr id="7" name="Picture Placeholder 6">
            <a:extLst>
              <a:ext uri="{FF2B5EF4-FFF2-40B4-BE49-F238E27FC236}">
                <a16:creationId xmlns:a16="http://schemas.microsoft.com/office/drawing/2014/main" id="{031A6023-F562-22BC-C141-D10249D8DA1F}"/>
              </a:ext>
            </a:extLst>
          </p:cNvPr>
          <p:cNvPicPr>
            <a:picLocks noGrp="1" noChangeAspect="1"/>
          </p:cNvPicPr>
          <p:nvPr>
            <p:ph type="pic" sz="quarter" idx="13"/>
          </p:nvPr>
        </p:nvPicPr>
        <p:blipFill>
          <a:blip r:embed="rId5"/>
          <a:srcRect l="6322" r="6322"/>
          <a:stretch/>
        </p:blipFill>
        <p:spPr>
          <a:xfrm>
            <a:off x="6629401" y="457200"/>
            <a:ext cx="4953000" cy="5411789"/>
          </a:xfrm>
        </p:spPr>
      </p:pic>
      <p:sp>
        <p:nvSpPr>
          <p:cNvPr id="3" name="Text Placeholder 2">
            <a:extLst>
              <a:ext uri="{FF2B5EF4-FFF2-40B4-BE49-F238E27FC236}">
                <a16:creationId xmlns:a16="http://schemas.microsoft.com/office/drawing/2014/main" id="{41DEE62B-D992-0AC4-4616-6C6CA2B6FAEE}"/>
              </a:ext>
            </a:extLst>
          </p:cNvPr>
          <p:cNvSpPr>
            <a:spLocks noGrp="1"/>
          </p:cNvSpPr>
          <p:nvPr>
            <p:ph type="body" sz="quarter" idx="16"/>
          </p:nvPr>
        </p:nvSpPr>
        <p:spPr>
          <a:xfrm>
            <a:off x="1371600" y="2057399"/>
            <a:ext cx="4724400" cy="3811589"/>
          </a:xfrm>
        </p:spPr>
        <p:txBody>
          <a:bodyPr>
            <a:normAutofit fontScale="77500" lnSpcReduction="20000"/>
          </a:bodyPr>
          <a:lstStyle/>
          <a:p>
            <a:pPr marL="457200" indent="-457200">
              <a:lnSpc>
                <a:spcPct val="130000"/>
              </a:lnSpc>
              <a:buFont typeface="Arial" panose="020B0604020202020204" pitchFamily="34" charset="0"/>
              <a:buChar char="•"/>
            </a:pPr>
            <a:r>
              <a:rPr lang="en-US" dirty="0">
                <a:solidFill>
                  <a:srgbClr val="00567D"/>
                </a:solidFill>
              </a:rPr>
              <a:t>Meet monthly or quarterly, depending on the work that your employees do</a:t>
            </a:r>
          </a:p>
          <a:p>
            <a:pPr marL="457200" indent="-457200">
              <a:lnSpc>
                <a:spcPct val="130000"/>
              </a:lnSpc>
              <a:buFont typeface="Arial" panose="020B0604020202020204" pitchFamily="34" charset="0"/>
              <a:buChar char="•"/>
            </a:pPr>
            <a:r>
              <a:rPr lang="en-US" dirty="0">
                <a:solidFill>
                  <a:srgbClr val="00567D"/>
                </a:solidFill>
              </a:rPr>
              <a:t>Keep a record of each meeting for three years</a:t>
            </a:r>
          </a:p>
          <a:p>
            <a:pPr marL="457200" indent="-457200">
              <a:lnSpc>
                <a:spcPct val="130000"/>
              </a:lnSpc>
              <a:buFont typeface="Arial" panose="020B0604020202020204" pitchFamily="34" charset="0"/>
              <a:buChar char="•"/>
            </a:pPr>
            <a:r>
              <a:rPr lang="en-US" dirty="0">
                <a:solidFill>
                  <a:srgbClr val="00567D"/>
                </a:solidFill>
              </a:rPr>
              <a:t>Have procedures for workplace safety and health inspections</a:t>
            </a:r>
          </a:p>
          <a:p>
            <a:pPr marL="457200" indent="-457200">
              <a:lnSpc>
                <a:spcPct val="130000"/>
              </a:lnSpc>
              <a:buFont typeface="Arial" panose="020B0604020202020204" pitchFamily="34" charset="0"/>
              <a:buChar char="•"/>
            </a:pPr>
            <a:r>
              <a:rPr lang="en-US" dirty="0">
                <a:solidFill>
                  <a:srgbClr val="00567D"/>
                </a:solidFill>
              </a:rPr>
              <a:t>Accomplish a set of specific tasks</a:t>
            </a:r>
          </a:p>
        </p:txBody>
      </p:sp>
      <p:sp>
        <p:nvSpPr>
          <p:cNvPr id="5" name="Slide Number Placeholder 4" descr="Oregon OSHA Logo">
            <a:extLst>
              <a:ext uri="{FF2B5EF4-FFF2-40B4-BE49-F238E27FC236}">
                <a16:creationId xmlns:a16="http://schemas.microsoft.com/office/drawing/2014/main" id="{A592A8F9-725F-01ED-0100-833F9E71A705}"/>
              </a:ext>
            </a:extLst>
          </p:cNvPr>
          <p:cNvSpPr>
            <a:spLocks noGrp="1"/>
          </p:cNvSpPr>
          <p:nvPr>
            <p:ph type="sldNum" sz="quarter" idx="18"/>
          </p:nvPr>
        </p:nvSpPr>
        <p:spPr>
          <a:xfrm>
            <a:off x="0" y="6356350"/>
            <a:ext cx="1069848" cy="365125"/>
          </a:xfrm>
        </p:spPr>
        <p:txBody>
          <a:bodyPr/>
          <a:lstStyle/>
          <a:p>
            <a:fld id="{99562CDD-8BC9-4CF6-AA03-D93997F55C9A}" type="slidenum">
              <a:rPr lang="en-US" smtClean="0"/>
              <a:pPr/>
              <a:t>20</a:t>
            </a:fld>
            <a:endParaRPr lang="en-US" dirty="0"/>
          </a:p>
        </p:txBody>
      </p:sp>
    </p:spTree>
    <p:extLst>
      <p:ext uri="{BB962C8B-B14F-4D97-AF65-F5344CB8AC3E}">
        <p14:creationId xmlns:p14="http://schemas.microsoft.com/office/powerpoint/2010/main" val="655014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A197A-BFEA-106E-7972-1B6CA12FB105}"/>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63C1A91A-88A4-51BB-06D8-ECF680D2D5D2}"/>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647E54C6-F3F0-FEB4-75D5-85F5D2ED259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89A1D35A-E81C-EE80-9D21-D5C16BF6600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8828C810-32F5-0074-839E-4C70D6B0BC3B}"/>
              </a:ext>
            </a:extLst>
          </p:cNvPr>
          <p:cNvSpPr txBox="1">
            <a:spLocks noGrp="1"/>
          </p:cNvSpPr>
          <p:nvPr>
            <p:ph type="title"/>
          </p:nvPr>
        </p:nvSpPr>
        <p:spPr>
          <a:xfrm>
            <a:off x="1371600" y="457200"/>
            <a:ext cx="4724399" cy="160020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Safety committee member training</a:t>
            </a:r>
            <a:endParaRPr lang="en-US" noProof="0" dirty="0">
              <a:hlinkClick r:id="rId4"/>
            </a:endParaRPr>
          </a:p>
          <a:p>
            <a:pPr lvl="0"/>
            <a:endParaRPr lang="en-US" noProof="0" dirty="0"/>
          </a:p>
        </p:txBody>
      </p:sp>
      <p:pic>
        <p:nvPicPr>
          <p:cNvPr id="10" name="Picture Placeholder 9">
            <a:extLst>
              <a:ext uri="{FF2B5EF4-FFF2-40B4-BE49-F238E27FC236}">
                <a16:creationId xmlns:a16="http://schemas.microsoft.com/office/drawing/2014/main" id="{531053A0-5AEF-A8E1-6D02-9206AA2F008D}"/>
              </a:ext>
            </a:extLst>
          </p:cNvPr>
          <p:cNvPicPr>
            <a:picLocks noGrp="1" noChangeAspect="1"/>
          </p:cNvPicPr>
          <p:nvPr>
            <p:ph type="pic" sz="quarter" idx="13"/>
          </p:nvPr>
        </p:nvPicPr>
        <p:blipFill>
          <a:blip r:embed="rId5"/>
          <a:srcRect l="13840" r="13840"/>
          <a:stretch/>
        </p:blipFill>
        <p:spPr>
          <a:xfrm>
            <a:off x="6629401" y="457200"/>
            <a:ext cx="4953000" cy="5411789"/>
          </a:xfrm>
        </p:spPr>
      </p:pic>
      <p:sp>
        <p:nvSpPr>
          <p:cNvPr id="8" name="Text Placeholder 7">
            <a:extLst>
              <a:ext uri="{FF2B5EF4-FFF2-40B4-BE49-F238E27FC236}">
                <a16:creationId xmlns:a16="http://schemas.microsoft.com/office/drawing/2014/main" id="{F250BC90-8642-7BCD-D716-4AFF5AF8A633}"/>
              </a:ext>
            </a:extLst>
          </p:cNvPr>
          <p:cNvSpPr>
            <a:spLocks noGrp="1"/>
          </p:cNvSpPr>
          <p:nvPr>
            <p:ph type="body" sz="quarter" idx="16"/>
          </p:nvPr>
        </p:nvSpPr>
        <p:spPr>
          <a:xfrm>
            <a:off x="1371600" y="2057400"/>
            <a:ext cx="4724400" cy="3811588"/>
          </a:xfrm>
        </p:spPr>
        <p:txBody>
          <a:bodyPr>
            <a:normAutofit fontScale="85000" lnSpcReduction="20000"/>
          </a:bodyPr>
          <a:lstStyle/>
          <a:p>
            <a:pPr>
              <a:lnSpc>
                <a:spcPct val="130000"/>
              </a:lnSpc>
            </a:pPr>
            <a:r>
              <a:rPr lang="en-US" dirty="0">
                <a:solidFill>
                  <a:srgbClr val="00567D"/>
                </a:solidFill>
              </a:rPr>
              <a:t>Your safety committee members must have training in:</a:t>
            </a:r>
          </a:p>
          <a:p>
            <a:pPr marL="457200" indent="-457200">
              <a:lnSpc>
                <a:spcPct val="130000"/>
              </a:lnSpc>
              <a:buFont typeface="Arial" panose="020B0604020202020204" pitchFamily="34" charset="0"/>
              <a:buChar char="•"/>
            </a:pPr>
            <a:r>
              <a:rPr lang="en-US" dirty="0">
                <a:solidFill>
                  <a:srgbClr val="00567D"/>
                </a:solidFill>
              </a:rPr>
              <a:t>Hazard identification</a:t>
            </a:r>
          </a:p>
          <a:p>
            <a:pPr marL="457200" indent="-457200">
              <a:lnSpc>
                <a:spcPct val="130000"/>
              </a:lnSpc>
              <a:buFont typeface="Arial" panose="020B0604020202020204" pitchFamily="34" charset="0"/>
              <a:buChar char="•"/>
            </a:pPr>
            <a:r>
              <a:rPr lang="en-US" dirty="0">
                <a:solidFill>
                  <a:srgbClr val="00567D"/>
                </a:solidFill>
              </a:rPr>
              <a:t>Principles of incident and accident investigation</a:t>
            </a:r>
          </a:p>
          <a:p>
            <a:pPr>
              <a:lnSpc>
                <a:spcPct val="130000"/>
              </a:lnSpc>
              <a:spcBef>
                <a:spcPts val="1400"/>
              </a:spcBef>
            </a:pPr>
            <a:r>
              <a:rPr lang="en-US" dirty="0">
                <a:solidFill>
                  <a:srgbClr val="00567D"/>
                </a:solidFill>
              </a:rPr>
              <a:t>Watch this video: </a:t>
            </a:r>
            <a:r>
              <a:rPr lang="en-US" dirty="0">
                <a:hlinkClick r:id="rId6" tooltip="Video link to a Hazard Identification Example Safety Inspection"/>
              </a:rPr>
              <a:t>Hazard Identification Example Safety Inspection</a:t>
            </a:r>
            <a:endParaRPr lang="en-US" dirty="0"/>
          </a:p>
        </p:txBody>
      </p:sp>
      <p:sp>
        <p:nvSpPr>
          <p:cNvPr id="2" name="Footer Placeholder 1" descr="workbook page number">
            <a:extLst>
              <a:ext uri="{FF2B5EF4-FFF2-40B4-BE49-F238E27FC236}">
                <a16:creationId xmlns:a16="http://schemas.microsoft.com/office/drawing/2014/main" id="{E5279DDA-A478-4434-1B8E-922947E06900}"/>
              </a:ext>
            </a:extLst>
          </p:cNvPr>
          <p:cNvSpPr>
            <a:spLocks noGrp="1"/>
          </p:cNvSpPr>
          <p:nvPr>
            <p:ph type="ftr" sz="quarter" idx="17"/>
          </p:nvPr>
        </p:nvSpPr>
        <p:spPr>
          <a:xfrm>
            <a:off x="8848724" y="6356349"/>
            <a:ext cx="2505075" cy="365125"/>
          </a:xfrm>
        </p:spPr>
        <p:txBody>
          <a:bodyPr/>
          <a:lstStyle/>
          <a:p>
            <a:r>
              <a:rPr lang="en-US" dirty="0"/>
              <a:t>Workbook Page #11</a:t>
            </a:r>
          </a:p>
        </p:txBody>
      </p:sp>
      <p:sp>
        <p:nvSpPr>
          <p:cNvPr id="5" name="Slide Number Placeholder 4" descr="Oregon OSHA Logo">
            <a:extLst>
              <a:ext uri="{FF2B5EF4-FFF2-40B4-BE49-F238E27FC236}">
                <a16:creationId xmlns:a16="http://schemas.microsoft.com/office/drawing/2014/main" id="{CE5B9FEA-EC55-CCEA-7827-67AF581F644D}"/>
              </a:ext>
            </a:extLst>
          </p:cNvPr>
          <p:cNvSpPr>
            <a:spLocks noGrp="1"/>
          </p:cNvSpPr>
          <p:nvPr>
            <p:ph type="sldNum" sz="quarter" idx="18"/>
          </p:nvPr>
        </p:nvSpPr>
        <p:spPr>
          <a:xfrm>
            <a:off x="0" y="6356350"/>
            <a:ext cx="1069848" cy="365125"/>
          </a:xfrm>
        </p:spPr>
        <p:txBody>
          <a:bodyPr/>
          <a:lstStyle/>
          <a:p>
            <a:fld id="{99562CDD-8BC9-4CF6-AA03-D93997F55C9A}" type="slidenum">
              <a:rPr lang="en-US" smtClean="0"/>
              <a:pPr/>
              <a:t>21</a:t>
            </a:fld>
            <a:endParaRPr lang="en-US" dirty="0"/>
          </a:p>
        </p:txBody>
      </p:sp>
    </p:spTree>
    <p:extLst>
      <p:ext uri="{BB962C8B-B14F-4D97-AF65-F5344CB8AC3E}">
        <p14:creationId xmlns:p14="http://schemas.microsoft.com/office/powerpoint/2010/main" val="2797640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45130FD3-2139-7788-535D-7955698939D6}"/>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946366A-F04C-7FE7-E6FF-CDD0E215C57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F701DC3C-85D5-4407-E33D-AB5CC8674A5E}"/>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5E03E664-B7EE-9E10-F2A0-171970A53DE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DD882215-5F57-FEDB-3ABC-E6F8465BBBF6}"/>
              </a:ext>
            </a:extLst>
          </p:cNvPr>
          <p:cNvSpPr txBox="1">
            <a:spLocks noGrp="1"/>
          </p:cNvSpPr>
          <p:nvPr>
            <p:ph type="title"/>
          </p:nvPr>
        </p:nvSpPr>
        <p:spPr>
          <a:xfrm>
            <a:off x="1371600" y="365125"/>
            <a:ext cx="10515600" cy="707886"/>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Hazard identification Exercise </a:t>
            </a:r>
            <a:r>
              <a:rPr lang="en-US" sz="2800" dirty="0"/>
              <a:t>(page 12)</a:t>
            </a:r>
            <a:endParaRPr lang="en-US" noProof="0" dirty="0"/>
          </a:p>
        </p:txBody>
      </p:sp>
      <p:sp>
        <p:nvSpPr>
          <p:cNvPr id="21" name="Content Placeholder 20">
            <a:extLst>
              <a:ext uri="{FF2B5EF4-FFF2-40B4-BE49-F238E27FC236}">
                <a16:creationId xmlns:a16="http://schemas.microsoft.com/office/drawing/2014/main" id="{8EBECFEF-5E93-8670-E206-D7664877FC20}"/>
              </a:ext>
            </a:extLst>
          </p:cNvPr>
          <p:cNvSpPr>
            <a:spLocks noGrp="1"/>
          </p:cNvSpPr>
          <p:nvPr>
            <p:ph sz="half" idx="1"/>
          </p:nvPr>
        </p:nvSpPr>
        <p:spPr>
          <a:xfrm>
            <a:off x="1371601" y="1825625"/>
            <a:ext cx="4602416" cy="4297363"/>
          </a:xfrm>
        </p:spPr>
        <p:txBody>
          <a:bodyPr>
            <a:normAutofit/>
          </a:bodyPr>
          <a:lstStyle/>
          <a:p>
            <a:r>
              <a:rPr lang="en-US" sz="2600" b="1" dirty="0">
                <a:solidFill>
                  <a:srgbClr val="00567D"/>
                </a:solidFill>
              </a:rPr>
              <a:t>Review the photo and answer these questions:</a:t>
            </a:r>
          </a:p>
          <a:p>
            <a:pPr marL="514350" indent="-514350">
              <a:buFont typeface="+mj-lt"/>
              <a:buAutoNum type="arabicPeriod"/>
            </a:pPr>
            <a:r>
              <a:rPr lang="en-US" sz="2200" dirty="0">
                <a:solidFill>
                  <a:srgbClr val="00567D"/>
                </a:solidFill>
              </a:rPr>
              <a:t>What is the hazard?</a:t>
            </a:r>
          </a:p>
          <a:p>
            <a:pPr marL="514350" indent="-514350">
              <a:buFont typeface="+mj-lt"/>
              <a:buAutoNum type="arabicPeriod"/>
            </a:pPr>
            <a:r>
              <a:rPr lang="en-US" sz="2200" dirty="0">
                <a:solidFill>
                  <a:srgbClr val="00567D"/>
                </a:solidFill>
              </a:rPr>
              <a:t>What should be done immediately to fix the problem shown in this picture?</a:t>
            </a:r>
          </a:p>
          <a:p>
            <a:pPr marL="514350" indent="-514350">
              <a:buFont typeface="+mj-lt"/>
              <a:buAutoNum type="arabicPeriod"/>
            </a:pPr>
            <a:r>
              <a:rPr lang="en-US" sz="2200" dirty="0">
                <a:solidFill>
                  <a:srgbClr val="00567D"/>
                </a:solidFill>
              </a:rPr>
              <a:t>What should be done so this problem doesn’t happen again?</a:t>
            </a:r>
          </a:p>
        </p:txBody>
      </p:sp>
      <p:pic>
        <p:nvPicPr>
          <p:cNvPr id="22" name="Content Placeholder 21">
            <a:extLst>
              <a:ext uri="{FF2B5EF4-FFF2-40B4-BE49-F238E27FC236}">
                <a16:creationId xmlns:a16="http://schemas.microsoft.com/office/drawing/2014/main" id="{8DE2010C-C7B2-B2D4-9499-BE34C13B3A19}"/>
              </a:ext>
            </a:extLst>
          </p:cNvPr>
          <p:cNvPicPr>
            <a:picLocks noGrp="1" noChangeAspect="1"/>
          </p:cNvPicPr>
          <p:nvPr>
            <p:ph sz="half" idx="2"/>
          </p:nvPr>
        </p:nvPicPr>
        <p:blipFill>
          <a:blip r:embed="rId4"/>
          <a:stretch>
            <a:fillRect/>
          </a:stretch>
        </p:blipFill>
        <p:spPr>
          <a:xfrm>
            <a:off x="6217920" y="2124076"/>
            <a:ext cx="5669280" cy="3029499"/>
          </a:xfrm>
        </p:spPr>
      </p:pic>
      <p:sp>
        <p:nvSpPr>
          <p:cNvPr id="7" name="Footer Placeholder 1" descr="workbook page number">
            <a:extLst>
              <a:ext uri="{FF2B5EF4-FFF2-40B4-BE49-F238E27FC236}">
                <a16:creationId xmlns:a16="http://schemas.microsoft.com/office/drawing/2014/main" id="{2E91797E-71C6-00D3-701F-966AE891AE9D}"/>
              </a:ext>
            </a:extLst>
          </p:cNvPr>
          <p:cNvSpPr>
            <a:spLocks noGrp="1"/>
          </p:cNvSpPr>
          <p:nvPr>
            <p:ph type="ftr" sz="quarter" idx="10"/>
          </p:nvPr>
        </p:nvSpPr>
        <p:spPr>
          <a:xfrm>
            <a:off x="8848724" y="6356349"/>
            <a:ext cx="2505075" cy="365125"/>
          </a:xfrm>
        </p:spPr>
        <p:txBody>
          <a:bodyPr/>
          <a:lstStyle/>
          <a:p>
            <a:r>
              <a:rPr lang="en-US" dirty="0"/>
              <a:t>Workbook Page #12</a:t>
            </a:r>
          </a:p>
        </p:txBody>
      </p:sp>
      <p:sp>
        <p:nvSpPr>
          <p:cNvPr id="5" name="Slide Number Placeholder 4" descr="Oregon OSHA Logo">
            <a:extLst>
              <a:ext uri="{FF2B5EF4-FFF2-40B4-BE49-F238E27FC236}">
                <a16:creationId xmlns:a16="http://schemas.microsoft.com/office/drawing/2014/main" id="{3E46E58E-EDEC-653C-5C72-2C1A84E036F8}"/>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22</a:t>
            </a:fld>
            <a:endParaRPr lang="en-US" dirty="0"/>
          </a:p>
        </p:txBody>
      </p:sp>
    </p:spTree>
    <p:extLst>
      <p:ext uri="{BB962C8B-B14F-4D97-AF65-F5344CB8AC3E}">
        <p14:creationId xmlns:p14="http://schemas.microsoft.com/office/powerpoint/2010/main" val="4221134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7ED78-3C4A-0172-ACD0-319FF8A0EC51}"/>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AD1C82C-08CB-84C9-F527-590AB9DF108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D698D68-D451-0AF8-8D09-C6CD9231D2DD}"/>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45F2AAD8-F32E-D0D8-A69F-A448EDE4496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8D5A03EE-09DF-D54F-5304-12A1E641056A}"/>
              </a:ext>
            </a:extLst>
          </p:cNvPr>
          <p:cNvSpPr txBox="1">
            <a:spLocks noGrp="1"/>
          </p:cNvSpPr>
          <p:nvPr>
            <p:ph type="title"/>
          </p:nvPr>
        </p:nvSpPr>
        <p:spPr>
          <a:xfrm>
            <a:off x="1371600" y="365760"/>
            <a:ext cx="10515600" cy="13255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Hazard controls</a:t>
            </a:r>
          </a:p>
        </p:txBody>
      </p:sp>
      <p:sp>
        <p:nvSpPr>
          <p:cNvPr id="20" name="Content Placeholder 19">
            <a:extLst>
              <a:ext uri="{FF2B5EF4-FFF2-40B4-BE49-F238E27FC236}">
                <a16:creationId xmlns:a16="http://schemas.microsoft.com/office/drawing/2014/main" id="{EDA31827-F2EC-B9EE-2394-A613D93A37DF}"/>
              </a:ext>
            </a:extLst>
          </p:cNvPr>
          <p:cNvSpPr>
            <a:spLocks noGrp="1"/>
          </p:cNvSpPr>
          <p:nvPr>
            <p:ph sz="half" idx="2"/>
          </p:nvPr>
        </p:nvSpPr>
        <p:spPr>
          <a:xfrm>
            <a:off x="1371601" y="1217613"/>
            <a:ext cx="4724400" cy="4908551"/>
          </a:xfrm>
        </p:spPr>
        <p:txBody>
          <a:bodyPr>
            <a:normAutofit fontScale="70000" lnSpcReduction="20000"/>
          </a:bodyPr>
          <a:lstStyle/>
          <a:p>
            <a:pPr>
              <a:lnSpc>
                <a:spcPct val="130000"/>
              </a:lnSpc>
            </a:pPr>
            <a:r>
              <a:rPr lang="en-US" dirty="0">
                <a:solidFill>
                  <a:srgbClr val="00567D"/>
                </a:solidFill>
              </a:rPr>
              <a:t>The hierarchy of controls is a method of identifying and ranking safeguards to protect workers from hazards. The hierarchy of controls consists of five elements, ranging from most effective to least effective:</a:t>
            </a:r>
          </a:p>
          <a:p>
            <a:pPr marL="514350" indent="-514350">
              <a:lnSpc>
                <a:spcPct val="130000"/>
              </a:lnSpc>
              <a:buFont typeface="+mj-lt"/>
              <a:buAutoNum type="arabicPeriod"/>
            </a:pPr>
            <a:r>
              <a:rPr lang="en-US" dirty="0">
                <a:solidFill>
                  <a:srgbClr val="00567D"/>
                </a:solidFill>
              </a:rPr>
              <a:t>Elimination</a:t>
            </a:r>
          </a:p>
          <a:p>
            <a:pPr marL="514350" indent="-514350">
              <a:lnSpc>
                <a:spcPct val="130000"/>
              </a:lnSpc>
              <a:buFont typeface="+mj-lt"/>
              <a:buAutoNum type="arabicPeriod"/>
            </a:pPr>
            <a:r>
              <a:rPr lang="en-US" dirty="0">
                <a:solidFill>
                  <a:srgbClr val="00567D"/>
                </a:solidFill>
              </a:rPr>
              <a:t>Substitution</a:t>
            </a:r>
          </a:p>
          <a:p>
            <a:pPr marL="514350" indent="-514350">
              <a:lnSpc>
                <a:spcPct val="130000"/>
              </a:lnSpc>
              <a:buFont typeface="+mj-lt"/>
              <a:buAutoNum type="arabicPeriod"/>
            </a:pPr>
            <a:r>
              <a:rPr lang="en-US" dirty="0">
                <a:solidFill>
                  <a:srgbClr val="00567D"/>
                </a:solidFill>
              </a:rPr>
              <a:t>Engineering controls</a:t>
            </a:r>
          </a:p>
          <a:p>
            <a:pPr marL="514350" indent="-514350">
              <a:lnSpc>
                <a:spcPct val="130000"/>
              </a:lnSpc>
              <a:buFont typeface="+mj-lt"/>
              <a:buAutoNum type="arabicPeriod"/>
            </a:pPr>
            <a:r>
              <a:rPr lang="en-US" dirty="0">
                <a:solidFill>
                  <a:srgbClr val="00567D"/>
                </a:solidFill>
              </a:rPr>
              <a:t>Administrative controls</a:t>
            </a:r>
          </a:p>
          <a:p>
            <a:pPr marL="514350" indent="-514350">
              <a:lnSpc>
                <a:spcPct val="130000"/>
              </a:lnSpc>
              <a:buFont typeface="+mj-lt"/>
              <a:buAutoNum type="arabicPeriod"/>
            </a:pPr>
            <a:r>
              <a:rPr lang="en-US" dirty="0">
                <a:solidFill>
                  <a:srgbClr val="00567D"/>
                </a:solidFill>
              </a:rPr>
              <a:t>Personal protective equipment (PPE)</a:t>
            </a:r>
          </a:p>
        </p:txBody>
      </p:sp>
      <p:sp>
        <p:nvSpPr>
          <p:cNvPr id="21" name="Text Placeholder 20">
            <a:extLst>
              <a:ext uri="{FF2B5EF4-FFF2-40B4-BE49-F238E27FC236}">
                <a16:creationId xmlns:a16="http://schemas.microsoft.com/office/drawing/2014/main" id="{8651CA9D-418D-FC60-65B1-0C51CC4ED38B}"/>
              </a:ext>
            </a:extLst>
          </p:cNvPr>
          <p:cNvSpPr>
            <a:spLocks noGrp="1"/>
          </p:cNvSpPr>
          <p:nvPr>
            <p:ph type="body" sz="quarter" idx="3"/>
          </p:nvPr>
        </p:nvSpPr>
        <p:spPr>
          <a:xfrm>
            <a:off x="6950074" y="1217613"/>
            <a:ext cx="4937125" cy="473710"/>
          </a:xfrm>
        </p:spPr>
        <p:txBody>
          <a:bodyPr>
            <a:normAutofit lnSpcReduction="10000"/>
          </a:bodyPr>
          <a:lstStyle/>
          <a:p>
            <a:r>
              <a:rPr lang="en-US" sz="2400" dirty="0"/>
              <a:t>The Hierarchy of Controls</a:t>
            </a:r>
          </a:p>
        </p:txBody>
      </p:sp>
      <p:pic>
        <p:nvPicPr>
          <p:cNvPr id="18" name="Content Placeholder 17">
            <a:extLst>
              <a:ext uri="{FF2B5EF4-FFF2-40B4-BE49-F238E27FC236}">
                <a16:creationId xmlns:a16="http://schemas.microsoft.com/office/drawing/2014/main" id="{C63D0A7D-D6B9-E32C-1D02-D88E39AC68D0}"/>
              </a:ext>
            </a:extLst>
          </p:cNvPr>
          <p:cNvPicPr>
            <a:picLocks noGrp="1" noChangeAspect="1"/>
          </p:cNvPicPr>
          <p:nvPr>
            <p:ph sz="quarter" idx="4"/>
          </p:nvPr>
        </p:nvPicPr>
        <p:blipFill>
          <a:blip r:embed="rId4"/>
          <a:stretch>
            <a:fillRect/>
          </a:stretch>
        </p:blipFill>
        <p:spPr>
          <a:xfrm>
            <a:off x="6248400" y="1697038"/>
            <a:ext cx="5762625" cy="3544813"/>
          </a:xfrm>
        </p:spPr>
      </p:pic>
      <p:sp>
        <p:nvSpPr>
          <p:cNvPr id="2" name="Footer Placeholder 1" descr="workbook page number">
            <a:extLst>
              <a:ext uri="{FF2B5EF4-FFF2-40B4-BE49-F238E27FC236}">
                <a16:creationId xmlns:a16="http://schemas.microsoft.com/office/drawing/2014/main" id="{7EFD4673-0C55-B237-684C-423A0C5B324F}"/>
              </a:ext>
            </a:extLst>
          </p:cNvPr>
          <p:cNvSpPr>
            <a:spLocks noGrp="1"/>
          </p:cNvSpPr>
          <p:nvPr>
            <p:ph type="ftr" sz="quarter" idx="10"/>
          </p:nvPr>
        </p:nvSpPr>
        <p:spPr>
          <a:xfrm>
            <a:off x="8848724" y="6356349"/>
            <a:ext cx="2505075" cy="365125"/>
          </a:xfrm>
        </p:spPr>
        <p:txBody>
          <a:bodyPr/>
          <a:lstStyle/>
          <a:p>
            <a:r>
              <a:rPr lang="en-US" dirty="0"/>
              <a:t>Workbook Page #13</a:t>
            </a:r>
          </a:p>
        </p:txBody>
      </p:sp>
      <p:sp>
        <p:nvSpPr>
          <p:cNvPr id="5" name="Slide Number Placeholder 4" descr="Oregon OSHA Logo">
            <a:extLst>
              <a:ext uri="{FF2B5EF4-FFF2-40B4-BE49-F238E27FC236}">
                <a16:creationId xmlns:a16="http://schemas.microsoft.com/office/drawing/2014/main" id="{374ADF0B-E2EA-1C94-550B-344700201831}"/>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23</a:t>
            </a:fld>
            <a:endParaRPr lang="en-US" dirty="0"/>
          </a:p>
        </p:txBody>
      </p:sp>
    </p:spTree>
    <p:extLst>
      <p:ext uri="{BB962C8B-B14F-4D97-AF65-F5344CB8AC3E}">
        <p14:creationId xmlns:p14="http://schemas.microsoft.com/office/powerpoint/2010/main" val="2835986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C9715-CEEF-8C3A-C1D3-8D38BA0D2A41}"/>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A0CA137-32F3-4BE6-AC3E-815EE0F08E4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E0085BC-FE87-A77D-28BA-7A89E62E22C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B122FFB7-8481-BCD0-E2B6-089DFF025D0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E52DFD2E-CE5A-4337-6E7E-0D020FF99B9B}"/>
              </a:ext>
            </a:extLst>
          </p:cNvPr>
          <p:cNvSpPr txBox="1">
            <a:spLocks noGrp="1"/>
          </p:cNvSpPr>
          <p:nvPr>
            <p:ph type="title"/>
          </p:nvPr>
        </p:nvSpPr>
        <p:spPr>
          <a:xfrm>
            <a:off x="1554163" y="365125"/>
            <a:ext cx="10058400" cy="14193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Exercise </a:t>
            </a:r>
            <a:r>
              <a:rPr lang="en-US" sz="2800" dirty="0"/>
              <a:t>(page 13)</a:t>
            </a:r>
            <a:endParaRPr lang="en-US" sz="2800" noProof="0" dirty="0">
              <a:hlinkClick r:id="rId4"/>
            </a:endParaRPr>
          </a:p>
          <a:p>
            <a:pPr lvl="0"/>
            <a:endParaRPr lang="en-US" noProof="0" dirty="0"/>
          </a:p>
        </p:txBody>
      </p:sp>
      <p:sp>
        <p:nvSpPr>
          <p:cNvPr id="3" name="Content Placeholder 2">
            <a:extLst>
              <a:ext uri="{FF2B5EF4-FFF2-40B4-BE49-F238E27FC236}">
                <a16:creationId xmlns:a16="http://schemas.microsoft.com/office/drawing/2014/main" id="{449689C3-3DDD-9843-03F0-9D3FD367F9DE}"/>
              </a:ext>
            </a:extLst>
          </p:cNvPr>
          <p:cNvSpPr>
            <a:spLocks noGrp="1"/>
          </p:cNvSpPr>
          <p:nvPr>
            <p:ph idx="1"/>
          </p:nvPr>
        </p:nvSpPr>
        <p:spPr>
          <a:xfrm>
            <a:off x="1554480" y="1825625"/>
            <a:ext cx="10058400" cy="4351338"/>
          </a:xfrm>
        </p:spPr>
        <p:txBody>
          <a:bodyPr/>
          <a:lstStyle/>
          <a:p>
            <a:r>
              <a:rPr lang="en-US" b="1" dirty="0">
                <a:solidFill>
                  <a:srgbClr val="00567D"/>
                </a:solidFill>
              </a:rPr>
              <a:t>Answer the following questions and discuss as a group.</a:t>
            </a:r>
          </a:p>
          <a:p>
            <a:pPr marL="514350" indent="-514350">
              <a:buFont typeface="+mj-lt"/>
              <a:buAutoNum type="arabicPeriod"/>
            </a:pPr>
            <a:r>
              <a:rPr lang="en-US" dirty="0">
                <a:solidFill>
                  <a:srgbClr val="00567D"/>
                </a:solidFill>
              </a:rPr>
              <a:t>What are examples of engineering controls?</a:t>
            </a:r>
          </a:p>
          <a:p>
            <a:pPr marL="514350" indent="-514350">
              <a:buFont typeface="+mj-lt"/>
              <a:buAutoNum type="arabicPeriod"/>
            </a:pPr>
            <a:r>
              <a:rPr lang="en-US" dirty="0">
                <a:solidFill>
                  <a:srgbClr val="00567D"/>
                </a:solidFill>
              </a:rPr>
              <a:t>What are examples of administrative controls?</a:t>
            </a:r>
          </a:p>
          <a:p>
            <a:pPr marL="514350" indent="-514350">
              <a:buFont typeface="+mj-lt"/>
              <a:buAutoNum type="arabicPeriod"/>
            </a:pPr>
            <a:r>
              <a:rPr lang="en-US" dirty="0">
                <a:solidFill>
                  <a:srgbClr val="00567D"/>
                </a:solidFill>
              </a:rPr>
              <a:t>Why is PPE the last choice for protection?</a:t>
            </a:r>
          </a:p>
        </p:txBody>
      </p:sp>
      <p:sp>
        <p:nvSpPr>
          <p:cNvPr id="2" name="Footer Placeholder 1" descr="workbook page number">
            <a:extLst>
              <a:ext uri="{FF2B5EF4-FFF2-40B4-BE49-F238E27FC236}">
                <a16:creationId xmlns:a16="http://schemas.microsoft.com/office/drawing/2014/main" id="{3E7FE959-E4B3-4358-A577-24FD42BC3EA2}"/>
              </a:ext>
            </a:extLst>
          </p:cNvPr>
          <p:cNvSpPr>
            <a:spLocks noGrp="1"/>
          </p:cNvSpPr>
          <p:nvPr>
            <p:ph type="ftr" sz="quarter" idx="10"/>
          </p:nvPr>
        </p:nvSpPr>
        <p:spPr>
          <a:xfrm>
            <a:off x="8848724" y="6356349"/>
            <a:ext cx="2505075" cy="365125"/>
          </a:xfrm>
        </p:spPr>
        <p:txBody>
          <a:bodyPr/>
          <a:lstStyle/>
          <a:p>
            <a:r>
              <a:rPr lang="en-US" dirty="0"/>
              <a:t>Workbook Page #13</a:t>
            </a:r>
          </a:p>
        </p:txBody>
      </p:sp>
      <p:sp>
        <p:nvSpPr>
          <p:cNvPr id="5" name="Slide Number Placeholder 4" descr="Oregon OSHA Logo">
            <a:extLst>
              <a:ext uri="{FF2B5EF4-FFF2-40B4-BE49-F238E27FC236}">
                <a16:creationId xmlns:a16="http://schemas.microsoft.com/office/drawing/2014/main" id="{3344E1AC-C62A-5001-42BA-60932FA29003}"/>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24</a:t>
            </a:fld>
            <a:endParaRPr lang="en-US" dirty="0"/>
          </a:p>
        </p:txBody>
      </p:sp>
    </p:spTree>
    <p:extLst>
      <p:ext uri="{BB962C8B-B14F-4D97-AF65-F5344CB8AC3E}">
        <p14:creationId xmlns:p14="http://schemas.microsoft.com/office/powerpoint/2010/main" val="2456763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FE6CD9CC-0B12-0CB1-A43A-D817EAC9AF3C}"/>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4C94BC3A-FA1E-E647-2F61-1EE8E254663C}"/>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F9F281B1-62D8-2101-F5A7-D550D34AF59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1B9BF678-C5A5-3CCE-A843-71DF21BEE3C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EE6CE44A-DB73-BBF3-59B8-0A6B9948F365}"/>
              </a:ext>
            </a:extLst>
          </p:cNvPr>
          <p:cNvSpPr txBox="1">
            <a:spLocks noGrp="1"/>
          </p:cNvSpPr>
          <p:nvPr>
            <p:ph type="title"/>
          </p:nvPr>
        </p:nvSpPr>
        <p:spPr>
          <a:xfrm>
            <a:off x="1554163" y="365125"/>
            <a:ext cx="10058400" cy="742254"/>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Incident / accident investigation</a:t>
            </a:r>
          </a:p>
        </p:txBody>
      </p:sp>
      <p:sp>
        <p:nvSpPr>
          <p:cNvPr id="2" name="Content Placeholder 1">
            <a:extLst>
              <a:ext uri="{FF2B5EF4-FFF2-40B4-BE49-F238E27FC236}">
                <a16:creationId xmlns:a16="http://schemas.microsoft.com/office/drawing/2014/main" id="{78CA371A-1AC4-376C-EFF8-6DC1EE052695}"/>
              </a:ext>
            </a:extLst>
          </p:cNvPr>
          <p:cNvSpPr>
            <a:spLocks noGrp="1"/>
          </p:cNvSpPr>
          <p:nvPr>
            <p:ph idx="1"/>
          </p:nvPr>
        </p:nvSpPr>
        <p:spPr>
          <a:xfrm>
            <a:off x="1554163" y="1253331"/>
            <a:ext cx="10058400" cy="1423194"/>
          </a:xfrm>
        </p:spPr>
        <p:txBody>
          <a:bodyPr>
            <a:normAutofit/>
          </a:bodyPr>
          <a:lstStyle/>
          <a:p>
            <a:pPr>
              <a:lnSpc>
                <a:spcPct val="120000"/>
              </a:lnSpc>
            </a:pPr>
            <a:r>
              <a:rPr lang="en-US" sz="2400" dirty="0">
                <a:solidFill>
                  <a:srgbClr val="00567D"/>
                </a:solidFill>
              </a:rPr>
              <a:t>It is the safety committee’s responsibility to evaluate all accident and incident investigations and make recommendations to prevent similar events from occurring.</a:t>
            </a:r>
          </a:p>
        </p:txBody>
      </p:sp>
      <p:sp>
        <p:nvSpPr>
          <p:cNvPr id="7" name="Footer Placeholder 1" descr="workbook page number">
            <a:extLst>
              <a:ext uri="{FF2B5EF4-FFF2-40B4-BE49-F238E27FC236}">
                <a16:creationId xmlns:a16="http://schemas.microsoft.com/office/drawing/2014/main" id="{0556A935-86A9-EA9A-C74F-BA4F702F1EF2}"/>
              </a:ext>
            </a:extLst>
          </p:cNvPr>
          <p:cNvSpPr>
            <a:spLocks noGrp="1"/>
          </p:cNvSpPr>
          <p:nvPr>
            <p:ph type="ftr" sz="quarter" idx="10"/>
          </p:nvPr>
        </p:nvSpPr>
        <p:spPr>
          <a:xfrm>
            <a:off x="8848724" y="6356349"/>
            <a:ext cx="2505075" cy="365125"/>
          </a:xfrm>
        </p:spPr>
        <p:txBody>
          <a:bodyPr/>
          <a:lstStyle/>
          <a:p>
            <a:r>
              <a:rPr lang="en-US" dirty="0"/>
              <a:t>Workbook Page #14</a:t>
            </a:r>
          </a:p>
        </p:txBody>
      </p:sp>
      <p:sp>
        <p:nvSpPr>
          <p:cNvPr id="5" name="Slide Number Placeholder 4" descr="Oregon OSHA Logo">
            <a:extLst>
              <a:ext uri="{FF2B5EF4-FFF2-40B4-BE49-F238E27FC236}">
                <a16:creationId xmlns:a16="http://schemas.microsoft.com/office/drawing/2014/main" id="{63155F20-916E-CB3F-9BC0-05E429BE167F}"/>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25</a:t>
            </a:fld>
            <a:endParaRPr lang="en-US" dirty="0"/>
          </a:p>
        </p:txBody>
      </p:sp>
      <p:sp>
        <p:nvSpPr>
          <p:cNvPr id="21" name="Flowchart: Connector 20">
            <a:extLst>
              <a:ext uri="{FF2B5EF4-FFF2-40B4-BE49-F238E27FC236}">
                <a16:creationId xmlns:a16="http://schemas.microsoft.com/office/drawing/2014/main" id="{072018EA-B8FB-BC05-2B0E-B6B0B5FD5D18}"/>
              </a:ext>
            </a:extLst>
          </p:cNvPr>
          <p:cNvSpPr/>
          <p:nvPr/>
        </p:nvSpPr>
        <p:spPr>
          <a:xfrm>
            <a:off x="1749200" y="2909596"/>
            <a:ext cx="3267173" cy="3011058"/>
          </a:xfrm>
          <a:prstGeom prst="flowChartConnector">
            <a:avLst/>
          </a:prstGeom>
          <a:solidFill>
            <a:srgbClr val="00567D"/>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srgbClr val="00567D">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700" dirty="0">
                <a:solidFill>
                  <a:schemeClr val="bg1"/>
                </a:solidFill>
              </a:rPr>
              <a:t>Why take the time to investigate incidents?</a:t>
            </a:r>
          </a:p>
        </p:txBody>
      </p:sp>
      <p:sp>
        <p:nvSpPr>
          <p:cNvPr id="14" name="Flowchart: Connector 13">
            <a:extLst>
              <a:ext uri="{FF2B5EF4-FFF2-40B4-BE49-F238E27FC236}">
                <a16:creationId xmlns:a16="http://schemas.microsoft.com/office/drawing/2014/main" id="{37E474E9-98AF-0DA2-F0A1-51455E89E05E}"/>
              </a:ext>
            </a:extLst>
          </p:cNvPr>
          <p:cNvSpPr/>
          <p:nvPr/>
        </p:nvSpPr>
        <p:spPr>
          <a:xfrm>
            <a:off x="4786643" y="2909596"/>
            <a:ext cx="3015357" cy="3011058"/>
          </a:xfrm>
          <a:prstGeom prst="flowChartConnector">
            <a:avLst/>
          </a:prstGeom>
          <a:solidFill>
            <a:srgbClr val="00567D"/>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srgbClr val="00567D">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400" dirty="0">
                <a:solidFill>
                  <a:schemeClr val="bg1"/>
                </a:solidFill>
              </a:rPr>
              <a:t>What’s the difference between an incident and an accident?</a:t>
            </a:r>
          </a:p>
        </p:txBody>
      </p:sp>
      <p:sp>
        <p:nvSpPr>
          <p:cNvPr id="20" name="Flowchart: Connector 19">
            <a:extLst>
              <a:ext uri="{FF2B5EF4-FFF2-40B4-BE49-F238E27FC236}">
                <a16:creationId xmlns:a16="http://schemas.microsoft.com/office/drawing/2014/main" id="{9EE40307-7592-0A85-3D39-B05624CDE810}"/>
              </a:ext>
            </a:extLst>
          </p:cNvPr>
          <p:cNvSpPr/>
          <p:nvPr/>
        </p:nvSpPr>
        <p:spPr>
          <a:xfrm>
            <a:off x="7500639" y="2909596"/>
            <a:ext cx="3234858" cy="3011058"/>
          </a:xfrm>
          <a:prstGeom prst="flowChartConnector">
            <a:avLst/>
          </a:prstGeom>
          <a:solidFill>
            <a:srgbClr val="00567D"/>
          </a:solidFill>
          <a:ln>
            <a:gradFill>
              <a:gsLst>
                <a:gs pos="0">
                  <a:schemeClr val="accent1">
                    <a:lumMod val="5000"/>
                    <a:lumOff val="95000"/>
                    <a:alpha val="5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srgbClr val="00567D">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2700" dirty="0">
                <a:solidFill>
                  <a:schemeClr val="bg1"/>
                </a:solidFill>
              </a:rPr>
              <a:t>How do you get people to report near misses?</a:t>
            </a:r>
          </a:p>
        </p:txBody>
      </p:sp>
    </p:spTree>
    <p:extLst>
      <p:ext uri="{BB962C8B-B14F-4D97-AF65-F5344CB8AC3E}">
        <p14:creationId xmlns:p14="http://schemas.microsoft.com/office/powerpoint/2010/main" val="3117373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5F5BB-D1AA-1057-C758-BBA3F935DB93}"/>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36F46C1A-3439-595A-382C-91C85AD621B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F97E7564-F886-DB2F-6E50-06EFBC2A0640}"/>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54C741CE-5D9B-C8F0-9D1E-BB65C27B5D6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BCACA20D-6260-C818-E19A-3411F825199E}"/>
              </a:ext>
            </a:extLst>
          </p:cNvPr>
          <p:cNvSpPr txBox="1">
            <a:spLocks noGrp="1"/>
          </p:cNvSpPr>
          <p:nvPr>
            <p:ph type="title"/>
          </p:nvPr>
        </p:nvSpPr>
        <p:spPr>
          <a:xfrm>
            <a:off x="1371600" y="365125"/>
            <a:ext cx="10515600" cy="13255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Safety committee meeting records</a:t>
            </a:r>
            <a:endParaRPr lang="en-US" noProof="0" dirty="0"/>
          </a:p>
        </p:txBody>
      </p:sp>
      <p:sp>
        <p:nvSpPr>
          <p:cNvPr id="7" name="Content Placeholder 6">
            <a:extLst>
              <a:ext uri="{FF2B5EF4-FFF2-40B4-BE49-F238E27FC236}">
                <a16:creationId xmlns:a16="http://schemas.microsoft.com/office/drawing/2014/main" id="{6E3FBFA4-1AF4-A999-F57E-624319203081}"/>
              </a:ext>
            </a:extLst>
          </p:cNvPr>
          <p:cNvSpPr>
            <a:spLocks noGrp="1"/>
          </p:cNvSpPr>
          <p:nvPr>
            <p:ph sz="half" idx="1"/>
          </p:nvPr>
        </p:nvSpPr>
        <p:spPr>
          <a:xfrm>
            <a:off x="1371600" y="1181100"/>
            <a:ext cx="5248275" cy="5175249"/>
          </a:xfrm>
        </p:spPr>
        <p:txBody>
          <a:bodyPr>
            <a:noAutofit/>
          </a:bodyPr>
          <a:lstStyle/>
          <a:p>
            <a:pPr>
              <a:lnSpc>
                <a:spcPct val="120000"/>
              </a:lnSpc>
            </a:pPr>
            <a:r>
              <a:rPr lang="en-US" sz="1800" b="1" dirty="0">
                <a:solidFill>
                  <a:srgbClr val="00567D"/>
                </a:solidFill>
              </a:rPr>
              <a:t>You must keep written records of each safety committee meeting for three years that include:</a:t>
            </a:r>
          </a:p>
          <a:p>
            <a:pPr marL="285750" indent="-285750">
              <a:buFont typeface="Arial" panose="020B0604020202020204" pitchFamily="34" charset="0"/>
              <a:buChar char="•"/>
            </a:pPr>
            <a:r>
              <a:rPr lang="en-US" sz="1800" dirty="0">
                <a:solidFill>
                  <a:srgbClr val="00567D"/>
                </a:solidFill>
              </a:rPr>
              <a:t>Name of attendees</a:t>
            </a:r>
          </a:p>
          <a:p>
            <a:pPr marL="285750" indent="-285750">
              <a:buFont typeface="Arial" panose="020B0604020202020204" pitchFamily="34" charset="0"/>
              <a:buChar char="•"/>
            </a:pPr>
            <a:r>
              <a:rPr lang="en-US" sz="1800" dirty="0">
                <a:solidFill>
                  <a:srgbClr val="00567D"/>
                </a:solidFill>
              </a:rPr>
              <a:t>Meeting date</a:t>
            </a:r>
          </a:p>
          <a:p>
            <a:pPr marL="285750" indent="-285750">
              <a:buFont typeface="Arial" panose="020B0604020202020204" pitchFamily="34" charset="0"/>
              <a:buChar char="•"/>
            </a:pPr>
            <a:r>
              <a:rPr lang="en-US" sz="1800" dirty="0">
                <a:solidFill>
                  <a:srgbClr val="00567D"/>
                </a:solidFill>
              </a:rPr>
              <a:t>All safety and health issues discussed, including tools, equipment, work environment, and work practice hazards</a:t>
            </a:r>
          </a:p>
          <a:p>
            <a:pPr marL="285750" indent="-285750">
              <a:buFont typeface="Arial" panose="020B0604020202020204" pitchFamily="34" charset="0"/>
              <a:buChar char="•"/>
            </a:pPr>
            <a:r>
              <a:rPr lang="en-US" sz="1800" dirty="0">
                <a:solidFill>
                  <a:srgbClr val="00567D"/>
                </a:solidFill>
              </a:rPr>
              <a:t>Recommendations for corrective action and a reasonable date by which management agrees to respond</a:t>
            </a:r>
          </a:p>
          <a:p>
            <a:pPr marL="285750" indent="-285750">
              <a:buFont typeface="Arial" panose="020B0604020202020204" pitchFamily="34" charset="0"/>
              <a:buChar char="•"/>
            </a:pPr>
            <a:r>
              <a:rPr lang="en-US" sz="1800" dirty="0">
                <a:solidFill>
                  <a:srgbClr val="00567D"/>
                </a:solidFill>
              </a:rPr>
              <a:t>Person responsible for follow up on any recommended corrective actions</a:t>
            </a:r>
          </a:p>
          <a:p>
            <a:pPr marL="285750" indent="-285750">
              <a:buFont typeface="Arial" panose="020B0604020202020204" pitchFamily="34" charset="0"/>
              <a:buChar char="•"/>
            </a:pPr>
            <a:r>
              <a:rPr lang="en-US" sz="1800" dirty="0">
                <a:solidFill>
                  <a:srgbClr val="00567D"/>
                </a:solidFill>
              </a:rPr>
              <a:t>All reports, evaluations, and recommendations made by the committee</a:t>
            </a:r>
          </a:p>
        </p:txBody>
      </p:sp>
      <p:pic>
        <p:nvPicPr>
          <p:cNvPr id="20" name="Content Placeholder 19">
            <a:extLst>
              <a:ext uri="{FF2B5EF4-FFF2-40B4-BE49-F238E27FC236}">
                <a16:creationId xmlns:a16="http://schemas.microsoft.com/office/drawing/2014/main" id="{80ECC488-E90F-7164-CC94-268CD1FFE45D}"/>
              </a:ext>
            </a:extLst>
          </p:cNvPr>
          <p:cNvPicPr>
            <a:picLocks noGrp="1" noChangeAspect="1"/>
          </p:cNvPicPr>
          <p:nvPr>
            <p:ph sz="half" idx="2"/>
          </p:nvPr>
        </p:nvPicPr>
        <p:blipFill>
          <a:blip r:embed="rId4"/>
          <a:stretch>
            <a:fillRect/>
          </a:stretch>
        </p:blipFill>
        <p:spPr>
          <a:xfrm>
            <a:off x="6658987" y="1181101"/>
            <a:ext cx="5278637" cy="4887364"/>
          </a:xfrm>
        </p:spPr>
      </p:pic>
      <p:sp>
        <p:nvSpPr>
          <p:cNvPr id="2" name="Footer Placeholder 1" descr="workbook page number">
            <a:extLst>
              <a:ext uri="{FF2B5EF4-FFF2-40B4-BE49-F238E27FC236}">
                <a16:creationId xmlns:a16="http://schemas.microsoft.com/office/drawing/2014/main" id="{BCA96323-AB71-C740-5F5F-7F01BEEE3FE2}"/>
              </a:ext>
            </a:extLst>
          </p:cNvPr>
          <p:cNvSpPr>
            <a:spLocks noGrp="1"/>
          </p:cNvSpPr>
          <p:nvPr>
            <p:ph type="ftr" sz="quarter" idx="10"/>
          </p:nvPr>
        </p:nvSpPr>
        <p:spPr>
          <a:xfrm>
            <a:off x="8848724" y="6356349"/>
            <a:ext cx="2505075" cy="365125"/>
          </a:xfrm>
        </p:spPr>
        <p:txBody>
          <a:bodyPr/>
          <a:lstStyle/>
          <a:p>
            <a:r>
              <a:rPr lang="en-US" dirty="0"/>
              <a:t>Workbook Page #18</a:t>
            </a:r>
          </a:p>
        </p:txBody>
      </p:sp>
      <p:sp>
        <p:nvSpPr>
          <p:cNvPr id="5" name="Slide Number Placeholder 4" descr="Oregon OSHA Logo">
            <a:extLst>
              <a:ext uri="{FF2B5EF4-FFF2-40B4-BE49-F238E27FC236}">
                <a16:creationId xmlns:a16="http://schemas.microsoft.com/office/drawing/2014/main" id="{EC8F808B-4697-AFA7-4BB8-582863E9CC83}"/>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26</a:t>
            </a:fld>
            <a:endParaRPr lang="en-US" dirty="0"/>
          </a:p>
        </p:txBody>
      </p:sp>
    </p:spTree>
    <p:extLst>
      <p:ext uri="{BB962C8B-B14F-4D97-AF65-F5344CB8AC3E}">
        <p14:creationId xmlns:p14="http://schemas.microsoft.com/office/powerpoint/2010/main" val="3162335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2A808-25E7-85B9-A0CE-10A2223D8CEB}"/>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8A16011-016D-0FF9-6221-86013E28693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93CE0666-333E-FE94-A149-311C7B9ED1B8}"/>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8AC5BDD8-C176-149C-C68F-B40D0C8F268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F087791A-F5BA-5698-DBFA-E6AEFD5D078C}"/>
              </a:ext>
            </a:extLst>
          </p:cNvPr>
          <p:cNvSpPr txBox="1">
            <a:spLocks noGrp="1"/>
          </p:cNvSpPr>
          <p:nvPr>
            <p:ph type="title"/>
          </p:nvPr>
        </p:nvSpPr>
        <p:spPr>
          <a:xfrm>
            <a:off x="1554163" y="365125"/>
            <a:ext cx="10058400" cy="1088952"/>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sz="3200" dirty="0"/>
              <a:t>Safety committee evaluation and inspections exercise </a:t>
            </a:r>
            <a:r>
              <a:rPr lang="en-US" sz="2800" dirty="0"/>
              <a:t>(page 21)</a:t>
            </a:r>
            <a:endParaRPr lang="en-US" noProof="0" dirty="0"/>
          </a:p>
        </p:txBody>
      </p:sp>
      <p:sp>
        <p:nvSpPr>
          <p:cNvPr id="3" name="Content Placeholder 2">
            <a:extLst>
              <a:ext uri="{FF2B5EF4-FFF2-40B4-BE49-F238E27FC236}">
                <a16:creationId xmlns:a16="http://schemas.microsoft.com/office/drawing/2014/main" id="{4D6386A0-6B30-9089-5DB0-16FE46946DAB}"/>
              </a:ext>
            </a:extLst>
          </p:cNvPr>
          <p:cNvSpPr>
            <a:spLocks noGrp="1"/>
          </p:cNvSpPr>
          <p:nvPr>
            <p:ph idx="1"/>
          </p:nvPr>
        </p:nvSpPr>
        <p:spPr>
          <a:xfrm>
            <a:off x="1554480" y="1825625"/>
            <a:ext cx="10058400" cy="4351338"/>
          </a:xfrm>
        </p:spPr>
        <p:txBody>
          <a:bodyPr/>
          <a:lstStyle/>
          <a:p>
            <a:r>
              <a:rPr lang="en-US" dirty="0">
                <a:solidFill>
                  <a:srgbClr val="00567D"/>
                </a:solidFill>
              </a:rPr>
              <a:t>Answer the </a:t>
            </a:r>
            <a:r>
              <a:rPr lang="en-US" i="1" dirty="0">
                <a:solidFill>
                  <a:srgbClr val="00567D"/>
                </a:solidFill>
              </a:rPr>
              <a:t>Inspections</a:t>
            </a:r>
            <a:r>
              <a:rPr lang="en-US" dirty="0">
                <a:solidFill>
                  <a:srgbClr val="00567D"/>
                </a:solidFill>
              </a:rPr>
              <a:t> and </a:t>
            </a:r>
            <a:r>
              <a:rPr lang="en-US" i="1" dirty="0">
                <a:solidFill>
                  <a:srgbClr val="00567D"/>
                </a:solidFill>
              </a:rPr>
              <a:t>Inspection procedures </a:t>
            </a:r>
            <a:r>
              <a:rPr lang="en-US" dirty="0">
                <a:solidFill>
                  <a:srgbClr val="00567D"/>
                </a:solidFill>
              </a:rPr>
              <a:t>questions to see how much you know about your safety committee and inspection procedures.</a:t>
            </a:r>
          </a:p>
        </p:txBody>
      </p:sp>
      <p:sp>
        <p:nvSpPr>
          <p:cNvPr id="2" name="Footer Placeholder 1" descr="workbook page number">
            <a:extLst>
              <a:ext uri="{FF2B5EF4-FFF2-40B4-BE49-F238E27FC236}">
                <a16:creationId xmlns:a16="http://schemas.microsoft.com/office/drawing/2014/main" id="{9507797A-C40A-901E-E584-CD7ADEF59C90}"/>
              </a:ext>
            </a:extLst>
          </p:cNvPr>
          <p:cNvSpPr>
            <a:spLocks noGrp="1"/>
          </p:cNvSpPr>
          <p:nvPr>
            <p:ph type="ftr" sz="quarter" idx="10"/>
          </p:nvPr>
        </p:nvSpPr>
        <p:spPr>
          <a:xfrm>
            <a:off x="8848724" y="6356349"/>
            <a:ext cx="2505075" cy="365125"/>
          </a:xfrm>
        </p:spPr>
        <p:txBody>
          <a:bodyPr/>
          <a:lstStyle/>
          <a:p>
            <a:r>
              <a:rPr lang="en-US" dirty="0"/>
              <a:t>Workbook Page #21</a:t>
            </a:r>
          </a:p>
        </p:txBody>
      </p:sp>
      <p:sp>
        <p:nvSpPr>
          <p:cNvPr id="5" name="Slide Number Placeholder 4" descr="Oregon OSHA Logo">
            <a:extLst>
              <a:ext uri="{FF2B5EF4-FFF2-40B4-BE49-F238E27FC236}">
                <a16:creationId xmlns:a16="http://schemas.microsoft.com/office/drawing/2014/main" id="{9E0339A0-122D-3469-3990-FB43A7B2ACC6}"/>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27</a:t>
            </a:fld>
            <a:endParaRPr lang="en-US" dirty="0"/>
          </a:p>
        </p:txBody>
      </p:sp>
    </p:spTree>
    <p:extLst>
      <p:ext uri="{BB962C8B-B14F-4D97-AF65-F5344CB8AC3E}">
        <p14:creationId xmlns:p14="http://schemas.microsoft.com/office/powerpoint/2010/main" val="3321192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C3BF0-91BE-FD86-5915-1550C88A02A5}"/>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E10231A-7F98-3473-00B3-80033900CAFE}"/>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D9FED3F5-C10C-04B0-C394-89A1350D98E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5DB0536B-079A-8E63-3DD0-C54F15EC82D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D4DE6804-CBC8-E6F7-052F-164B51A189E3}"/>
              </a:ext>
            </a:extLst>
          </p:cNvPr>
          <p:cNvSpPr txBox="1">
            <a:spLocks noGrp="1"/>
          </p:cNvSpPr>
          <p:nvPr>
            <p:ph type="title"/>
          </p:nvPr>
        </p:nvSpPr>
        <p:spPr>
          <a:xfrm>
            <a:off x="1371600" y="365125"/>
            <a:ext cx="10515600" cy="707886"/>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Safety committee inspections</a:t>
            </a:r>
          </a:p>
        </p:txBody>
      </p:sp>
      <p:sp>
        <p:nvSpPr>
          <p:cNvPr id="7" name="Content Placeholder 6">
            <a:extLst>
              <a:ext uri="{FF2B5EF4-FFF2-40B4-BE49-F238E27FC236}">
                <a16:creationId xmlns:a16="http://schemas.microsoft.com/office/drawing/2014/main" id="{2E3A68A5-4BC1-F91A-7A96-A8BDC9CA947D}"/>
              </a:ext>
            </a:extLst>
          </p:cNvPr>
          <p:cNvSpPr>
            <a:spLocks noGrp="1"/>
          </p:cNvSpPr>
          <p:nvPr>
            <p:ph sz="half" idx="1"/>
          </p:nvPr>
        </p:nvSpPr>
        <p:spPr>
          <a:xfrm>
            <a:off x="1371600" y="1825625"/>
            <a:ext cx="10515600" cy="1603375"/>
          </a:xfrm>
        </p:spPr>
        <p:txBody>
          <a:bodyPr>
            <a:normAutofit/>
          </a:bodyPr>
          <a:lstStyle/>
          <a:p>
            <a:r>
              <a:rPr lang="en-US" dirty="0">
                <a:solidFill>
                  <a:srgbClr val="00567D"/>
                </a:solidFill>
              </a:rPr>
              <a:t>Your safety committee must establish procedures for conducting workplace safety and health inspections. Persons trained in hazard identification must conduct inspections as follows:</a:t>
            </a:r>
          </a:p>
          <a:p>
            <a:endParaRPr lang="en-US" dirty="0">
              <a:solidFill>
                <a:srgbClr val="00567D"/>
              </a:solidFill>
            </a:endParaRPr>
          </a:p>
          <a:p>
            <a:endParaRPr lang="en-US" dirty="0">
              <a:solidFill>
                <a:srgbClr val="00567D"/>
              </a:solidFill>
            </a:endParaRPr>
          </a:p>
        </p:txBody>
      </p:sp>
      <p:pic>
        <p:nvPicPr>
          <p:cNvPr id="10" name="Content Placeholder 9">
            <a:extLst>
              <a:ext uri="{FF2B5EF4-FFF2-40B4-BE49-F238E27FC236}">
                <a16:creationId xmlns:a16="http://schemas.microsoft.com/office/drawing/2014/main" id="{235113C6-C8C8-CF8A-6A3D-563A132B100E}"/>
              </a:ext>
            </a:extLst>
          </p:cNvPr>
          <p:cNvPicPr>
            <a:picLocks noGrp="1" noChangeAspect="1"/>
          </p:cNvPicPr>
          <p:nvPr>
            <p:ph sz="half" idx="2"/>
          </p:nvPr>
        </p:nvPicPr>
        <p:blipFill>
          <a:blip r:embed="rId4"/>
          <a:stretch>
            <a:fillRect/>
          </a:stretch>
        </p:blipFill>
        <p:spPr>
          <a:xfrm>
            <a:off x="2721407" y="3543300"/>
            <a:ext cx="7815986" cy="2579688"/>
          </a:xfrm>
        </p:spPr>
      </p:pic>
      <p:sp>
        <p:nvSpPr>
          <p:cNvPr id="2" name="Footer Placeholder 1" descr="workbook page number">
            <a:extLst>
              <a:ext uri="{FF2B5EF4-FFF2-40B4-BE49-F238E27FC236}">
                <a16:creationId xmlns:a16="http://schemas.microsoft.com/office/drawing/2014/main" id="{5F549C77-9091-8DC5-E8CE-80C44D785C78}"/>
              </a:ext>
            </a:extLst>
          </p:cNvPr>
          <p:cNvSpPr>
            <a:spLocks noGrp="1"/>
          </p:cNvSpPr>
          <p:nvPr>
            <p:ph type="ftr" sz="quarter" idx="10"/>
          </p:nvPr>
        </p:nvSpPr>
        <p:spPr>
          <a:xfrm>
            <a:off x="8848724" y="6356349"/>
            <a:ext cx="2505075" cy="365125"/>
          </a:xfrm>
        </p:spPr>
        <p:txBody>
          <a:bodyPr/>
          <a:lstStyle/>
          <a:p>
            <a:r>
              <a:rPr lang="en-US" dirty="0"/>
              <a:t>Workbook Page #21</a:t>
            </a:r>
          </a:p>
        </p:txBody>
      </p:sp>
      <p:sp>
        <p:nvSpPr>
          <p:cNvPr id="5" name="Slide Number Placeholder 4" descr="Oregon OSHA Logo">
            <a:extLst>
              <a:ext uri="{FF2B5EF4-FFF2-40B4-BE49-F238E27FC236}">
                <a16:creationId xmlns:a16="http://schemas.microsoft.com/office/drawing/2014/main" id="{3C24A052-CFE4-5019-1120-8B6B754649CB}"/>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28</a:t>
            </a:fld>
            <a:endParaRPr lang="en-US" dirty="0"/>
          </a:p>
        </p:txBody>
      </p:sp>
    </p:spTree>
    <p:extLst>
      <p:ext uri="{BB962C8B-B14F-4D97-AF65-F5344CB8AC3E}">
        <p14:creationId xmlns:p14="http://schemas.microsoft.com/office/powerpoint/2010/main" val="24374266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46331-2BEE-4670-1094-04E517B06472}"/>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10507494-27D0-0211-20D2-01B33783E38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C02090A6-2A41-1EAE-4FD9-462CED456ED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AAC72228-0148-CE47-20F5-9B51BC38F24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AC78E048-8A31-CBC3-37DF-DC6494FF886A}"/>
              </a:ext>
            </a:extLst>
          </p:cNvPr>
          <p:cNvSpPr txBox="1">
            <a:spLocks noGrp="1"/>
          </p:cNvSpPr>
          <p:nvPr>
            <p:ph type="title"/>
          </p:nvPr>
        </p:nvSpPr>
        <p:spPr>
          <a:xfrm>
            <a:off x="1554163" y="365125"/>
            <a:ext cx="10058400" cy="742254"/>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Additional safety committee requirements</a:t>
            </a:r>
            <a:endParaRPr lang="en-US" noProof="0" dirty="0"/>
          </a:p>
        </p:txBody>
      </p:sp>
      <p:sp>
        <p:nvSpPr>
          <p:cNvPr id="2" name="Content Placeholder 1">
            <a:extLst>
              <a:ext uri="{FF2B5EF4-FFF2-40B4-BE49-F238E27FC236}">
                <a16:creationId xmlns:a16="http://schemas.microsoft.com/office/drawing/2014/main" id="{D371DEC4-48ED-7984-5508-A320B831A99D}"/>
              </a:ext>
            </a:extLst>
          </p:cNvPr>
          <p:cNvSpPr>
            <a:spLocks noGrp="1"/>
          </p:cNvSpPr>
          <p:nvPr>
            <p:ph idx="1"/>
          </p:nvPr>
        </p:nvSpPr>
        <p:spPr>
          <a:xfrm>
            <a:off x="1554480" y="1825625"/>
            <a:ext cx="10058400" cy="4351338"/>
          </a:xfrm>
        </p:spPr>
        <p:txBody>
          <a:bodyPr>
            <a:normAutofit fontScale="92500" lnSpcReduction="10000"/>
          </a:bodyPr>
          <a:lstStyle/>
          <a:p>
            <a:r>
              <a:rPr lang="en-US" b="1" dirty="0">
                <a:solidFill>
                  <a:srgbClr val="00567D"/>
                </a:solidFill>
              </a:rPr>
              <a:t>Your safety committee must:</a:t>
            </a:r>
          </a:p>
          <a:p>
            <a:pPr marL="457200" indent="-457200">
              <a:buFont typeface="Arial" panose="020B0604020202020204" pitchFamily="34" charset="0"/>
              <a:buChar char="•"/>
            </a:pPr>
            <a:r>
              <a:rPr lang="en-US" dirty="0">
                <a:solidFill>
                  <a:srgbClr val="00567D"/>
                </a:solidFill>
              </a:rPr>
              <a:t>Work with management to establish, amend, or adopt accident investigation procedures that will identify and correct hazards.</a:t>
            </a:r>
          </a:p>
          <a:p>
            <a:pPr marL="457200" indent="-457200">
              <a:buFont typeface="Arial" panose="020B0604020202020204" pitchFamily="34" charset="0"/>
              <a:buChar char="•"/>
            </a:pPr>
            <a:r>
              <a:rPr lang="en-US" dirty="0">
                <a:solidFill>
                  <a:srgbClr val="00567D"/>
                </a:solidFill>
              </a:rPr>
              <a:t>Have a system that allows employees an opportunity to report hazards and safety and health-related suggestions.</a:t>
            </a:r>
          </a:p>
          <a:p>
            <a:pPr marL="457200" indent="-457200">
              <a:buFont typeface="Arial" panose="020B0604020202020204" pitchFamily="34" charset="0"/>
              <a:buChar char="•"/>
            </a:pPr>
            <a:r>
              <a:rPr lang="en-US" dirty="0">
                <a:solidFill>
                  <a:srgbClr val="00567D"/>
                </a:solidFill>
              </a:rPr>
              <a:t>Establish procedures for reviewing inspection reports and for making recommendations to management.</a:t>
            </a:r>
          </a:p>
          <a:p>
            <a:endParaRPr lang="en-US" dirty="0">
              <a:solidFill>
                <a:srgbClr val="00567D"/>
              </a:solidFill>
            </a:endParaRPr>
          </a:p>
          <a:p>
            <a:r>
              <a:rPr lang="en-US" dirty="0">
                <a:solidFill>
                  <a:srgbClr val="00567D"/>
                </a:solidFill>
              </a:rPr>
              <a:t>Continued on next slide.</a:t>
            </a:r>
          </a:p>
        </p:txBody>
      </p:sp>
      <p:sp>
        <p:nvSpPr>
          <p:cNvPr id="5" name="Slide Number Placeholder 4" descr="Oregon OSHA Logo">
            <a:extLst>
              <a:ext uri="{FF2B5EF4-FFF2-40B4-BE49-F238E27FC236}">
                <a16:creationId xmlns:a16="http://schemas.microsoft.com/office/drawing/2014/main" id="{1D6B6621-0090-087C-7FF9-515B654D77B7}"/>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29</a:t>
            </a:fld>
            <a:endParaRPr lang="en-US" dirty="0"/>
          </a:p>
        </p:txBody>
      </p:sp>
    </p:spTree>
    <p:extLst>
      <p:ext uri="{BB962C8B-B14F-4D97-AF65-F5344CB8AC3E}">
        <p14:creationId xmlns:p14="http://schemas.microsoft.com/office/powerpoint/2010/main" val="3054810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D926DCF3-A656-30AC-A256-4C73ED44182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77D61C59-AA2E-4B41-9E1C-C1AF1DC66164}"/>
              </a:ext>
            </a:extLst>
          </p:cNvPr>
          <p:cNvSpPr txBox="1">
            <a:spLocks noGrp="1"/>
          </p:cNvSpPr>
          <p:nvPr>
            <p:ph type="title"/>
          </p:nvPr>
        </p:nvSpPr>
        <p:spPr>
          <a:xfrm>
            <a:off x="1369697" y="365760"/>
            <a:ext cx="10515600" cy="13255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Contact us</a:t>
            </a:r>
            <a:endParaRPr lang="en-US" noProof="0" dirty="0">
              <a:hlinkClick r:id="rId4"/>
            </a:endParaRPr>
          </a:p>
          <a:p>
            <a:pPr lvl="0"/>
            <a:endParaRPr lang="en-US" noProof="0" dirty="0"/>
          </a:p>
        </p:txBody>
      </p:sp>
      <p:sp>
        <p:nvSpPr>
          <p:cNvPr id="10" name="Text Placeholder 9">
            <a:extLst>
              <a:ext uri="{FF2B5EF4-FFF2-40B4-BE49-F238E27FC236}">
                <a16:creationId xmlns:a16="http://schemas.microsoft.com/office/drawing/2014/main" id="{FC2C5252-5B0B-1FAD-9CFC-059E8BADD471}"/>
              </a:ext>
            </a:extLst>
          </p:cNvPr>
          <p:cNvSpPr>
            <a:spLocks noGrp="1"/>
          </p:cNvSpPr>
          <p:nvPr>
            <p:ph type="body" idx="1"/>
          </p:nvPr>
        </p:nvSpPr>
        <p:spPr>
          <a:xfrm>
            <a:off x="1369696" y="1737360"/>
            <a:ext cx="4937760" cy="640080"/>
          </a:xfrm>
        </p:spPr>
        <p:txBody>
          <a:bodyPr/>
          <a:lstStyle/>
          <a:p>
            <a:r>
              <a:rPr lang="en-US" dirty="0"/>
              <a:t>Consultation Field Offices:</a:t>
            </a:r>
          </a:p>
        </p:txBody>
      </p:sp>
      <p:sp>
        <p:nvSpPr>
          <p:cNvPr id="14" name="Content Placeholder 13">
            <a:extLst>
              <a:ext uri="{FF2B5EF4-FFF2-40B4-BE49-F238E27FC236}">
                <a16:creationId xmlns:a16="http://schemas.microsoft.com/office/drawing/2014/main" id="{0FFE74AD-DC17-77A6-88A5-EBE13F434019}"/>
              </a:ext>
            </a:extLst>
          </p:cNvPr>
          <p:cNvSpPr>
            <a:spLocks noGrp="1"/>
          </p:cNvSpPr>
          <p:nvPr>
            <p:ph sz="half" idx="2"/>
          </p:nvPr>
        </p:nvSpPr>
        <p:spPr>
          <a:xfrm>
            <a:off x="1369697" y="2468880"/>
            <a:ext cx="4937760" cy="3657600"/>
          </a:xfrm>
        </p:spPr>
        <p:txBody>
          <a:bodyPr>
            <a:normAutofit fontScale="92500"/>
          </a:bodyPr>
          <a:lstStyle/>
          <a:p>
            <a:pPr>
              <a:tabLst>
                <a:tab pos="2743200" algn="l"/>
              </a:tabLst>
            </a:pPr>
            <a:r>
              <a:rPr lang="en-US" dirty="0"/>
              <a:t>Portland 	503-229-6193</a:t>
            </a:r>
          </a:p>
          <a:p>
            <a:pPr>
              <a:tabLst>
                <a:tab pos="2743200" algn="l"/>
              </a:tabLst>
            </a:pPr>
            <a:r>
              <a:rPr lang="en-US" dirty="0"/>
              <a:t>Salem 	503-373-7819</a:t>
            </a:r>
          </a:p>
          <a:p>
            <a:pPr>
              <a:tabLst>
                <a:tab pos="2743200" algn="l"/>
              </a:tabLst>
            </a:pPr>
            <a:r>
              <a:rPr lang="en-US" dirty="0"/>
              <a:t>Eugene 	541-686-7913</a:t>
            </a:r>
          </a:p>
          <a:p>
            <a:pPr>
              <a:tabLst>
                <a:tab pos="2743200" algn="l"/>
              </a:tabLst>
            </a:pPr>
            <a:r>
              <a:rPr lang="en-US" dirty="0"/>
              <a:t>Medford 	541-776-6016</a:t>
            </a:r>
          </a:p>
          <a:p>
            <a:pPr>
              <a:tabLst>
                <a:tab pos="2743200" algn="l"/>
              </a:tabLst>
            </a:pPr>
            <a:r>
              <a:rPr lang="en-US" dirty="0"/>
              <a:t>Bend 	541-388-6068</a:t>
            </a:r>
          </a:p>
          <a:p>
            <a:pPr>
              <a:tabLst>
                <a:tab pos="2743200" algn="l"/>
              </a:tabLst>
            </a:pPr>
            <a:r>
              <a:rPr lang="en-US" dirty="0"/>
              <a:t>Pendleton 	541-276-2353</a:t>
            </a:r>
          </a:p>
        </p:txBody>
      </p:sp>
      <p:sp>
        <p:nvSpPr>
          <p:cNvPr id="16" name="Content Placeholder 15">
            <a:extLst>
              <a:ext uri="{FF2B5EF4-FFF2-40B4-BE49-F238E27FC236}">
                <a16:creationId xmlns:a16="http://schemas.microsoft.com/office/drawing/2014/main" id="{9D9F92FC-26B5-72AE-57D0-3B2504063350}"/>
              </a:ext>
            </a:extLst>
          </p:cNvPr>
          <p:cNvSpPr>
            <a:spLocks noGrp="1"/>
          </p:cNvSpPr>
          <p:nvPr>
            <p:ph sz="quarter" idx="4"/>
          </p:nvPr>
        </p:nvSpPr>
        <p:spPr>
          <a:xfrm>
            <a:off x="6949440" y="2468880"/>
            <a:ext cx="4937760" cy="3657600"/>
          </a:xfrm>
        </p:spPr>
        <p:txBody>
          <a:bodyPr>
            <a:normAutofit/>
          </a:bodyPr>
          <a:lstStyle/>
          <a:p>
            <a:r>
              <a:rPr lang="en-US" dirty="0"/>
              <a:t>Salem Central</a:t>
            </a:r>
          </a:p>
          <a:p>
            <a:r>
              <a:rPr lang="en-US" dirty="0"/>
              <a:t>Toll Free:	</a:t>
            </a:r>
          </a:p>
          <a:p>
            <a:pPr lvl="1">
              <a:tabLst>
                <a:tab pos="1828800" algn="l"/>
              </a:tabLst>
            </a:pPr>
            <a:r>
              <a:rPr lang="en-US" dirty="0"/>
              <a:t>English 	800-922-2689</a:t>
            </a:r>
          </a:p>
          <a:p>
            <a:pPr lvl="1">
              <a:tabLst>
                <a:tab pos="1828800" algn="l"/>
              </a:tabLst>
            </a:pPr>
            <a:r>
              <a:rPr lang="en-US" dirty="0"/>
              <a:t>Spanish 	800-843-8086</a:t>
            </a:r>
          </a:p>
          <a:p>
            <a:pPr>
              <a:spcBef>
                <a:spcPts val="4800"/>
              </a:spcBef>
            </a:pPr>
            <a:r>
              <a:rPr lang="en-US" dirty="0"/>
              <a:t>Website: </a:t>
            </a:r>
            <a:r>
              <a:rPr lang="en-US" dirty="0">
                <a:hlinkClick r:id="rId5"/>
              </a:rPr>
              <a:t>osha.oregon.gov</a:t>
            </a:r>
            <a:endParaRPr lang="en-US" dirty="0"/>
          </a:p>
        </p:txBody>
      </p:sp>
      <p:sp>
        <p:nvSpPr>
          <p:cNvPr id="5" name="Slide Number Placeholder 4" descr="Oregon OSHA Logo">
            <a:extLst>
              <a:ext uri="{FF2B5EF4-FFF2-40B4-BE49-F238E27FC236}">
                <a16:creationId xmlns:a16="http://schemas.microsoft.com/office/drawing/2014/main" id="{707FF94A-E70C-3A0B-9340-2BFB24612FA9}"/>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3</a:t>
            </a:fld>
            <a:endParaRPr lang="en-US" dirty="0"/>
          </a:p>
        </p:txBody>
      </p:sp>
    </p:spTree>
    <p:extLst>
      <p:ext uri="{BB962C8B-B14F-4D97-AF65-F5344CB8AC3E}">
        <p14:creationId xmlns:p14="http://schemas.microsoft.com/office/powerpoint/2010/main" val="3273401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0E0AC-7606-359F-D3A4-B8765BD24FC0}"/>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B782F8B3-94B3-1D22-32AB-F229AF89B991}"/>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FD5167CD-A06F-BC20-C67E-9348DEDFEED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10979F7D-4512-AB6E-CCA4-8B204022637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00D0B00C-A8C6-A8C2-E4BD-820992F3F5D6}"/>
              </a:ext>
            </a:extLst>
          </p:cNvPr>
          <p:cNvSpPr txBox="1">
            <a:spLocks noGrp="1"/>
          </p:cNvSpPr>
          <p:nvPr>
            <p:ph type="title"/>
          </p:nvPr>
        </p:nvSpPr>
        <p:spPr>
          <a:xfrm>
            <a:off x="1554163" y="365125"/>
            <a:ext cx="10058400" cy="612284"/>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sz="3200" dirty="0"/>
              <a:t>Additional safety committee requirements </a:t>
            </a:r>
            <a:r>
              <a:rPr lang="en-US" sz="2800" dirty="0"/>
              <a:t>(continued)</a:t>
            </a:r>
            <a:endParaRPr lang="en-US" noProof="0" dirty="0"/>
          </a:p>
        </p:txBody>
      </p:sp>
      <p:sp>
        <p:nvSpPr>
          <p:cNvPr id="2" name="Content Placeholder 1">
            <a:extLst>
              <a:ext uri="{FF2B5EF4-FFF2-40B4-BE49-F238E27FC236}">
                <a16:creationId xmlns:a16="http://schemas.microsoft.com/office/drawing/2014/main" id="{E3F9FFCF-9EE9-455A-0591-EF350B8FB6E5}"/>
              </a:ext>
            </a:extLst>
          </p:cNvPr>
          <p:cNvSpPr>
            <a:spLocks noGrp="1"/>
          </p:cNvSpPr>
          <p:nvPr>
            <p:ph idx="1"/>
          </p:nvPr>
        </p:nvSpPr>
        <p:spPr>
          <a:xfrm>
            <a:off x="1554480" y="1825625"/>
            <a:ext cx="10058400" cy="4351338"/>
          </a:xfrm>
        </p:spPr>
        <p:txBody>
          <a:bodyPr>
            <a:normAutofit fontScale="85000" lnSpcReduction="10000"/>
          </a:bodyPr>
          <a:lstStyle/>
          <a:p>
            <a:r>
              <a:rPr lang="en-US" b="1" dirty="0">
                <a:solidFill>
                  <a:srgbClr val="00567D"/>
                </a:solidFill>
              </a:rPr>
              <a:t>Your safety committee must:</a:t>
            </a:r>
          </a:p>
          <a:p>
            <a:pPr marL="457200" indent="-457200">
              <a:lnSpc>
                <a:spcPct val="130000"/>
              </a:lnSpc>
              <a:buFont typeface="Arial" panose="020B0604020202020204" pitchFamily="34" charset="0"/>
              <a:buChar char="•"/>
            </a:pPr>
            <a:r>
              <a:rPr lang="en-US" dirty="0">
                <a:solidFill>
                  <a:srgbClr val="00567D"/>
                </a:solidFill>
              </a:rPr>
              <a:t>Evaluate all accident and incident investigations and make recommendations for ways to prevent similar events from occurring. </a:t>
            </a:r>
          </a:p>
          <a:p>
            <a:pPr marL="457200" indent="-457200">
              <a:lnSpc>
                <a:spcPct val="130000"/>
              </a:lnSpc>
              <a:buFont typeface="Arial" panose="020B0604020202020204" pitchFamily="34" charset="0"/>
              <a:buChar char="•"/>
            </a:pPr>
            <a:r>
              <a:rPr lang="en-US" dirty="0">
                <a:solidFill>
                  <a:srgbClr val="00567D"/>
                </a:solidFill>
              </a:rPr>
              <a:t>Make safety committee meeting minutes available for all employees to review.</a:t>
            </a:r>
          </a:p>
          <a:p>
            <a:pPr marL="457200" indent="-457200">
              <a:lnSpc>
                <a:spcPct val="130000"/>
              </a:lnSpc>
              <a:buFont typeface="Arial" panose="020B0604020202020204" pitchFamily="34" charset="0"/>
              <a:buChar char="•"/>
            </a:pPr>
            <a:r>
              <a:rPr lang="en-US" dirty="0">
                <a:solidFill>
                  <a:srgbClr val="00567D"/>
                </a:solidFill>
              </a:rPr>
              <a:t>Evaluate management’s accountability system for safety and health and recommend improvements. Examples include use of incentives, discipline, and evaluating success in controlling safety and health hazards.</a:t>
            </a:r>
          </a:p>
        </p:txBody>
      </p:sp>
      <p:sp>
        <p:nvSpPr>
          <p:cNvPr id="5" name="Slide Number Placeholder 4" descr="Oregon OSHA Logo">
            <a:extLst>
              <a:ext uri="{FF2B5EF4-FFF2-40B4-BE49-F238E27FC236}">
                <a16:creationId xmlns:a16="http://schemas.microsoft.com/office/drawing/2014/main" id="{1C663D74-2DD8-4D2B-6688-9F48924F0096}"/>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30</a:t>
            </a:fld>
            <a:endParaRPr lang="en-US" dirty="0"/>
          </a:p>
        </p:txBody>
      </p:sp>
    </p:spTree>
    <p:extLst>
      <p:ext uri="{BB962C8B-B14F-4D97-AF65-F5344CB8AC3E}">
        <p14:creationId xmlns:p14="http://schemas.microsoft.com/office/powerpoint/2010/main" val="21353417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2C673-D4B9-6D18-ED20-1810E6E5A825}"/>
            </a:ext>
          </a:extLst>
        </p:cNvPr>
        <p:cNvGrpSpPr/>
        <p:nvPr/>
      </p:nvGrpSpPr>
      <p:grpSpPr>
        <a:xfrm>
          <a:off x="0" y="0"/>
          <a:ext cx="0" cy="0"/>
          <a:chOff x="0" y="0"/>
          <a:chExt cx="0" cy="0"/>
        </a:xfrm>
      </p:grpSpPr>
      <p:sp>
        <p:nvSpPr>
          <p:cNvPr id="3" name="Title 6" descr="title slide">
            <a:extLst>
              <a:ext uri="{FF2B5EF4-FFF2-40B4-BE49-F238E27FC236}">
                <a16:creationId xmlns:a16="http://schemas.microsoft.com/office/drawing/2014/main" id="{7658A938-428C-48DC-8105-0383616A7726}"/>
              </a:ext>
            </a:extLst>
          </p:cNvPr>
          <p:cNvSpPr txBox="1">
            <a:spLocks noGrp="1"/>
          </p:cNvSpPr>
          <p:nvPr>
            <p:ph type="title"/>
          </p:nvPr>
        </p:nvSpPr>
        <p:spPr>
          <a:xfrm>
            <a:off x="831850" y="2474387"/>
            <a:ext cx="1051560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bg1"/>
                </a:solidFill>
                <a:effectLst/>
                <a:uLnTx/>
                <a:uFillTx/>
                <a:latin typeface="+mn-lt"/>
                <a:ea typeface="+mn-ea"/>
                <a:cs typeface="+mn-cs"/>
              </a:rPr>
              <a:t>Safety Meetings</a:t>
            </a:r>
          </a:p>
        </p:txBody>
      </p:sp>
    </p:spTree>
    <p:extLst>
      <p:ext uri="{BB962C8B-B14F-4D97-AF65-F5344CB8AC3E}">
        <p14:creationId xmlns:p14="http://schemas.microsoft.com/office/powerpoint/2010/main" val="2423666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EA7A8C-D208-90E5-5BF2-3A9BA23BD44C}"/>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15AB8D47-0E9F-7F43-B333-83C055A3EEF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B705FC3E-5012-8702-DE05-6F1C3B83D68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7CC87027-6E41-8904-9731-7FC1CB4B48D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84883C52-F5E6-1941-B32E-6E32D283DC17}"/>
              </a:ext>
            </a:extLst>
          </p:cNvPr>
          <p:cNvSpPr txBox="1">
            <a:spLocks noGrp="1"/>
          </p:cNvSpPr>
          <p:nvPr>
            <p:ph type="title"/>
          </p:nvPr>
        </p:nvSpPr>
        <p:spPr>
          <a:xfrm>
            <a:off x="1371600" y="457200"/>
            <a:ext cx="4724400" cy="646331"/>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Safety meetings</a:t>
            </a:r>
          </a:p>
        </p:txBody>
      </p:sp>
      <p:pic>
        <p:nvPicPr>
          <p:cNvPr id="8" name="Picture Placeholder 7">
            <a:extLst>
              <a:ext uri="{FF2B5EF4-FFF2-40B4-BE49-F238E27FC236}">
                <a16:creationId xmlns:a16="http://schemas.microsoft.com/office/drawing/2014/main" id="{1479FCA4-3968-8607-598E-44BD08B53D36}"/>
              </a:ext>
            </a:extLst>
          </p:cNvPr>
          <p:cNvPicPr>
            <a:picLocks noGrp="1" noChangeAspect="1"/>
          </p:cNvPicPr>
          <p:nvPr>
            <p:ph type="pic" sz="quarter" idx="13"/>
          </p:nvPr>
        </p:nvPicPr>
        <p:blipFill>
          <a:blip r:embed="rId4"/>
          <a:srcRect l="4138" t="-8614" r="15089" b="19628"/>
          <a:stretch>
            <a:fillRect/>
          </a:stretch>
        </p:blipFill>
        <p:spPr>
          <a:xfrm>
            <a:off x="6629400" y="457200"/>
            <a:ext cx="4953000" cy="5411788"/>
          </a:xfrm>
        </p:spPr>
      </p:pic>
      <p:sp>
        <p:nvSpPr>
          <p:cNvPr id="17" name="Text Placeholder 16">
            <a:extLst>
              <a:ext uri="{FF2B5EF4-FFF2-40B4-BE49-F238E27FC236}">
                <a16:creationId xmlns:a16="http://schemas.microsoft.com/office/drawing/2014/main" id="{D4A61833-78E9-B0AF-0E74-A66BC9E18808}"/>
              </a:ext>
            </a:extLst>
          </p:cNvPr>
          <p:cNvSpPr>
            <a:spLocks noGrp="1"/>
          </p:cNvSpPr>
          <p:nvPr>
            <p:ph type="body" sz="quarter" idx="16"/>
          </p:nvPr>
        </p:nvSpPr>
        <p:spPr>
          <a:xfrm>
            <a:off x="1371600" y="1571625"/>
            <a:ext cx="4724400" cy="4297363"/>
          </a:xfrm>
        </p:spPr>
        <p:txBody>
          <a:bodyPr>
            <a:normAutofit fontScale="85000" lnSpcReduction="10000"/>
          </a:bodyPr>
          <a:lstStyle/>
          <a:p>
            <a:r>
              <a:rPr lang="en-US" b="1" dirty="0">
                <a:solidFill>
                  <a:srgbClr val="00567D"/>
                </a:solidFill>
              </a:rPr>
              <a:t>Safety meetings must:</a:t>
            </a:r>
          </a:p>
          <a:p>
            <a:pPr marL="457200" indent="-457200">
              <a:buFont typeface="Arial" panose="020B0604020202020204" pitchFamily="34" charset="0"/>
              <a:buChar char="•"/>
            </a:pPr>
            <a:r>
              <a:rPr lang="en-US" dirty="0">
                <a:solidFill>
                  <a:srgbClr val="00567D"/>
                </a:solidFill>
              </a:rPr>
              <a:t>Include all available employees</a:t>
            </a:r>
          </a:p>
          <a:p>
            <a:pPr marL="457200" indent="-457200">
              <a:buFont typeface="Arial" panose="020B0604020202020204" pitchFamily="34" charset="0"/>
              <a:buChar char="•"/>
            </a:pPr>
            <a:r>
              <a:rPr lang="en-US" dirty="0">
                <a:solidFill>
                  <a:srgbClr val="00567D"/>
                </a:solidFill>
              </a:rPr>
              <a:t>Include at least one employer representative authorized to ensure correction of safety and health issues</a:t>
            </a:r>
          </a:p>
          <a:p>
            <a:pPr marL="457200" indent="-457200">
              <a:buFont typeface="Arial" panose="020B0604020202020204" pitchFamily="34" charset="0"/>
              <a:buChar char="•"/>
            </a:pPr>
            <a:r>
              <a:rPr lang="en-US" dirty="0">
                <a:solidFill>
                  <a:srgbClr val="00567D"/>
                </a:solidFill>
              </a:rPr>
              <a:t>Be held on company time and employees are paid at their regular rate of pay</a:t>
            </a:r>
          </a:p>
        </p:txBody>
      </p:sp>
      <p:sp>
        <p:nvSpPr>
          <p:cNvPr id="2" name="Footer Placeholder 1" descr="workbook page number">
            <a:extLst>
              <a:ext uri="{FF2B5EF4-FFF2-40B4-BE49-F238E27FC236}">
                <a16:creationId xmlns:a16="http://schemas.microsoft.com/office/drawing/2014/main" id="{1F186BE1-DD74-6413-1CB4-6EF2F4FE93C3}"/>
              </a:ext>
            </a:extLst>
          </p:cNvPr>
          <p:cNvSpPr>
            <a:spLocks noGrp="1"/>
          </p:cNvSpPr>
          <p:nvPr>
            <p:ph type="ftr" sz="quarter" idx="17"/>
          </p:nvPr>
        </p:nvSpPr>
        <p:spPr>
          <a:xfrm>
            <a:off x="8848724" y="6356349"/>
            <a:ext cx="2505075" cy="365125"/>
          </a:xfrm>
        </p:spPr>
        <p:txBody>
          <a:bodyPr/>
          <a:lstStyle/>
          <a:p>
            <a:r>
              <a:rPr lang="en-US" dirty="0"/>
              <a:t>Workbook Page #24</a:t>
            </a:r>
          </a:p>
        </p:txBody>
      </p:sp>
      <p:sp>
        <p:nvSpPr>
          <p:cNvPr id="5" name="Slide Number Placeholder 4" descr="Oregon OSHA Logo">
            <a:extLst>
              <a:ext uri="{FF2B5EF4-FFF2-40B4-BE49-F238E27FC236}">
                <a16:creationId xmlns:a16="http://schemas.microsoft.com/office/drawing/2014/main" id="{41C3CF2F-A225-E81B-7CD6-8067749A0BDE}"/>
              </a:ext>
            </a:extLst>
          </p:cNvPr>
          <p:cNvSpPr>
            <a:spLocks noGrp="1"/>
          </p:cNvSpPr>
          <p:nvPr>
            <p:ph type="sldNum" sz="quarter" idx="18"/>
          </p:nvPr>
        </p:nvSpPr>
        <p:spPr>
          <a:xfrm>
            <a:off x="0" y="6356350"/>
            <a:ext cx="1069848" cy="365125"/>
          </a:xfrm>
        </p:spPr>
        <p:txBody>
          <a:bodyPr/>
          <a:lstStyle/>
          <a:p>
            <a:fld id="{99562CDD-8BC9-4CF6-AA03-D93997F55C9A}" type="slidenum">
              <a:rPr lang="en-US" smtClean="0"/>
              <a:pPr/>
              <a:t>32</a:t>
            </a:fld>
            <a:endParaRPr lang="en-US" dirty="0"/>
          </a:p>
        </p:txBody>
      </p:sp>
    </p:spTree>
    <p:extLst>
      <p:ext uri="{BB962C8B-B14F-4D97-AF65-F5344CB8AC3E}">
        <p14:creationId xmlns:p14="http://schemas.microsoft.com/office/powerpoint/2010/main" val="117728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FBA46-7D07-48F6-3877-97733B826761}"/>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14C9D545-6089-B987-EE18-B54284235C3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58FF11CF-4F20-F106-F497-873FAA83A2D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035CB759-B3E7-E2FC-A9CF-B1F32C137FF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E8C41366-CB6E-E335-0623-50E0B8D502C9}"/>
              </a:ext>
            </a:extLst>
          </p:cNvPr>
          <p:cNvSpPr txBox="1">
            <a:spLocks noGrp="1"/>
          </p:cNvSpPr>
          <p:nvPr>
            <p:ph type="title"/>
          </p:nvPr>
        </p:nvSpPr>
        <p:spPr>
          <a:xfrm>
            <a:off x="1554480" y="365125"/>
            <a:ext cx="10058400" cy="13255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Safety meeting frequency</a:t>
            </a:r>
          </a:p>
        </p:txBody>
      </p:sp>
      <p:sp>
        <p:nvSpPr>
          <p:cNvPr id="2" name="Content Placeholder 1">
            <a:extLst>
              <a:ext uri="{FF2B5EF4-FFF2-40B4-BE49-F238E27FC236}">
                <a16:creationId xmlns:a16="http://schemas.microsoft.com/office/drawing/2014/main" id="{B337E89A-A7BD-0571-0412-06AEB1E00BEB}"/>
              </a:ext>
            </a:extLst>
          </p:cNvPr>
          <p:cNvSpPr>
            <a:spLocks noGrp="1"/>
          </p:cNvSpPr>
          <p:nvPr>
            <p:ph idx="1"/>
          </p:nvPr>
        </p:nvSpPr>
        <p:spPr>
          <a:xfrm>
            <a:off x="1554163" y="1027906"/>
            <a:ext cx="10058400" cy="662782"/>
          </a:xfrm>
        </p:spPr>
        <p:txBody>
          <a:bodyPr/>
          <a:lstStyle/>
          <a:p>
            <a:r>
              <a:rPr lang="en-US" dirty="0">
                <a:solidFill>
                  <a:srgbClr val="00567D"/>
                </a:solidFill>
              </a:rPr>
              <a:t>Monthly or quarterly depending on what your business does.</a:t>
            </a:r>
          </a:p>
        </p:txBody>
      </p:sp>
      <p:sp>
        <p:nvSpPr>
          <p:cNvPr id="24" name="Footer Placeholder 1" descr="workbook page number">
            <a:extLst>
              <a:ext uri="{FF2B5EF4-FFF2-40B4-BE49-F238E27FC236}">
                <a16:creationId xmlns:a16="http://schemas.microsoft.com/office/drawing/2014/main" id="{AEA26FE4-743D-2CB5-BC90-3695B0743A77}"/>
              </a:ext>
            </a:extLst>
          </p:cNvPr>
          <p:cNvSpPr>
            <a:spLocks noGrp="1"/>
          </p:cNvSpPr>
          <p:nvPr>
            <p:ph type="ftr" sz="quarter" idx="10"/>
          </p:nvPr>
        </p:nvSpPr>
        <p:spPr>
          <a:xfrm>
            <a:off x="8848724" y="6356349"/>
            <a:ext cx="2505075" cy="365125"/>
          </a:xfrm>
        </p:spPr>
        <p:txBody>
          <a:bodyPr/>
          <a:lstStyle/>
          <a:p>
            <a:r>
              <a:rPr lang="en-US" dirty="0"/>
              <a:t>Workbook Page #25</a:t>
            </a:r>
          </a:p>
        </p:txBody>
      </p:sp>
      <p:sp>
        <p:nvSpPr>
          <p:cNvPr id="5" name="Slide Number Placeholder 4" descr="Oregon OSHA Logo">
            <a:extLst>
              <a:ext uri="{FF2B5EF4-FFF2-40B4-BE49-F238E27FC236}">
                <a16:creationId xmlns:a16="http://schemas.microsoft.com/office/drawing/2014/main" id="{C5CC8A37-5146-20CB-6C10-C741222644EE}"/>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33</a:t>
            </a:fld>
            <a:endParaRPr lang="en-US" dirty="0"/>
          </a:p>
        </p:txBody>
      </p:sp>
      <p:graphicFrame>
        <p:nvGraphicFramePr>
          <p:cNvPr id="23" name="Diagram 22" descr="Diagram asking a series of questions to determine the meeting frequency. 1. Do you have construction workers? Yes. Meet at least monthly and meet before the start of teach job that lasts more than one week. 2. Do you have mostly office workers? Yes. Meet at least quarterly. 3. Do neither of the above apply to you (all other employers)? Yes. Meet at least monthly.">
            <a:extLst>
              <a:ext uri="{FF2B5EF4-FFF2-40B4-BE49-F238E27FC236}">
                <a16:creationId xmlns:a16="http://schemas.microsoft.com/office/drawing/2014/main" id="{B44201C3-73D8-342F-1AF2-CB9D00C7ABD8}"/>
              </a:ext>
            </a:extLst>
          </p:cNvPr>
          <p:cNvGraphicFramePr/>
          <p:nvPr>
            <p:extLst>
              <p:ext uri="{D42A27DB-BD31-4B8C-83A1-F6EECF244321}">
                <p14:modId xmlns:p14="http://schemas.microsoft.com/office/powerpoint/2010/main" val="4278502897"/>
              </p:ext>
            </p:extLst>
          </p:nvPr>
        </p:nvGraphicFramePr>
        <p:xfrm>
          <a:off x="2194243" y="1737519"/>
          <a:ext cx="8778240"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431618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63DAF-6D13-03CA-62F4-9D13F7059D1F}"/>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D62C9109-D2B9-D805-98B5-AC42D0C3502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A402AD35-7BA9-7556-AB0D-F51536CBA98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28951E3C-0D90-89C4-721A-0FF5325E6FC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9E6C28BE-A659-0F5D-ABC5-4A2067558683}"/>
              </a:ext>
            </a:extLst>
          </p:cNvPr>
          <p:cNvSpPr txBox="1">
            <a:spLocks noGrp="1"/>
          </p:cNvSpPr>
          <p:nvPr>
            <p:ph type="title"/>
          </p:nvPr>
        </p:nvSpPr>
        <p:spPr>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Safety meeting discussions</a:t>
            </a:r>
            <a:endParaRPr lang="en-US" noProof="0" dirty="0"/>
          </a:p>
        </p:txBody>
      </p:sp>
      <p:pic>
        <p:nvPicPr>
          <p:cNvPr id="27" name="Picture Placeholder 26">
            <a:extLst>
              <a:ext uri="{FF2B5EF4-FFF2-40B4-BE49-F238E27FC236}">
                <a16:creationId xmlns:a16="http://schemas.microsoft.com/office/drawing/2014/main" id="{4FFF1B2F-9825-2109-0477-28506D73B294}"/>
              </a:ext>
            </a:extLst>
          </p:cNvPr>
          <p:cNvPicPr>
            <a:picLocks noGrp="1" noChangeAspect="1"/>
          </p:cNvPicPr>
          <p:nvPr>
            <p:ph sz="half" idx="1"/>
          </p:nvPr>
        </p:nvPicPr>
        <p:blipFill>
          <a:blip r:embed="rId4"/>
          <a:stretch>
            <a:fillRect/>
          </a:stretch>
        </p:blipFill>
        <p:spPr>
          <a:xfrm>
            <a:off x="6629400" y="1592581"/>
            <a:ext cx="4937125" cy="4126025"/>
          </a:xfrm>
          <a:prstGeom prst="rect">
            <a:avLst/>
          </a:prstGeom>
        </p:spPr>
      </p:pic>
      <p:sp>
        <p:nvSpPr>
          <p:cNvPr id="7" name="Text Placeholder 6">
            <a:extLst>
              <a:ext uri="{FF2B5EF4-FFF2-40B4-BE49-F238E27FC236}">
                <a16:creationId xmlns:a16="http://schemas.microsoft.com/office/drawing/2014/main" id="{77DB56E2-C753-9DB6-1427-BF2677EE507C}"/>
              </a:ext>
            </a:extLst>
          </p:cNvPr>
          <p:cNvSpPr>
            <a:spLocks noGrp="1"/>
          </p:cNvSpPr>
          <p:nvPr>
            <p:ph sz="half" idx="2"/>
          </p:nvPr>
        </p:nvSpPr>
        <p:spPr>
          <a:xfrm>
            <a:off x="1411993" y="1592581"/>
            <a:ext cx="4937760" cy="4297680"/>
          </a:xfrm>
        </p:spPr>
        <p:txBody>
          <a:bodyPr/>
          <a:lstStyle/>
          <a:p>
            <a:r>
              <a:rPr lang="en-US" b="1" dirty="0">
                <a:solidFill>
                  <a:srgbClr val="00567D"/>
                </a:solidFill>
              </a:rPr>
              <a:t>Must include:</a:t>
            </a:r>
          </a:p>
          <a:p>
            <a:pPr marL="457200" indent="-457200">
              <a:buFont typeface="Arial" panose="020B0604020202020204" pitchFamily="34" charset="0"/>
              <a:buChar char="•"/>
            </a:pPr>
            <a:r>
              <a:rPr lang="en-US" dirty="0">
                <a:solidFill>
                  <a:srgbClr val="00567D"/>
                </a:solidFill>
              </a:rPr>
              <a:t>Safety and health issues</a:t>
            </a:r>
          </a:p>
          <a:p>
            <a:pPr marL="457200" indent="-457200">
              <a:buFont typeface="Arial" panose="020B0604020202020204" pitchFamily="34" charset="0"/>
              <a:buChar char="•"/>
            </a:pPr>
            <a:r>
              <a:rPr lang="en-US" dirty="0">
                <a:solidFill>
                  <a:srgbClr val="00567D"/>
                </a:solidFill>
              </a:rPr>
              <a:t>Accident investigations, causes, and the suggested corrective measures</a:t>
            </a:r>
          </a:p>
        </p:txBody>
      </p:sp>
      <p:sp>
        <p:nvSpPr>
          <p:cNvPr id="2" name="Footer Placeholder 1" descr="workbook page number">
            <a:extLst>
              <a:ext uri="{FF2B5EF4-FFF2-40B4-BE49-F238E27FC236}">
                <a16:creationId xmlns:a16="http://schemas.microsoft.com/office/drawing/2014/main" id="{3C9584D5-5048-3439-2E48-FD4CBBC7B76E}"/>
              </a:ext>
            </a:extLst>
          </p:cNvPr>
          <p:cNvSpPr>
            <a:spLocks noGrp="1"/>
          </p:cNvSpPr>
          <p:nvPr>
            <p:ph type="ftr" sz="quarter" idx="10"/>
          </p:nvPr>
        </p:nvSpPr>
        <p:spPr/>
        <p:txBody>
          <a:bodyPr/>
          <a:lstStyle/>
          <a:p>
            <a:r>
              <a:rPr lang="en-US" dirty="0"/>
              <a:t>Workbook Page #25</a:t>
            </a:r>
          </a:p>
        </p:txBody>
      </p:sp>
      <p:sp>
        <p:nvSpPr>
          <p:cNvPr id="5" name="Slide Number Placeholder 4" descr="Oregon OSHA Logo">
            <a:extLst>
              <a:ext uri="{FF2B5EF4-FFF2-40B4-BE49-F238E27FC236}">
                <a16:creationId xmlns:a16="http://schemas.microsoft.com/office/drawing/2014/main" id="{7D1E12D1-CAD8-96F2-7476-483C7FD6EB6B}"/>
              </a:ext>
            </a:extLst>
          </p:cNvPr>
          <p:cNvSpPr>
            <a:spLocks noGrp="1"/>
          </p:cNvSpPr>
          <p:nvPr>
            <p:ph type="sldNum" sz="quarter" idx="11"/>
          </p:nvPr>
        </p:nvSpPr>
        <p:spPr/>
        <p:txBody>
          <a:bodyPr/>
          <a:lstStyle/>
          <a:p>
            <a:fld id="{99562CDD-8BC9-4CF6-AA03-D93997F55C9A}" type="slidenum">
              <a:rPr lang="en-US" smtClean="0"/>
              <a:pPr/>
              <a:t>34</a:t>
            </a:fld>
            <a:endParaRPr lang="en-US" dirty="0"/>
          </a:p>
        </p:txBody>
      </p:sp>
    </p:spTree>
    <p:extLst>
      <p:ext uri="{BB962C8B-B14F-4D97-AF65-F5344CB8AC3E}">
        <p14:creationId xmlns:p14="http://schemas.microsoft.com/office/powerpoint/2010/main" val="10634772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FD0BA-CED5-E30D-EB76-6E6A84458876}"/>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92DDA41-AB64-C87F-5F8D-15D73DE5435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8874AD26-7ECA-0B1B-1FCD-E8AFC22A08F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98865473-C372-77AB-9428-4A799913D84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CBE9C709-38E9-BF62-3161-A3062C35B3BB}"/>
              </a:ext>
            </a:extLst>
          </p:cNvPr>
          <p:cNvSpPr txBox="1">
            <a:spLocks noGrp="1"/>
          </p:cNvSpPr>
          <p:nvPr>
            <p:ph type="title"/>
          </p:nvPr>
        </p:nvSpPr>
        <p:spPr>
          <a:xfrm>
            <a:off x="1371600" y="365125"/>
            <a:ext cx="10515600" cy="13255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Documenting safety meetings</a:t>
            </a:r>
            <a:endParaRPr lang="en-US" noProof="0" dirty="0">
              <a:hlinkClick r:id="rId4"/>
            </a:endParaRPr>
          </a:p>
          <a:p>
            <a:pPr lvl="0"/>
            <a:endParaRPr lang="en-US" noProof="0" dirty="0"/>
          </a:p>
        </p:txBody>
      </p:sp>
      <p:sp>
        <p:nvSpPr>
          <p:cNvPr id="3" name="Content Placeholder 2">
            <a:extLst>
              <a:ext uri="{FF2B5EF4-FFF2-40B4-BE49-F238E27FC236}">
                <a16:creationId xmlns:a16="http://schemas.microsoft.com/office/drawing/2014/main" id="{85562FEE-B9E8-B978-9AA0-A3AB21C51D8C}"/>
              </a:ext>
            </a:extLst>
          </p:cNvPr>
          <p:cNvSpPr>
            <a:spLocks noGrp="1"/>
          </p:cNvSpPr>
          <p:nvPr>
            <p:ph sz="half" idx="1"/>
          </p:nvPr>
        </p:nvSpPr>
        <p:spPr>
          <a:xfrm>
            <a:off x="1371600" y="1825625"/>
            <a:ext cx="5286375" cy="4297363"/>
          </a:xfrm>
        </p:spPr>
        <p:txBody>
          <a:bodyPr>
            <a:normAutofit fontScale="92500" lnSpcReduction="10000"/>
          </a:bodyPr>
          <a:lstStyle/>
          <a:p>
            <a:pPr>
              <a:lnSpc>
                <a:spcPct val="130000"/>
              </a:lnSpc>
            </a:pPr>
            <a:r>
              <a:rPr lang="en-US" dirty="0">
                <a:solidFill>
                  <a:srgbClr val="00567D"/>
                </a:solidFill>
              </a:rPr>
              <a:t>If your employees do construction, utility work, manufacturing:</a:t>
            </a:r>
          </a:p>
          <a:p>
            <a:pPr marL="457200" indent="-457200">
              <a:lnSpc>
                <a:spcPct val="130000"/>
              </a:lnSpc>
              <a:buFont typeface="Arial" panose="020B0604020202020204" pitchFamily="34" charset="0"/>
              <a:buChar char="•"/>
            </a:pPr>
            <a:r>
              <a:rPr lang="en-US" dirty="0">
                <a:solidFill>
                  <a:srgbClr val="00567D"/>
                </a:solidFill>
              </a:rPr>
              <a:t>Keep minutes of all safety meetings for three years and make available to all employees</a:t>
            </a:r>
          </a:p>
          <a:p>
            <a:pPr>
              <a:lnSpc>
                <a:spcPct val="130000"/>
              </a:lnSpc>
              <a:spcBef>
                <a:spcPts val="1600"/>
              </a:spcBef>
            </a:pPr>
            <a:r>
              <a:rPr lang="en-US" dirty="0">
                <a:solidFill>
                  <a:srgbClr val="00567D"/>
                </a:solidFill>
              </a:rPr>
              <a:t>All other employers don’t have to keep minutes, unless someone is absent.</a:t>
            </a:r>
          </a:p>
        </p:txBody>
      </p:sp>
      <p:pic>
        <p:nvPicPr>
          <p:cNvPr id="8" name="Content Placeholder 7">
            <a:extLst>
              <a:ext uri="{FF2B5EF4-FFF2-40B4-BE49-F238E27FC236}">
                <a16:creationId xmlns:a16="http://schemas.microsoft.com/office/drawing/2014/main" id="{55C09272-42C5-EA10-777C-8890182159BA}"/>
              </a:ext>
            </a:extLst>
          </p:cNvPr>
          <p:cNvPicPr>
            <a:picLocks noGrp="1" noChangeAspect="1"/>
          </p:cNvPicPr>
          <p:nvPr>
            <p:ph sz="half" idx="2"/>
          </p:nvPr>
        </p:nvPicPr>
        <p:blipFill>
          <a:blip r:embed="rId5"/>
          <a:stretch>
            <a:fillRect/>
          </a:stretch>
        </p:blipFill>
        <p:spPr>
          <a:xfrm>
            <a:off x="6970881" y="2343485"/>
            <a:ext cx="4895512" cy="3261643"/>
          </a:xfrm>
        </p:spPr>
      </p:pic>
      <p:sp>
        <p:nvSpPr>
          <p:cNvPr id="2" name="Footer Placeholder 1" descr="workbook page number">
            <a:extLst>
              <a:ext uri="{FF2B5EF4-FFF2-40B4-BE49-F238E27FC236}">
                <a16:creationId xmlns:a16="http://schemas.microsoft.com/office/drawing/2014/main" id="{B4C21318-73A6-B24D-6645-B8DF2C75155A}"/>
              </a:ext>
            </a:extLst>
          </p:cNvPr>
          <p:cNvSpPr>
            <a:spLocks noGrp="1"/>
          </p:cNvSpPr>
          <p:nvPr>
            <p:ph type="ftr" sz="quarter" idx="10"/>
          </p:nvPr>
        </p:nvSpPr>
        <p:spPr>
          <a:xfrm>
            <a:off x="8848724" y="6356349"/>
            <a:ext cx="2505075" cy="365125"/>
          </a:xfrm>
        </p:spPr>
        <p:txBody>
          <a:bodyPr/>
          <a:lstStyle/>
          <a:p>
            <a:r>
              <a:rPr lang="en-US" dirty="0"/>
              <a:t>Workbook Page #26</a:t>
            </a:r>
          </a:p>
        </p:txBody>
      </p:sp>
      <p:sp>
        <p:nvSpPr>
          <p:cNvPr id="5" name="Slide Number Placeholder 4" descr="Oregon OSHA Logo">
            <a:extLst>
              <a:ext uri="{FF2B5EF4-FFF2-40B4-BE49-F238E27FC236}">
                <a16:creationId xmlns:a16="http://schemas.microsoft.com/office/drawing/2014/main" id="{D0FB675F-C670-8E27-1A10-A78DD69DAADD}"/>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35</a:t>
            </a:fld>
            <a:endParaRPr lang="en-US" dirty="0"/>
          </a:p>
        </p:txBody>
      </p:sp>
    </p:spTree>
    <p:extLst>
      <p:ext uri="{BB962C8B-B14F-4D97-AF65-F5344CB8AC3E}">
        <p14:creationId xmlns:p14="http://schemas.microsoft.com/office/powerpoint/2010/main" val="18427633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B1E81-0133-6390-A273-07B802B76D5F}"/>
            </a:ext>
          </a:extLst>
        </p:cNvPr>
        <p:cNvGrpSpPr/>
        <p:nvPr/>
      </p:nvGrpSpPr>
      <p:grpSpPr>
        <a:xfrm>
          <a:off x="0" y="0"/>
          <a:ext cx="0" cy="0"/>
          <a:chOff x="0" y="0"/>
          <a:chExt cx="0" cy="0"/>
        </a:xfrm>
      </p:grpSpPr>
      <p:pic>
        <p:nvPicPr>
          <p:cNvPr id="18" name="Content Placeholder 17">
            <a:extLst>
              <a:ext uri="{FF2B5EF4-FFF2-40B4-BE49-F238E27FC236}">
                <a16:creationId xmlns:a16="http://schemas.microsoft.com/office/drawing/2014/main" id="{EFD38713-19A5-96D7-CF4A-C7F503E269C4}"/>
              </a:ext>
            </a:extLst>
          </p:cNvPr>
          <p:cNvPicPr>
            <a:picLocks noGrp="1" noChangeAspect="1"/>
          </p:cNvPicPr>
          <p:nvPr>
            <p:ph sz="half" idx="2"/>
          </p:nvPr>
        </p:nvPicPr>
        <p:blipFill>
          <a:blip r:embed="rId2"/>
          <a:stretch>
            <a:fillRect/>
          </a:stretch>
        </p:blipFill>
        <p:spPr>
          <a:xfrm>
            <a:off x="6351179" y="895351"/>
            <a:ext cx="4937125" cy="5227638"/>
          </a:xfrm>
          <a:prstGeom prst="rect">
            <a:avLst/>
          </a:prstGeom>
        </p:spPr>
      </p:pic>
      <p:sp>
        <p:nvSpPr>
          <p:cNvPr id="9" name="Title 8" descr="Slide Title">
            <a:extLst>
              <a:ext uri="{FF2B5EF4-FFF2-40B4-BE49-F238E27FC236}">
                <a16:creationId xmlns:a16="http://schemas.microsoft.com/office/drawing/2014/main" id="{3EE1C2F2-6F2F-6BE2-A07F-B17DF4BDDAB6}"/>
              </a:ext>
            </a:extLst>
          </p:cNvPr>
          <p:cNvSpPr txBox="1">
            <a:spLocks noGrp="1"/>
          </p:cNvSpPr>
          <p:nvPr>
            <p:ph type="title"/>
          </p:nvPr>
        </p:nvSpPr>
        <p:spPr>
          <a:xfrm>
            <a:off x="1371600" y="365125"/>
            <a:ext cx="10515600" cy="13255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Safety meeting information to keep</a:t>
            </a:r>
            <a:endParaRPr lang="en-US" noProof="0" dirty="0"/>
          </a:p>
        </p:txBody>
      </p:sp>
      <p:sp>
        <p:nvSpPr>
          <p:cNvPr id="2" name="Content Placeholder 1">
            <a:extLst>
              <a:ext uri="{FF2B5EF4-FFF2-40B4-BE49-F238E27FC236}">
                <a16:creationId xmlns:a16="http://schemas.microsoft.com/office/drawing/2014/main" id="{9C4D3CDB-4903-A527-CE65-BD299E4BFED0}"/>
              </a:ext>
            </a:extLst>
          </p:cNvPr>
          <p:cNvSpPr>
            <a:spLocks noGrp="1"/>
          </p:cNvSpPr>
          <p:nvPr>
            <p:ph sz="half" idx="1"/>
          </p:nvPr>
        </p:nvSpPr>
        <p:spPr>
          <a:xfrm>
            <a:off x="1371600" y="1825625"/>
            <a:ext cx="4937760" cy="4297680"/>
          </a:xfrm>
        </p:spPr>
        <p:txBody>
          <a:bodyPr>
            <a:normAutofit/>
          </a:bodyPr>
          <a:lstStyle/>
          <a:p>
            <a:pPr marL="457200" indent="-457200">
              <a:buFont typeface="Arial" panose="020B0604020202020204" pitchFamily="34" charset="0"/>
              <a:buChar char="•"/>
            </a:pPr>
            <a:r>
              <a:rPr lang="en-US" sz="2400" dirty="0">
                <a:solidFill>
                  <a:srgbClr val="00567D"/>
                </a:solidFill>
              </a:rPr>
              <a:t>Date of the meeting</a:t>
            </a:r>
          </a:p>
          <a:p>
            <a:pPr marL="457200" indent="-457200">
              <a:buFont typeface="Arial" panose="020B0604020202020204" pitchFamily="34" charset="0"/>
              <a:buChar char="•"/>
            </a:pPr>
            <a:r>
              <a:rPr lang="en-US" sz="2400" dirty="0">
                <a:solidFill>
                  <a:srgbClr val="00567D"/>
                </a:solidFill>
              </a:rPr>
              <a:t>Name of all attendees </a:t>
            </a:r>
          </a:p>
          <a:p>
            <a:pPr marL="457200" indent="-457200">
              <a:buFont typeface="Arial" panose="020B0604020202020204" pitchFamily="34" charset="0"/>
              <a:buChar char="•"/>
            </a:pPr>
            <a:r>
              <a:rPr lang="en-US" sz="2400" dirty="0">
                <a:solidFill>
                  <a:srgbClr val="00567D"/>
                </a:solidFill>
              </a:rPr>
              <a:t>All safety and health issues discussed during the meeting</a:t>
            </a:r>
          </a:p>
        </p:txBody>
      </p:sp>
      <p:sp>
        <p:nvSpPr>
          <p:cNvPr id="5" name="Slide Number Placeholder 4" descr="Oregon OSHA Logo">
            <a:extLst>
              <a:ext uri="{FF2B5EF4-FFF2-40B4-BE49-F238E27FC236}">
                <a16:creationId xmlns:a16="http://schemas.microsoft.com/office/drawing/2014/main" id="{98F235CC-738C-FB51-A366-4E20E36AC2D6}"/>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36</a:t>
            </a:fld>
            <a:endParaRPr lang="en-US" dirty="0"/>
          </a:p>
        </p:txBody>
      </p:sp>
      <p:pic>
        <p:nvPicPr>
          <p:cNvPr id="13" name="Picture 12">
            <a:extLst>
              <a:ext uri="{FF2B5EF4-FFF2-40B4-BE49-F238E27FC236}">
                <a16:creationId xmlns:a16="http://schemas.microsoft.com/office/drawing/2014/main" id="{C619DC53-44C0-82A2-7273-527622D61B0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A021DD7E-6874-662E-1CB1-E09C838DCD4B}"/>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61C55A01-ED78-4FF2-AE47-969B2EEB570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Tree>
    <p:extLst>
      <p:ext uri="{BB962C8B-B14F-4D97-AF65-F5344CB8AC3E}">
        <p14:creationId xmlns:p14="http://schemas.microsoft.com/office/powerpoint/2010/main" val="19321244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A5F71-6CD1-1EB0-CA99-074BFD6AF294}"/>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676C5C0-BC1E-6828-68F3-9B010A1B4F4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1117FBC8-BDD2-B879-E327-E62C075EA73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F4D4F1BC-D01E-D099-4939-7C1CB3C44DA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7E6F6F3E-5264-0A03-2E3F-2A68C43431BF}"/>
              </a:ext>
            </a:extLst>
          </p:cNvPr>
          <p:cNvSpPr txBox="1">
            <a:spLocks noGrp="1"/>
          </p:cNvSpPr>
          <p:nvPr>
            <p:ph type="title"/>
          </p:nvPr>
        </p:nvSpPr>
        <p:spPr>
          <a:xfrm>
            <a:off x="1554163" y="365125"/>
            <a:ext cx="10058400" cy="742254"/>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dirty="0"/>
              <a:t>Safety meetings for multi-employer worksites</a:t>
            </a:r>
            <a:endParaRPr lang="en-US" noProof="0" dirty="0"/>
          </a:p>
        </p:txBody>
      </p:sp>
      <p:sp>
        <p:nvSpPr>
          <p:cNvPr id="3" name="Content Placeholder 2">
            <a:extLst>
              <a:ext uri="{FF2B5EF4-FFF2-40B4-BE49-F238E27FC236}">
                <a16:creationId xmlns:a16="http://schemas.microsoft.com/office/drawing/2014/main" id="{55F278B7-A755-504C-6689-4BA833E5AFFF}"/>
              </a:ext>
            </a:extLst>
          </p:cNvPr>
          <p:cNvSpPr>
            <a:spLocks noGrp="1"/>
          </p:cNvSpPr>
          <p:nvPr>
            <p:ph idx="1"/>
          </p:nvPr>
        </p:nvSpPr>
        <p:spPr>
          <a:xfrm>
            <a:off x="1554480" y="1825625"/>
            <a:ext cx="10058400" cy="4351338"/>
          </a:xfrm>
        </p:spPr>
        <p:txBody>
          <a:bodyPr>
            <a:normAutofit/>
          </a:bodyPr>
          <a:lstStyle/>
          <a:p>
            <a:r>
              <a:rPr lang="en-US" dirty="0">
                <a:solidFill>
                  <a:srgbClr val="00567D"/>
                </a:solidFill>
              </a:rPr>
              <a:t>If your employees attend the primary contractor’s safety meetings, you do not have to conduct separate safety meetings for your employees.</a:t>
            </a:r>
          </a:p>
          <a:p>
            <a:pPr marL="457200" indent="-457200">
              <a:buFont typeface="Arial" panose="020B0604020202020204" pitchFamily="34" charset="0"/>
              <a:buChar char="•"/>
            </a:pPr>
            <a:r>
              <a:rPr lang="en-US" dirty="0">
                <a:solidFill>
                  <a:srgbClr val="00567D"/>
                </a:solidFill>
              </a:rPr>
              <a:t>Keep the minutes from the prime contractor’s safety meetings for three years as part of your records.</a:t>
            </a:r>
          </a:p>
          <a:p>
            <a:pPr marL="457200" indent="-457200">
              <a:buFont typeface="Arial" panose="020B0604020202020204" pitchFamily="34" charset="0"/>
              <a:buChar char="•"/>
            </a:pPr>
            <a:r>
              <a:rPr lang="en-US" dirty="0">
                <a:solidFill>
                  <a:srgbClr val="00567D"/>
                </a:solidFill>
              </a:rPr>
              <a:t>You must still meet with your employees to discuss any accidents involving them.</a:t>
            </a:r>
          </a:p>
        </p:txBody>
      </p:sp>
      <p:sp>
        <p:nvSpPr>
          <p:cNvPr id="2" name="Footer Placeholder 1" descr="workbook page number">
            <a:extLst>
              <a:ext uri="{FF2B5EF4-FFF2-40B4-BE49-F238E27FC236}">
                <a16:creationId xmlns:a16="http://schemas.microsoft.com/office/drawing/2014/main" id="{72DD6C2F-0158-258A-A7C7-B669C845C321}"/>
              </a:ext>
            </a:extLst>
          </p:cNvPr>
          <p:cNvSpPr>
            <a:spLocks noGrp="1"/>
          </p:cNvSpPr>
          <p:nvPr>
            <p:ph type="ftr" sz="quarter" idx="10"/>
          </p:nvPr>
        </p:nvSpPr>
        <p:spPr>
          <a:xfrm>
            <a:off x="8848724" y="6356349"/>
            <a:ext cx="2505075" cy="365125"/>
          </a:xfrm>
        </p:spPr>
        <p:txBody>
          <a:bodyPr/>
          <a:lstStyle/>
          <a:p>
            <a:r>
              <a:rPr lang="en-US" dirty="0"/>
              <a:t>Workbook Page #26</a:t>
            </a:r>
          </a:p>
        </p:txBody>
      </p:sp>
      <p:sp>
        <p:nvSpPr>
          <p:cNvPr id="5" name="Slide Number Placeholder 4" descr="Oregon OSHA Logo">
            <a:extLst>
              <a:ext uri="{FF2B5EF4-FFF2-40B4-BE49-F238E27FC236}">
                <a16:creationId xmlns:a16="http://schemas.microsoft.com/office/drawing/2014/main" id="{A7C80763-3417-2AD9-6B04-02631308F5B6}"/>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37</a:t>
            </a:fld>
            <a:endParaRPr lang="en-US" dirty="0"/>
          </a:p>
        </p:txBody>
      </p:sp>
    </p:spTree>
    <p:extLst>
      <p:ext uri="{BB962C8B-B14F-4D97-AF65-F5344CB8AC3E}">
        <p14:creationId xmlns:p14="http://schemas.microsoft.com/office/powerpoint/2010/main" val="30103942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75D22-0711-1D51-5F77-67E6F74541CF}"/>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BE6FC04D-B77F-EF50-6B42-51CE8D80CA5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FA2C99DA-411B-823C-D62C-51E492A9D7C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5FFF1D9A-F577-89F1-627F-CED9CCD3268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6B0691CF-B21F-03A6-0E2A-5D4928FB7EB5}"/>
              </a:ext>
            </a:extLst>
          </p:cNvPr>
          <p:cNvSpPr txBox="1">
            <a:spLocks noGrp="1"/>
          </p:cNvSpPr>
          <p:nvPr>
            <p:ph type="title"/>
          </p:nvPr>
        </p:nvSpPr>
        <p:spPr>
          <a:xfrm>
            <a:off x="1371600" y="365125"/>
            <a:ext cx="105156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Innovation exception</a:t>
            </a:r>
            <a:endParaRPr lang="en-US" spc="0" dirty="0">
              <a:solidFill>
                <a:schemeClr val="tx1"/>
              </a:solidFill>
              <a:latin typeface="+mn-lt"/>
              <a:ea typeface="+mn-ea"/>
              <a:cs typeface="+mn-cs"/>
            </a:endParaRPr>
          </a:p>
        </p:txBody>
      </p:sp>
      <p:sp>
        <p:nvSpPr>
          <p:cNvPr id="2" name="Content Placeholder 1">
            <a:extLst>
              <a:ext uri="{FF2B5EF4-FFF2-40B4-BE49-F238E27FC236}">
                <a16:creationId xmlns:a16="http://schemas.microsoft.com/office/drawing/2014/main" id="{1F197BD1-9A24-2B77-B255-9C46E6E9FD4D}"/>
              </a:ext>
            </a:extLst>
          </p:cNvPr>
          <p:cNvSpPr>
            <a:spLocks noGrp="1"/>
          </p:cNvSpPr>
          <p:nvPr>
            <p:ph sz="half" idx="1"/>
          </p:nvPr>
        </p:nvSpPr>
        <p:spPr/>
        <p:txBody>
          <a:bodyPr>
            <a:normAutofit fontScale="85000" lnSpcReduction="10000"/>
          </a:bodyPr>
          <a:lstStyle/>
          <a:p>
            <a:pPr>
              <a:lnSpc>
                <a:spcPct val="130000"/>
              </a:lnSpc>
            </a:pPr>
            <a:r>
              <a:rPr lang="en-US" dirty="0">
                <a:solidFill>
                  <a:srgbClr val="00567D"/>
                </a:solidFill>
              </a:rPr>
              <a:t>If you are unable to meet all the requirements of safety committees and safety meetings rules, you may apply for an exception from Oregon OSHA. After you apply, Oregon OSHA may grant approval for safety committees or safety meetings that differ from the rule requirements yet meet the intent of these rules.</a:t>
            </a:r>
          </a:p>
        </p:txBody>
      </p:sp>
      <p:pic>
        <p:nvPicPr>
          <p:cNvPr id="7" name="Content Placeholder 6">
            <a:extLst>
              <a:ext uri="{FF2B5EF4-FFF2-40B4-BE49-F238E27FC236}">
                <a16:creationId xmlns:a16="http://schemas.microsoft.com/office/drawing/2014/main" id="{1112CCE6-82C8-1173-DEF7-8F13315B0EA1}"/>
              </a:ext>
            </a:extLst>
          </p:cNvPr>
          <p:cNvPicPr>
            <a:picLocks noGrp="1" noChangeAspect="1"/>
          </p:cNvPicPr>
          <p:nvPr>
            <p:ph sz="half" idx="2"/>
          </p:nvPr>
        </p:nvPicPr>
        <p:blipFill>
          <a:blip r:embed="rId4"/>
          <a:stretch>
            <a:fillRect/>
          </a:stretch>
        </p:blipFill>
        <p:spPr>
          <a:xfrm>
            <a:off x="6950075" y="1911350"/>
            <a:ext cx="4937125" cy="3291416"/>
          </a:xfrm>
          <a:prstGeom prst="rect">
            <a:avLst/>
          </a:prstGeom>
        </p:spPr>
      </p:pic>
      <p:sp>
        <p:nvSpPr>
          <p:cNvPr id="5" name="Slide Number Placeholder 4" descr="Oregon OSHA Logo">
            <a:extLst>
              <a:ext uri="{FF2B5EF4-FFF2-40B4-BE49-F238E27FC236}">
                <a16:creationId xmlns:a16="http://schemas.microsoft.com/office/drawing/2014/main" id="{34936DE2-0D95-A9CD-5C99-A45954B7C1B7}"/>
              </a:ext>
            </a:extLst>
          </p:cNvPr>
          <p:cNvSpPr>
            <a:spLocks noGrp="1"/>
          </p:cNvSpPr>
          <p:nvPr>
            <p:ph type="sldNum" sz="quarter" idx="11"/>
          </p:nvPr>
        </p:nvSpPr>
        <p:spPr/>
        <p:txBody>
          <a:bodyPr/>
          <a:lstStyle/>
          <a:p>
            <a:fld id="{99562CDD-8BC9-4CF6-AA03-D93997F55C9A}" type="slidenum">
              <a:rPr lang="en-US" smtClean="0"/>
              <a:pPr/>
              <a:t>38</a:t>
            </a:fld>
            <a:endParaRPr lang="en-US" dirty="0"/>
          </a:p>
        </p:txBody>
      </p:sp>
    </p:spTree>
    <p:extLst>
      <p:ext uri="{BB962C8B-B14F-4D97-AF65-F5344CB8AC3E}">
        <p14:creationId xmlns:p14="http://schemas.microsoft.com/office/powerpoint/2010/main" val="1714679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9" name="Title 8" descr="Slide Title">
            <a:extLst>
              <a:ext uri="{FF2B5EF4-FFF2-40B4-BE49-F238E27FC236}">
                <a16:creationId xmlns:a16="http://schemas.microsoft.com/office/drawing/2014/main" id="{77D61C59-AA2E-4B41-9E1C-C1AF1DC66164}"/>
              </a:ext>
            </a:extLst>
          </p:cNvPr>
          <p:cNvSpPr txBox="1">
            <a:spLocks noGrp="1"/>
          </p:cNvSpPr>
          <p:nvPr>
            <p:ph type="title"/>
          </p:nvPr>
        </p:nvSpPr>
        <p:spPr>
          <a:xfrm>
            <a:off x="1554480" y="365125"/>
            <a:ext cx="10058400" cy="13255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Additional educational resources</a:t>
            </a:r>
            <a:endParaRPr lang="en-US" noProof="0" dirty="0">
              <a:hlinkClick r:id="rId3"/>
            </a:endParaRPr>
          </a:p>
          <a:p>
            <a:pPr lvl="0"/>
            <a:endParaRPr lang="en-US" noProof="0" dirty="0"/>
          </a:p>
        </p:txBody>
      </p:sp>
      <p:sp>
        <p:nvSpPr>
          <p:cNvPr id="2" name="Content Placeholder 1">
            <a:extLst>
              <a:ext uri="{FF2B5EF4-FFF2-40B4-BE49-F238E27FC236}">
                <a16:creationId xmlns:a16="http://schemas.microsoft.com/office/drawing/2014/main" id="{75F00A3F-21C2-3332-11FE-2E55A4545792}"/>
              </a:ext>
            </a:extLst>
          </p:cNvPr>
          <p:cNvSpPr>
            <a:spLocks noGrp="1"/>
          </p:cNvSpPr>
          <p:nvPr>
            <p:ph idx="1"/>
          </p:nvPr>
        </p:nvSpPr>
        <p:spPr>
          <a:xfrm>
            <a:off x="1554480" y="1825625"/>
            <a:ext cx="10058400" cy="4351338"/>
          </a:xfrm>
        </p:spPr>
        <p:txBody>
          <a:bodyPr>
            <a:normAutofit/>
          </a:bodyPr>
          <a:lstStyle/>
          <a:p>
            <a:r>
              <a:rPr lang="en-US" dirty="0">
                <a:solidFill>
                  <a:srgbClr val="00567D"/>
                </a:solidFill>
              </a:rPr>
              <a:t>Oregon OSHA</a:t>
            </a:r>
          </a:p>
          <a:p>
            <a:pPr marL="457200" indent="-457200">
              <a:buFont typeface="Arial" panose="020B0604020202020204" pitchFamily="34" charset="0"/>
              <a:buChar char="•"/>
            </a:pPr>
            <a:r>
              <a:rPr lang="en-US" dirty="0">
                <a:solidFill>
                  <a:srgbClr val="00567D"/>
                </a:solidFill>
                <a:hlinkClick r:id="rId4" tooltip="Link to Oregon OSHA YouTube Channel">
                  <a:extLst>
                    <a:ext uri="{A12FA001-AC4F-418D-AE19-62706E023703}">
                      <ahyp:hlinkClr xmlns:ahyp="http://schemas.microsoft.com/office/drawing/2018/hyperlinkcolor" val="tx"/>
                    </a:ext>
                  </a:extLst>
                </a:hlinkClick>
              </a:rPr>
              <a:t>YouTube Channel</a:t>
            </a:r>
            <a:endParaRPr lang="en-US" dirty="0">
              <a:solidFill>
                <a:srgbClr val="00567D"/>
              </a:solidFill>
            </a:endParaRPr>
          </a:p>
          <a:p>
            <a:pPr marL="457200" indent="-457200">
              <a:buFont typeface="Arial" panose="020B0604020202020204" pitchFamily="34" charset="0"/>
              <a:buChar char="•"/>
            </a:pPr>
            <a:r>
              <a:rPr lang="en-US" dirty="0">
                <a:solidFill>
                  <a:srgbClr val="00567D"/>
                </a:solidFill>
                <a:hlinkClick r:id="rId5" tooltip="Link to the A to Z topic index">
                  <a:extLst>
                    <a:ext uri="{A12FA001-AC4F-418D-AE19-62706E023703}">
                      <ahyp:hlinkClr xmlns:ahyp="http://schemas.microsoft.com/office/drawing/2018/hyperlinkcolor" val="tx"/>
                    </a:ext>
                  </a:extLst>
                </a:hlinkClick>
              </a:rPr>
              <a:t>Website A-Z Topic Index </a:t>
            </a:r>
            <a:endParaRPr lang="en-US" dirty="0">
              <a:solidFill>
                <a:srgbClr val="00567D"/>
              </a:solidFill>
            </a:endParaRPr>
          </a:p>
          <a:p>
            <a:pPr marL="457200" indent="-457200">
              <a:buFont typeface="Arial" panose="020B0604020202020204" pitchFamily="34" charset="0"/>
              <a:buChar char="•"/>
            </a:pPr>
            <a:r>
              <a:rPr lang="en-US" dirty="0">
                <a:solidFill>
                  <a:srgbClr val="00567D"/>
                </a:solidFill>
                <a:hlinkClick r:id="rId6" tooltip="Link to Oregon OSHA Online Training Courses">
                  <a:extLst>
                    <a:ext uri="{A12FA001-AC4F-418D-AE19-62706E023703}">
                      <ahyp:hlinkClr xmlns:ahyp="http://schemas.microsoft.com/office/drawing/2018/hyperlinkcolor" val="tx"/>
                    </a:ext>
                  </a:extLst>
                </a:hlinkClick>
              </a:rPr>
              <a:t>Online Training Courses</a:t>
            </a:r>
            <a:endParaRPr lang="en-US" dirty="0">
              <a:solidFill>
                <a:srgbClr val="00567D"/>
              </a:solidFill>
            </a:endParaRPr>
          </a:p>
          <a:p>
            <a:pPr marL="457200" indent="-457200">
              <a:buFont typeface="Arial" panose="020B0604020202020204" pitchFamily="34" charset="0"/>
              <a:buChar char="•"/>
            </a:pPr>
            <a:r>
              <a:rPr lang="en-US" dirty="0">
                <a:solidFill>
                  <a:srgbClr val="00567D"/>
                </a:solidFill>
                <a:hlinkClick r:id="rId7" tooltip="Link to PESO meaning English and Spanish">
                  <a:extLst>
                    <a:ext uri="{A12FA001-AC4F-418D-AE19-62706E023703}">
                      <ahyp:hlinkClr xmlns:ahyp="http://schemas.microsoft.com/office/drawing/2018/hyperlinkcolor" val="tx"/>
                    </a:ext>
                  </a:extLst>
                </a:hlinkClick>
              </a:rPr>
              <a:t>PESO – English to Español</a:t>
            </a:r>
            <a:endParaRPr lang="en-US" dirty="0">
              <a:solidFill>
                <a:srgbClr val="00567D"/>
              </a:solidFill>
            </a:endParaRPr>
          </a:p>
          <a:p>
            <a:pPr>
              <a:spcBef>
                <a:spcPts val="3000"/>
              </a:spcBef>
            </a:pPr>
            <a:r>
              <a:rPr lang="en-US" dirty="0">
                <a:solidFill>
                  <a:srgbClr val="00567D"/>
                </a:solidFill>
                <a:hlinkClick r:id="rId8" tooltip="Link to Other Safety and Health Training Resources">
                  <a:extLst>
                    <a:ext uri="{A12FA001-AC4F-418D-AE19-62706E023703}">
                      <ahyp:hlinkClr xmlns:ahyp="http://schemas.microsoft.com/office/drawing/2018/hyperlinkcolor" val="tx"/>
                    </a:ext>
                  </a:extLst>
                </a:hlinkClick>
              </a:rPr>
              <a:t>Other Safety and Health Training Resources</a:t>
            </a:r>
            <a:endParaRPr lang="en-US" dirty="0">
              <a:solidFill>
                <a:srgbClr val="00567D"/>
              </a:solidFill>
            </a:endParaRPr>
          </a:p>
        </p:txBody>
      </p:sp>
      <p:sp>
        <p:nvSpPr>
          <p:cNvPr id="3" name="Slide Number Placeholder 2" descr="Slide number">
            <a:extLst>
              <a:ext uri="{FF2B5EF4-FFF2-40B4-BE49-F238E27FC236}">
                <a16:creationId xmlns:a16="http://schemas.microsoft.com/office/drawing/2014/main" id="{CD162E49-089D-F5CF-329B-2911DB4F16DF}"/>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39</a:t>
            </a:fld>
            <a:endParaRPr lang="en-US" dirty="0"/>
          </a:p>
        </p:txBody>
      </p:sp>
      <p:pic>
        <p:nvPicPr>
          <p:cNvPr id="4" name="Picture 3">
            <a:extLst>
              <a:ext uri="{FF2B5EF4-FFF2-40B4-BE49-F238E27FC236}">
                <a16:creationId xmlns:a16="http://schemas.microsoft.com/office/drawing/2014/main" id="{6CF49E48-4AF7-402C-2B6F-7B664E98F1E6}"/>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37323" y="218087"/>
            <a:ext cx="986814" cy="546635"/>
          </a:xfrm>
          <a:prstGeom prst="rect">
            <a:avLst/>
          </a:prstGeom>
        </p:spPr>
      </p:pic>
    </p:spTree>
    <p:extLst>
      <p:ext uri="{BB962C8B-B14F-4D97-AF65-F5344CB8AC3E}">
        <p14:creationId xmlns:p14="http://schemas.microsoft.com/office/powerpoint/2010/main" val="360839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9" name="Title 8">
            <a:extLst>
              <a:ext uri="{FF2B5EF4-FFF2-40B4-BE49-F238E27FC236}">
                <a16:creationId xmlns:a16="http://schemas.microsoft.com/office/drawing/2014/main" id="{77D61C59-AA2E-4B41-9E1C-C1AF1DC66164}"/>
              </a:ext>
            </a:extLst>
          </p:cNvPr>
          <p:cNvSpPr txBox="1">
            <a:spLocks noGrp="1"/>
          </p:cNvSpPr>
          <p:nvPr>
            <p:ph type="title"/>
          </p:nvPr>
        </p:nvSpPr>
        <p:spPr>
          <a:xfrm>
            <a:off x="1371600" y="457200"/>
            <a:ext cx="4724399" cy="160020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a:t>Goals</a:t>
            </a:r>
            <a:endParaRPr lang="en-US" noProof="0">
              <a:hlinkClick r:id="rId2"/>
            </a:endParaRPr>
          </a:p>
          <a:p>
            <a:pPr lvl="0"/>
            <a:endParaRPr lang="en-US" noProof="0" dirty="0"/>
          </a:p>
        </p:txBody>
      </p:sp>
      <p:pic>
        <p:nvPicPr>
          <p:cNvPr id="16" name="Picture Placeholder 15">
            <a:extLst>
              <a:ext uri="{FF2B5EF4-FFF2-40B4-BE49-F238E27FC236}">
                <a16:creationId xmlns:a16="http://schemas.microsoft.com/office/drawing/2014/main" id="{A652C436-DD96-82D0-9B08-21129DF95C1F}"/>
              </a:ext>
            </a:extLst>
          </p:cNvPr>
          <p:cNvPicPr>
            <a:picLocks noGrp="1" noChangeAspect="1"/>
          </p:cNvPicPr>
          <p:nvPr>
            <p:ph type="pic" sz="quarter" idx="13"/>
          </p:nvPr>
        </p:nvPicPr>
        <p:blipFill>
          <a:blip r:embed="rId3"/>
          <a:srcRect l="18549" r="18549"/>
          <a:stretch/>
        </p:blipFill>
        <p:spPr>
          <a:xfrm>
            <a:off x="6629401" y="457200"/>
            <a:ext cx="4953000" cy="5411789"/>
          </a:xfrm>
        </p:spPr>
      </p:pic>
      <p:sp>
        <p:nvSpPr>
          <p:cNvPr id="15" name="Text Placeholder 14">
            <a:extLst>
              <a:ext uri="{FF2B5EF4-FFF2-40B4-BE49-F238E27FC236}">
                <a16:creationId xmlns:a16="http://schemas.microsoft.com/office/drawing/2014/main" id="{51C68544-6227-2502-AD7D-80EC77FC92E8}"/>
              </a:ext>
            </a:extLst>
          </p:cNvPr>
          <p:cNvSpPr>
            <a:spLocks noGrp="1"/>
          </p:cNvSpPr>
          <p:nvPr>
            <p:ph type="body" sz="quarter" idx="16"/>
          </p:nvPr>
        </p:nvSpPr>
        <p:spPr>
          <a:xfrm>
            <a:off x="1371600" y="1562100"/>
            <a:ext cx="4724400" cy="4306888"/>
          </a:xfrm>
        </p:spPr>
        <p:txBody>
          <a:bodyPr>
            <a:normAutofit fontScale="92500"/>
          </a:bodyPr>
          <a:lstStyle/>
          <a:p>
            <a:r>
              <a:rPr lang="en-US" sz="2600" dirty="0">
                <a:solidFill>
                  <a:schemeClr val="tx1"/>
                </a:solidFill>
              </a:rPr>
              <a:t>You will learn about:</a:t>
            </a:r>
          </a:p>
          <a:p>
            <a:pPr marL="457200" indent="-457200">
              <a:buFont typeface="Arial" panose="020B0604020202020204" pitchFamily="34" charset="0"/>
              <a:buChar char="•"/>
            </a:pPr>
            <a:r>
              <a:rPr lang="en-US" sz="2400" dirty="0">
                <a:solidFill>
                  <a:srgbClr val="00567D"/>
                </a:solidFill>
              </a:rPr>
              <a:t>Rules, regulations, and best practices for safety committees and safety meetings.</a:t>
            </a:r>
          </a:p>
          <a:p>
            <a:pPr marL="457200" indent="-457200">
              <a:buFont typeface="Arial" panose="020B0604020202020204" pitchFamily="34" charset="0"/>
              <a:buChar char="•"/>
            </a:pPr>
            <a:r>
              <a:rPr lang="en-US" sz="2400" dirty="0">
                <a:solidFill>
                  <a:srgbClr val="00567D"/>
                </a:solidFill>
              </a:rPr>
              <a:t>Differences between safety committees and safety meetings.</a:t>
            </a:r>
          </a:p>
          <a:p>
            <a:pPr marL="457200" indent="-457200">
              <a:buFont typeface="Arial" panose="020B0604020202020204" pitchFamily="34" charset="0"/>
              <a:buChar char="•"/>
            </a:pPr>
            <a:r>
              <a:rPr lang="en-US" sz="2400" dirty="0">
                <a:solidFill>
                  <a:srgbClr val="00567D"/>
                </a:solidFill>
              </a:rPr>
              <a:t>How the “culture” in your organization can affect your safety and health outcomes.</a:t>
            </a:r>
          </a:p>
        </p:txBody>
      </p:sp>
      <p:sp>
        <p:nvSpPr>
          <p:cNvPr id="2" name="Footer Placeholder 1" descr="workbook page number">
            <a:extLst>
              <a:ext uri="{FF2B5EF4-FFF2-40B4-BE49-F238E27FC236}">
                <a16:creationId xmlns:a16="http://schemas.microsoft.com/office/drawing/2014/main" id="{9BAE8E63-6EDC-4E1C-9262-9CBA83A4779F}"/>
              </a:ext>
            </a:extLst>
          </p:cNvPr>
          <p:cNvSpPr>
            <a:spLocks noGrp="1"/>
          </p:cNvSpPr>
          <p:nvPr>
            <p:ph type="ftr" sz="quarter" idx="17"/>
          </p:nvPr>
        </p:nvSpPr>
        <p:spPr>
          <a:xfrm>
            <a:off x="8848724" y="6356349"/>
            <a:ext cx="2505075" cy="365125"/>
          </a:xfrm>
        </p:spPr>
        <p:txBody>
          <a:bodyPr/>
          <a:lstStyle/>
          <a:p>
            <a:r>
              <a:rPr lang="en-US" dirty="0"/>
              <a:t>Workbook Page #4</a:t>
            </a:r>
          </a:p>
        </p:txBody>
      </p:sp>
      <p:sp>
        <p:nvSpPr>
          <p:cNvPr id="3" name="Slide Number Placeholder 2" descr="Slide number">
            <a:extLst>
              <a:ext uri="{FF2B5EF4-FFF2-40B4-BE49-F238E27FC236}">
                <a16:creationId xmlns:a16="http://schemas.microsoft.com/office/drawing/2014/main" id="{11DB5A8B-A28A-AF7B-B519-F4563C69B1D1}"/>
              </a:ext>
            </a:extLst>
          </p:cNvPr>
          <p:cNvSpPr>
            <a:spLocks noGrp="1"/>
          </p:cNvSpPr>
          <p:nvPr>
            <p:ph type="sldNum" sz="quarter" idx="18"/>
          </p:nvPr>
        </p:nvSpPr>
        <p:spPr>
          <a:xfrm>
            <a:off x="0" y="6356350"/>
            <a:ext cx="1069848" cy="365125"/>
          </a:xfrm>
        </p:spPr>
        <p:txBody>
          <a:bodyPr/>
          <a:lstStyle/>
          <a:p>
            <a:fld id="{99562CDD-8BC9-4CF6-AA03-D93997F55C9A}" type="slidenum">
              <a:rPr lang="en-US" smtClean="0"/>
              <a:pPr/>
              <a:t>4</a:t>
            </a:fld>
            <a:endParaRPr lang="en-US" dirty="0"/>
          </a:p>
        </p:txBody>
      </p:sp>
      <p:pic>
        <p:nvPicPr>
          <p:cNvPr id="4" name="Picture 3">
            <a:extLst>
              <a:ext uri="{FF2B5EF4-FFF2-40B4-BE49-F238E27FC236}">
                <a16:creationId xmlns:a16="http://schemas.microsoft.com/office/drawing/2014/main" id="{73F4BF46-214C-E837-BBBA-685288CCAAB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Tree>
    <p:extLst>
      <p:ext uri="{BB962C8B-B14F-4D97-AF65-F5344CB8AC3E}">
        <p14:creationId xmlns:p14="http://schemas.microsoft.com/office/powerpoint/2010/main" val="9462499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descr="Slide title">
            <a:extLst>
              <a:ext uri="{FF2B5EF4-FFF2-40B4-BE49-F238E27FC236}">
                <a16:creationId xmlns:a16="http://schemas.microsoft.com/office/drawing/2014/main" id="{77D61C59-AA2E-4B41-9E1C-C1AF1DC66164}"/>
              </a:ext>
            </a:extLst>
          </p:cNvPr>
          <p:cNvSpPr txBox="1">
            <a:spLocks noGrp="1"/>
          </p:cNvSpPr>
          <p:nvPr>
            <p:ph type="title"/>
          </p:nvPr>
        </p:nvSpPr>
        <p:spPr>
          <a:xfrm>
            <a:off x="1409699" y="365125"/>
            <a:ext cx="10515601" cy="547266"/>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Need more information? Call your nearest Oregon OSHA Office</a:t>
            </a:r>
          </a:p>
        </p:txBody>
      </p:sp>
      <p:sp>
        <p:nvSpPr>
          <p:cNvPr id="3" name="Slide Number Placeholder 2">
            <a:extLst>
              <a:ext uri="{FF2B5EF4-FFF2-40B4-BE49-F238E27FC236}">
                <a16:creationId xmlns:a16="http://schemas.microsoft.com/office/drawing/2014/main" id="{1DBE1128-A56B-C531-47D0-0030787B2BA1}"/>
              </a:ext>
            </a:extLst>
          </p:cNvPr>
          <p:cNvSpPr>
            <a:spLocks noGrp="1"/>
          </p:cNvSpPr>
          <p:nvPr>
            <p:ph type="sldNum" sz="quarter" idx="11"/>
          </p:nvPr>
        </p:nvSpPr>
        <p:spPr>
          <a:xfrm>
            <a:off x="0" y="6356350"/>
            <a:ext cx="1069848" cy="365125"/>
          </a:xfrm>
        </p:spPr>
        <p:txBody>
          <a:bodyPr/>
          <a:lstStyle/>
          <a:p>
            <a:fld id="{37800C53-34D7-4ABC-BCC8-4FCEB570276D}" type="slidenum">
              <a:rPr lang="en-US" smtClean="0"/>
              <a:pPr/>
              <a:t>40</a:t>
            </a:fld>
            <a:endParaRPr lang="en-US" dirty="0"/>
          </a:p>
        </p:txBody>
      </p:sp>
      <p:sp>
        <p:nvSpPr>
          <p:cNvPr id="7" name="Content Placeholder 6">
            <a:extLst>
              <a:ext uri="{FF2B5EF4-FFF2-40B4-BE49-F238E27FC236}">
                <a16:creationId xmlns:a16="http://schemas.microsoft.com/office/drawing/2014/main" id="{AE41A287-F4A4-88FC-17CE-C52568A6374A}"/>
              </a:ext>
            </a:extLst>
          </p:cNvPr>
          <p:cNvSpPr>
            <a:spLocks noGrp="1"/>
          </p:cNvSpPr>
          <p:nvPr>
            <p:ph sz="quarter" idx="12"/>
          </p:nvPr>
        </p:nvSpPr>
        <p:spPr>
          <a:xfrm>
            <a:off x="1409700" y="1371600"/>
            <a:ext cx="3475038" cy="3931920"/>
          </a:xfrm>
        </p:spPr>
        <p:txBody>
          <a:bodyPr numCol="1" spcCol="91440" anchor="ctr" anchorCtr="0">
            <a:noAutofit/>
          </a:bodyPr>
          <a:lstStyle/>
          <a:p>
            <a:pPr>
              <a:lnSpc>
                <a:spcPct val="110000"/>
              </a:lnSpc>
            </a:pPr>
            <a:r>
              <a:rPr lang="en-US" sz="2000" b="1" dirty="0"/>
              <a:t>Bend</a:t>
            </a:r>
            <a:br>
              <a:rPr lang="en-US" sz="2000" dirty="0"/>
            </a:br>
            <a:r>
              <a:rPr lang="en-US" sz="2000" dirty="0"/>
              <a:t>541-388-6066</a:t>
            </a:r>
            <a:br>
              <a:rPr lang="en-US" sz="2000" dirty="0"/>
            </a:br>
            <a:r>
              <a:rPr lang="en-US" sz="2000" dirty="0"/>
              <a:t>Consultation: 541-388-6068</a:t>
            </a:r>
          </a:p>
          <a:p>
            <a:pPr>
              <a:lnSpc>
                <a:spcPct val="110000"/>
              </a:lnSpc>
            </a:pPr>
            <a:r>
              <a:rPr lang="en-US" sz="2000" b="1" dirty="0"/>
              <a:t>Eugene</a:t>
            </a:r>
            <a:br>
              <a:rPr lang="en-US" sz="2000" dirty="0"/>
            </a:br>
            <a:r>
              <a:rPr lang="en-US" sz="2000" dirty="0"/>
              <a:t>541-686-7562</a:t>
            </a:r>
            <a:br>
              <a:rPr lang="en-US" sz="2000" dirty="0"/>
            </a:br>
            <a:r>
              <a:rPr lang="en-US" sz="2000" dirty="0"/>
              <a:t>Consultation: 541-686-7913</a:t>
            </a:r>
          </a:p>
          <a:p>
            <a:pPr>
              <a:lnSpc>
                <a:spcPct val="110000"/>
              </a:lnSpc>
            </a:pPr>
            <a:r>
              <a:rPr lang="en-US" sz="2000" b="1" dirty="0"/>
              <a:t>Medford</a:t>
            </a:r>
            <a:br>
              <a:rPr lang="en-US" sz="2000" dirty="0"/>
            </a:br>
            <a:r>
              <a:rPr lang="en-US" sz="2000" dirty="0"/>
              <a:t>541-776-6030</a:t>
            </a:r>
            <a:br>
              <a:rPr lang="en-US" sz="2000" dirty="0"/>
            </a:br>
            <a:r>
              <a:rPr lang="en-US" sz="2000" dirty="0"/>
              <a:t>Consultation: 541-776-6016</a:t>
            </a:r>
          </a:p>
        </p:txBody>
      </p:sp>
      <p:sp>
        <p:nvSpPr>
          <p:cNvPr id="14" name="Content Placeholder 13">
            <a:extLst>
              <a:ext uri="{FF2B5EF4-FFF2-40B4-BE49-F238E27FC236}">
                <a16:creationId xmlns:a16="http://schemas.microsoft.com/office/drawing/2014/main" id="{0A9B803B-1622-B2D9-9BDE-2F9361287C63}"/>
              </a:ext>
            </a:extLst>
          </p:cNvPr>
          <p:cNvSpPr>
            <a:spLocks noGrp="1"/>
          </p:cNvSpPr>
          <p:nvPr>
            <p:ph sz="quarter" idx="13"/>
          </p:nvPr>
        </p:nvSpPr>
        <p:spPr>
          <a:xfrm>
            <a:off x="4929188" y="1371600"/>
            <a:ext cx="3474720" cy="3931920"/>
          </a:xfrm>
        </p:spPr>
        <p:txBody>
          <a:bodyPr anchor="ctr" anchorCtr="0">
            <a:normAutofit/>
          </a:bodyPr>
          <a:lstStyle/>
          <a:p>
            <a:pPr>
              <a:lnSpc>
                <a:spcPct val="110000"/>
              </a:lnSpc>
            </a:pPr>
            <a:r>
              <a:rPr lang="en-US" sz="2000" b="1" dirty="0"/>
              <a:t>Pendleton</a:t>
            </a:r>
            <a:br>
              <a:rPr lang="en-US" sz="2000" dirty="0"/>
            </a:br>
            <a:r>
              <a:rPr lang="en-US" sz="2000" dirty="0"/>
              <a:t>541-276-9175</a:t>
            </a:r>
            <a:br>
              <a:rPr lang="en-US" sz="2000" dirty="0"/>
            </a:br>
            <a:r>
              <a:rPr lang="en-US" sz="2000" dirty="0"/>
              <a:t>Consultation: 541-276-2353</a:t>
            </a:r>
          </a:p>
          <a:p>
            <a:pPr>
              <a:lnSpc>
                <a:spcPct val="110000"/>
              </a:lnSpc>
            </a:pPr>
            <a:r>
              <a:rPr lang="en-US" sz="2000" b="1" dirty="0"/>
              <a:t>Portland</a:t>
            </a:r>
            <a:br>
              <a:rPr lang="en-US" sz="2000" dirty="0"/>
            </a:br>
            <a:r>
              <a:rPr lang="en-US" sz="2000" dirty="0"/>
              <a:t>503-229-5910</a:t>
            </a:r>
            <a:br>
              <a:rPr lang="en-US" sz="2000" dirty="0"/>
            </a:br>
            <a:r>
              <a:rPr lang="en-US" sz="2000" dirty="0"/>
              <a:t>Consultation: 503-229-6193</a:t>
            </a:r>
          </a:p>
          <a:p>
            <a:pPr>
              <a:lnSpc>
                <a:spcPct val="110000"/>
              </a:lnSpc>
            </a:pPr>
            <a:r>
              <a:rPr lang="en-US" sz="2000" b="1" dirty="0"/>
              <a:t>Salem</a:t>
            </a:r>
            <a:br>
              <a:rPr lang="en-US" sz="2000" dirty="0"/>
            </a:br>
            <a:r>
              <a:rPr lang="en-US" sz="2000" dirty="0"/>
              <a:t>503-378-3274</a:t>
            </a:r>
            <a:br>
              <a:rPr lang="en-US" sz="2000" dirty="0"/>
            </a:br>
            <a:r>
              <a:rPr lang="en-US" sz="2000" dirty="0"/>
              <a:t>Consultation: 503-373-7819</a:t>
            </a:r>
          </a:p>
        </p:txBody>
      </p:sp>
      <p:sp>
        <p:nvSpPr>
          <p:cNvPr id="15" name="Content Placeholder 14">
            <a:extLst>
              <a:ext uri="{FF2B5EF4-FFF2-40B4-BE49-F238E27FC236}">
                <a16:creationId xmlns:a16="http://schemas.microsoft.com/office/drawing/2014/main" id="{7AF972E8-B8B9-1DC1-6325-2527D6835D0F}"/>
              </a:ext>
            </a:extLst>
          </p:cNvPr>
          <p:cNvSpPr>
            <a:spLocks noGrp="1"/>
          </p:cNvSpPr>
          <p:nvPr>
            <p:ph sz="quarter" idx="14"/>
          </p:nvPr>
        </p:nvSpPr>
        <p:spPr>
          <a:xfrm>
            <a:off x="8448675" y="1371600"/>
            <a:ext cx="3476625" cy="3931920"/>
          </a:xfrm>
          <a:solidFill>
            <a:schemeClr val="bg1"/>
          </a:solidFill>
          <a:ln w="6350" cmpd="sng">
            <a:solidFill>
              <a:srgbClr val="00567D"/>
            </a:solidFill>
            <a:extLst>
              <a:ext uri="{C807C97D-BFC1-408E-A445-0C87EB9F89A2}">
                <ask:lineSketchStyleProps xmlns:ask="http://schemas.microsoft.com/office/drawing/2018/sketchyshapes" sd="1219033472">
                  <a:custGeom>
                    <a:avLst/>
                    <a:gdLst>
                      <a:gd name="csX0" fmla="*/ 0 w 3476625"/>
                      <a:gd name="csY0" fmla="*/ 0 h 3931920"/>
                      <a:gd name="csX1" fmla="*/ 3476625 w 3476625"/>
                      <a:gd name="csY1" fmla="*/ 0 h 3931920"/>
                      <a:gd name="csX2" fmla="*/ 3476625 w 3476625"/>
                      <a:gd name="csY2" fmla="*/ 3931920 h 3931920"/>
                      <a:gd name="csX3" fmla="*/ 0 w 3476625"/>
                      <a:gd name="csY3" fmla="*/ 3931920 h 3931920"/>
                      <a:gd name="csX4" fmla="*/ 0 w 3476625"/>
                      <a:gd name="csY4" fmla="*/ 0 h 3931920"/>
                    </a:gdLst>
                    <a:ahLst/>
                    <a:cxnLst>
                      <a:cxn ang="0">
                        <a:pos x="csX0" y="csY0"/>
                      </a:cxn>
                      <a:cxn ang="0">
                        <a:pos x="csX1" y="csY1"/>
                      </a:cxn>
                      <a:cxn ang="0">
                        <a:pos x="csX2" y="csY2"/>
                      </a:cxn>
                      <a:cxn ang="0">
                        <a:pos x="csX3" y="csY3"/>
                      </a:cxn>
                      <a:cxn ang="0">
                        <a:pos x="csX4" y="csY4"/>
                      </a:cxn>
                    </a:cxnLst>
                    <a:rect l="l" t="t" r="r" b="b"/>
                    <a:pathLst>
                      <a:path w="3476625" h="3931920" fill="none" extrusionOk="0">
                        <a:moveTo>
                          <a:pt x="0" y="0"/>
                        </a:moveTo>
                        <a:cubicBezTo>
                          <a:pt x="1374501" y="-49533"/>
                          <a:pt x="2829021" y="-14809"/>
                          <a:pt x="3476625" y="0"/>
                        </a:cubicBezTo>
                        <a:cubicBezTo>
                          <a:pt x="3564264" y="1054814"/>
                          <a:pt x="3403946" y="2475423"/>
                          <a:pt x="3476625" y="3931920"/>
                        </a:cubicBezTo>
                        <a:cubicBezTo>
                          <a:pt x="2900132" y="3883689"/>
                          <a:pt x="1310095" y="4016375"/>
                          <a:pt x="0" y="3931920"/>
                        </a:cubicBezTo>
                        <a:cubicBezTo>
                          <a:pt x="-38581" y="2778702"/>
                          <a:pt x="63341" y="718677"/>
                          <a:pt x="0" y="0"/>
                        </a:cubicBezTo>
                        <a:close/>
                      </a:path>
                      <a:path w="3476625" h="3931920" stroke="0" extrusionOk="0">
                        <a:moveTo>
                          <a:pt x="0" y="0"/>
                        </a:moveTo>
                        <a:cubicBezTo>
                          <a:pt x="1418056" y="118645"/>
                          <a:pt x="2345487" y="116012"/>
                          <a:pt x="3476625" y="0"/>
                        </a:cubicBezTo>
                        <a:cubicBezTo>
                          <a:pt x="3343743" y="1423244"/>
                          <a:pt x="3561576" y="2244588"/>
                          <a:pt x="3476625" y="3931920"/>
                        </a:cubicBezTo>
                        <a:cubicBezTo>
                          <a:pt x="3067036" y="4066520"/>
                          <a:pt x="1356983" y="3774724"/>
                          <a:pt x="0" y="3931920"/>
                        </a:cubicBezTo>
                        <a:cubicBezTo>
                          <a:pt x="-20187" y="2221055"/>
                          <a:pt x="-152480" y="528518"/>
                          <a:pt x="0" y="0"/>
                        </a:cubicBezTo>
                        <a:close/>
                      </a:path>
                    </a:pathLst>
                  </a:custGeom>
                  <ask:type>
                    <ask:lineSketchNone/>
                  </ask:type>
                </ask:lineSketchStyleProps>
              </a:ext>
            </a:extLst>
          </a:ln>
          <a:effectLst>
            <a:outerShdw blurRad="50800" dist="38100" dir="8100000" algn="tr" rotWithShape="0">
              <a:prstClr val="black">
                <a:alpha val="40000"/>
              </a:prstClr>
            </a:outerShdw>
          </a:effectLst>
        </p:spPr>
        <p:txBody>
          <a:bodyPr lIns="182880" tIns="182880" rIns="182880" bIns="182880" anchor="ctr" anchorCtr="0">
            <a:normAutofit/>
          </a:bodyPr>
          <a:lstStyle/>
          <a:p>
            <a:pPr>
              <a:lnSpc>
                <a:spcPct val="110000"/>
              </a:lnSpc>
            </a:pPr>
            <a:r>
              <a:rPr lang="en-US" sz="2000" b="1" dirty="0"/>
              <a:t>Salem Central Office</a:t>
            </a:r>
            <a:br>
              <a:rPr lang="en-US" sz="2000" dirty="0"/>
            </a:br>
            <a:r>
              <a:rPr lang="en-US" sz="2000" dirty="0"/>
              <a:t>350 Winter St NE</a:t>
            </a:r>
            <a:br>
              <a:rPr lang="en-US" sz="2000" dirty="0"/>
            </a:br>
            <a:r>
              <a:rPr lang="en-US" sz="2000" dirty="0"/>
              <a:t>Salem, OR 97301-3882</a:t>
            </a:r>
          </a:p>
          <a:p>
            <a:pPr>
              <a:lnSpc>
                <a:spcPct val="110000"/>
              </a:lnSpc>
            </a:pPr>
            <a:r>
              <a:rPr lang="en-US" sz="2000" dirty="0"/>
              <a:t>503-378-3272</a:t>
            </a:r>
            <a:br>
              <a:rPr lang="en-US" sz="2000" dirty="0"/>
            </a:br>
            <a:r>
              <a:rPr lang="en-US" sz="2000" dirty="0"/>
              <a:t>Toll-Free: 800-922-2689</a:t>
            </a:r>
            <a:br>
              <a:rPr lang="en-US" sz="2000" dirty="0"/>
            </a:br>
            <a:r>
              <a:rPr lang="en-US" sz="2000" dirty="0"/>
              <a:t>Fax: 503-947-7461</a:t>
            </a:r>
            <a:br>
              <a:rPr lang="en-US" sz="2000" dirty="0"/>
            </a:br>
            <a:r>
              <a:rPr lang="en-US" sz="2000" dirty="0" err="1"/>
              <a:t>en</a:t>
            </a:r>
            <a:r>
              <a:rPr lang="en-US" sz="2000" dirty="0"/>
              <a:t> Español: 800-843-8086</a:t>
            </a:r>
          </a:p>
          <a:p>
            <a:pPr>
              <a:lnSpc>
                <a:spcPct val="110000"/>
              </a:lnSpc>
            </a:pPr>
            <a:r>
              <a:rPr lang="en-US" sz="2000" b="1" dirty="0"/>
              <a:t>Website:</a:t>
            </a:r>
            <a:r>
              <a:rPr lang="en-US" sz="2000" dirty="0"/>
              <a:t> osha.oregon.gov</a:t>
            </a:r>
          </a:p>
        </p:txBody>
      </p:sp>
      <p:sp>
        <p:nvSpPr>
          <p:cNvPr id="18" name="Footer Placeholder 17">
            <a:extLst>
              <a:ext uri="{FF2B5EF4-FFF2-40B4-BE49-F238E27FC236}">
                <a16:creationId xmlns:a16="http://schemas.microsoft.com/office/drawing/2014/main" id="{C3FC4308-5ECA-ACC6-DA27-D87B12A0B569}"/>
              </a:ext>
            </a:extLst>
          </p:cNvPr>
          <p:cNvSpPr>
            <a:spLocks noGrp="1"/>
          </p:cNvSpPr>
          <p:nvPr>
            <p:ph type="ftr" sz="quarter" idx="10"/>
          </p:nvPr>
        </p:nvSpPr>
        <p:spPr/>
        <p:txBody>
          <a:bodyPr/>
          <a:lstStyle/>
          <a:p>
            <a:r>
              <a:rPr lang="en-US" dirty="0"/>
              <a:t>Workbook Page #31</a:t>
            </a:r>
          </a:p>
        </p:txBody>
      </p:sp>
    </p:spTree>
    <p:extLst>
      <p:ext uri="{BB962C8B-B14F-4D97-AF65-F5344CB8AC3E}">
        <p14:creationId xmlns:p14="http://schemas.microsoft.com/office/powerpoint/2010/main" val="19981079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txBox="1">
            <a:spLocks noGrp="1"/>
          </p:cNvSpPr>
          <p:nvPr>
            <p:ph type="ctrTitle"/>
          </p:nvPr>
        </p:nvSpPr>
        <p:spPr>
          <a:xfrm>
            <a:off x="1524000" y="2186524"/>
            <a:ext cx="914400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bg1"/>
                </a:solidFill>
                <a:effectLst/>
                <a:uLnTx/>
                <a:uFillTx/>
                <a:latin typeface="+mn-lt"/>
                <a:ea typeface="+mn-ea"/>
                <a:cs typeface="+mn-cs"/>
              </a:rPr>
              <a:t>Thank you!</a:t>
            </a:r>
          </a:p>
        </p:txBody>
      </p:sp>
      <p:sp>
        <p:nvSpPr>
          <p:cNvPr id="8" name="Slide Number Placeholder 7">
            <a:extLst>
              <a:ext uri="{FF2B5EF4-FFF2-40B4-BE49-F238E27FC236}">
                <a16:creationId xmlns:a16="http://schemas.microsoft.com/office/drawing/2014/main" id="{B09D93F7-4A83-40F1-40E4-C1EB81C8CE2E}"/>
              </a:ext>
              <a:ext uri="{C183D7F6-B498-43B3-948B-1728B52AA6E4}">
                <adec:decorative xmlns:adec="http://schemas.microsoft.com/office/drawing/2017/decorative" val="1"/>
              </a:ext>
            </a:extLst>
          </p:cNvPr>
          <p:cNvSpPr>
            <a:spLocks noGrp="1"/>
          </p:cNvSpPr>
          <p:nvPr>
            <p:ph type="sldNum" sz="quarter" idx="4294967295"/>
          </p:nvPr>
        </p:nvSpPr>
        <p:spPr>
          <a:xfrm>
            <a:off x="0" y="6378575"/>
            <a:ext cx="476250" cy="365125"/>
          </a:xfrm>
        </p:spPr>
        <p:txBody>
          <a:bodyPr/>
          <a:lstStyle/>
          <a:p>
            <a:fld id="{99562CDD-8BC9-4CF6-AA03-D93997F55C9A}" type="slidenum">
              <a:rPr lang="en-US" smtClean="0"/>
              <a:pPr/>
              <a:t>41</a:t>
            </a:fld>
            <a:endParaRPr lang="en-US" dirty="0"/>
          </a:p>
        </p:txBody>
      </p:sp>
    </p:spTree>
    <p:extLst>
      <p:ext uri="{BB962C8B-B14F-4D97-AF65-F5344CB8AC3E}">
        <p14:creationId xmlns:p14="http://schemas.microsoft.com/office/powerpoint/2010/main" val="1704649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FC7AD-6073-C4B2-FD70-F265DF25B4E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49D4466-1B64-51C1-E9D4-84CAD5044DC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9" name="Title 8">
            <a:extLst>
              <a:ext uri="{FF2B5EF4-FFF2-40B4-BE49-F238E27FC236}">
                <a16:creationId xmlns:a16="http://schemas.microsoft.com/office/drawing/2014/main" id="{082F0D83-ADBA-CB74-E9C3-70C1756B2FD5}"/>
              </a:ext>
            </a:extLst>
          </p:cNvPr>
          <p:cNvSpPr txBox="1">
            <a:spLocks noGrp="1"/>
          </p:cNvSpPr>
          <p:nvPr>
            <p:ph type="title"/>
          </p:nvPr>
        </p:nvSpPr>
        <p:spPr>
          <a:xfrm>
            <a:off x="1371600" y="457200"/>
            <a:ext cx="4724399" cy="1600200"/>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Purpose</a:t>
            </a:r>
            <a:endParaRPr lang="en-US" noProof="0" dirty="0">
              <a:hlinkClick r:id="rId2"/>
            </a:endParaRPr>
          </a:p>
          <a:p>
            <a:pPr lvl="0"/>
            <a:endParaRPr lang="en-US" noProof="0" dirty="0"/>
          </a:p>
        </p:txBody>
      </p:sp>
      <p:pic>
        <p:nvPicPr>
          <p:cNvPr id="10" name="Picture Placeholder 9">
            <a:extLst>
              <a:ext uri="{FF2B5EF4-FFF2-40B4-BE49-F238E27FC236}">
                <a16:creationId xmlns:a16="http://schemas.microsoft.com/office/drawing/2014/main" id="{002897A6-61E7-F627-435E-6A3D58964C61}"/>
              </a:ext>
            </a:extLst>
          </p:cNvPr>
          <p:cNvPicPr>
            <a:picLocks noGrp="1" noChangeAspect="1"/>
          </p:cNvPicPr>
          <p:nvPr>
            <p:ph type="pic" sz="quarter" idx="13"/>
          </p:nvPr>
        </p:nvPicPr>
        <p:blipFill>
          <a:blip r:embed="rId3"/>
          <a:srcRect l="19474" r="19474"/>
          <a:stretch/>
        </p:blipFill>
        <p:spPr>
          <a:xfrm>
            <a:off x="6629401" y="457200"/>
            <a:ext cx="4953000" cy="5411789"/>
          </a:xfrm>
        </p:spPr>
      </p:pic>
      <p:sp>
        <p:nvSpPr>
          <p:cNvPr id="31" name="Text Placeholder 30">
            <a:extLst>
              <a:ext uri="{FF2B5EF4-FFF2-40B4-BE49-F238E27FC236}">
                <a16:creationId xmlns:a16="http://schemas.microsoft.com/office/drawing/2014/main" id="{F8ABE363-5942-A987-15CA-ED5148BE419D}"/>
              </a:ext>
            </a:extLst>
          </p:cNvPr>
          <p:cNvSpPr>
            <a:spLocks noGrp="1"/>
          </p:cNvSpPr>
          <p:nvPr>
            <p:ph type="body" sz="quarter" idx="16"/>
          </p:nvPr>
        </p:nvSpPr>
        <p:spPr>
          <a:xfrm>
            <a:off x="1371600" y="1743075"/>
            <a:ext cx="4724400" cy="4125913"/>
          </a:xfrm>
        </p:spPr>
        <p:txBody>
          <a:bodyPr>
            <a:normAutofit fontScale="92500"/>
          </a:bodyPr>
          <a:lstStyle/>
          <a:p>
            <a:pPr>
              <a:lnSpc>
                <a:spcPct val="120000"/>
              </a:lnSpc>
            </a:pPr>
            <a:r>
              <a:rPr lang="en-US" sz="2400" dirty="0">
                <a:solidFill>
                  <a:srgbClr val="00567D"/>
                </a:solidFill>
              </a:rPr>
              <a:t>The purpose of safety committees and safety meetings is to bring workers and management together in a non-adversarial, cooperative effort to promote safety and health.</a:t>
            </a:r>
          </a:p>
          <a:p>
            <a:pPr>
              <a:lnSpc>
                <a:spcPct val="120000"/>
              </a:lnSpc>
              <a:spcBef>
                <a:spcPts val="2400"/>
              </a:spcBef>
            </a:pPr>
            <a:r>
              <a:rPr lang="en-US" sz="2400" dirty="0">
                <a:solidFill>
                  <a:srgbClr val="00567D"/>
                </a:solidFill>
              </a:rPr>
              <a:t>Safety committees and safety meetings will assist you in making continuous improvement to your safety and health programs.</a:t>
            </a:r>
          </a:p>
        </p:txBody>
      </p:sp>
      <p:sp>
        <p:nvSpPr>
          <p:cNvPr id="2" name="Footer Placeholder 1" descr="workbook page number">
            <a:extLst>
              <a:ext uri="{FF2B5EF4-FFF2-40B4-BE49-F238E27FC236}">
                <a16:creationId xmlns:a16="http://schemas.microsoft.com/office/drawing/2014/main" id="{F1B4D990-663D-3C15-91D5-9DA3DFAC25F3}"/>
              </a:ext>
            </a:extLst>
          </p:cNvPr>
          <p:cNvSpPr>
            <a:spLocks noGrp="1"/>
          </p:cNvSpPr>
          <p:nvPr>
            <p:ph type="ftr" sz="quarter" idx="17"/>
          </p:nvPr>
        </p:nvSpPr>
        <p:spPr>
          <a:xfrm>
            <a:off x="8848724" y="6356349"/>
            <a:ext cx="2505075" cy="365125"/>
          </a:xfrm>
        </p:spPr>
        <p:txBody>
          <a:bodyPr/>
          <a:lstStyle/>
          <a:p>
            <a:r>
              <a:rPr lang="en-US" dirty="0"/>
              <a:t>Workbook Page #8</a:t>
            </a:r>
          </a:p>
        </p:txBody>
      </p:sp>
      <p:sp>
        <p:nvSpPr>
          <p:cNvPr id="3" name="Slide Number Placeholder 2" descr="Slide number">
            <a:extLst>
              <a:ext uri="{FF2B5EF4-FFF2-40B4-BE49-F238E27FC236}">
                <a16:creationId xmlns:a16="http://schemas.microsoft.com/office/drawing/2014/main" id="{4EC01107-86FE-0E35-BF06-C98CEE1A0138}"/>
              </a:ext>
            </a:extLst>
          </p:cNvPr>
          <p:cNvSpPr>
            <a:spLocks noGrp="1"/>
          </p:cNvSpPr>
          <p:nvPr>
            <p:ph type="sldNum" sz="quarter" idx="18"/>
          </p:nvPr>
        </p:nvSpPr>
        <p:spPr>
          <a:xfrm>
            <a:off x="0" y="6356350"/>
            <a:ext cx="1069848" cy="365125"/>
          </a:xfrm>
        </p:spPr>
        <p:txBody>
          <a:bodyPr/>
          <a:lstStyle/>
          <a:p>
            <a:fld id="{99562CDD-8BC9-4CF6-AA03-D93997F55C9A}" type="slidenum">
              <a:rPr lang="en-US" smtClean="0"/>
              <a:pPr/>
              <a:t>5</a:t>
            </a:fld>
            <a:endParaRPr lang="en-US" dirty="0"/>
          </a:p>
        </p:txBody>
      </p:sp>
      <p:pic>
        <p:nvPicPr>
          <p:cNvPr id="4" name="Picture 3">
            <a:extLst>
              <a:ext uri="{FF2B5EF4-FFF2-40B4-BE49-F238E27FC236}">
                <a16:creationId xmlns:a16="http://schemas.microsoft.com/office/drawing/2014/main" id="{695AEA04-3C4A-6181-1BD6-29FEBF2A13C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7323" y="218087"/>
            <a:ext cx="986814" cy="546635"/>
          </a:xfrm>
          <a:prstGeom prst="rect">
            <a:avLst/>
          </a:prstGeom>
        </p:spPr>
      </p:pic>
    </p:spTree>
    <p:extLst>
      <p:ext uri="{BB962C8B-B14F-4D97-AF65-F5344CB8AC3E}">
        <p14:creationId xmlns:p14="http://schemas.microsoft.com/office/powerpoint/2010/main" val="3079181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98A16-9978-B4B8-1667-C6C23D59C3E1}"/>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3E2A01C0-C99F-6875-72D8-18499FDFE72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67F4ACAC-A848-72D2-E360-ECD38730C76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C74ECEC4-1228-4627-8181-9C2A50725D2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D380030B-DC96-F8E5-933B-5917F4A7C968}"/>
              </a:ext>
            </a:extLst>
          </p:cNvPr>
          <p:cNvSpPr txBox="1">
            <a:spLocks noGrp="1"/>
          </p:cNvSpPr>
          <p:nvPr>
            <p:ph type="title"/>
          </p:nvPr>
        </p:nvSpPr>
        <p:spPr>
          <a:xfrm>
            <a:off x="1554480" y="365125"/>
            <a:ext cx="10058400" cy="13255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Who does this rule apply to?</a:t>
            </a:r>
            <a:endParaRPr lang="en-US" noProof="0" dirty="0">
              <a:hlinkClick r:id="rId4"/>
            </a:endParaRPr>
          </a:p>
          <a:p>
            <a:pPr lvl="0"/>
            <a:endParaRPr lang="en-US" noProof="0" dirty="0"/>
          </a:p>
        </p:txBody>
      </p:sp>
      <p:sp>
        <p:nvSpPr>
          <p:cNvPr id="3" name="Content Placeholder 2">
            <a:extLst>
              <a:ext uri="{FF2B5EF4-FFF2-40B4-BE49-F238E27FC236}">
                <a16:creationId xmlns:a16="http://schemas.microsoft.com/office/drawing/2014/main" id="{E00D8016-730A-C1CC-F1DA-FC10C34140F4}"/>
              </a:ext>
            </a:extLst>
          </p:cNvPr>
          <p:cNvSpPr>
            <a:spLocks noGrp="1"/>
          </p:cNvSpPr>
          <p:nvPr>
            <p:ph idx="1"/>
          </p:nvPr>
        </p:nvSpPr>
        <p:spPr>
          <a:xfrm>
            <a:off x="1554480" y="1825625"/>
            <a:ext cx="10058400" cy="4351338"/>
          </a:xfrm>
        </p:spPr>
        <p:txBody>
          <a:bodyPr>
            <a:normAutofit/>
          </a:bodyPr>
          <a:lstStyle/>
          <a:p>
            <a:r>
              <a:rPr lang="en-US" sz="2200" dirty="0">
                <a:solidFill>
                  <a:srgbClr val="00567D"/>
                </a:solidFill>
              </a:rPr>
              <a:t>Oregon Administrative Rule </a:t>
            </a:r>
            <a:r>
              <a:rPr lang="en-US" sz="2200" dirty="0">
                <a:solidFill>
                  <a:srgbClr val="00567D"/>
                </a:solidFill>
                <a:hlinkClick r:id="rId5" tooltip="Link to the Oregon OSHA safety committees and safety meetings rule.">
                  <a:extLst>
                    <a:ext uri="{A12FA001-AC4F-418D-AE19-62706E023703}">
                      <ahyp:hlinkClr xmlns:ahyp="http://schemas.microsoft.com/office/drawing/2018/hyperlinkcolor" val="tx"/>
                    </a:ext>
                  </a:extLst>
                </a:hlinkClick>
              </a:rPr>
              <a:t>437-001-0765</a:t>
            </a:r>
            <a:r>
              <a:rPr lang="en-US" sz="2200" dirty="0">
                <a:solidFill>
                  <a:srgbClr val="00567D"/>
                </a:solidFill>
              </a:rPr>
              <a:t>, Safety Committees and Safety Meetings, applies to public or private employers in Oregon subject to Oregon OSHA jurisdiction, except if you are: </a:t>
            </a:r>
          </a:p>
          <a:p>
            <a:pPr marL="457200" indent="-457200">
              <a:buFont typeface="Arial" panose="020B0604020202020204" pitchFamily="34" charset="0"/>
              <a:buChar char="•"/>
            </a:pPr>
            <a:r>
              <a:rPr lang="en-US" sz="2200" dirty="0">
                <a:solidFill>
                  <a:srgbClr val="00567D"/>
                </a:solidFill>
              </a:rPr>
              <a:t>The sole owner and only employee of a corporation. </a:t>
            </a:r>
          </a:p>
          <a:p>
            <a:pPr marL="457200" indent="-457200">
              <a:buFont typeface="Arial" panose="020B0604020202020204" pitchFamily="34" charset="0"/>
              <a:buChar char="•"/>
            </a:pPr>
            <a:r>
              <a:rPr lang="en-US" sz="2200" dirty="0">
                <a:solidFill>
                  <a:srgbClr val="00567D"/>
                </a:solidFill>
              </a:rPr>
              <a:t>A member of a board or commission and do not participate in the day-to-day activities of the company. You are not considered an employee for purposes of this rule. </a:t>
            </a:r>
          </a:p>
          <a:p>
            <a:pPr marL="457200" indent="-457200">
              <a:buFont typeface="Arial" panose="020B0604020202020204" pitchFamily="34" charset="0"/>
              <a:buChar char="•"/>
            </a:pPr>
            <a:r>
              <a:rPr lang="en-US" sz="2200" dirty="0">
                <a:solidFill>
                  <a:srgbClr val="00567D"/>
                </a:solidFill>
              </a:rPr>
              <a:t>Engaged in agricultural activities covered by Division 4, Subdivision C. </a:t>
            </a:r>
          </a:p>
          <a:p>
            <a:pPr marL="457200" indent="-457200">
              <a:buFont typeface="Arial" panose="020B0604020202020204" pitchFamily="34" charset="0"/>
              <a:buChar char="•"/>
            </a:pPr>
            <a:r>
              <a:rPr lang="en-US" sz="2200" dirty="0">
                <a:solidFill>
                  <a:srgbClr val="00567D"/>
                </a:solidFill>
              </a:rPr>
              <a:t>Engaged in forest activities covered by Division 7, Subdivisions B and C. </a:t>
            </a:r>
          </a:p>
        </p:txBody>
      </p:sp>
      <p:sp>
        <p:nvSpPr>
          <p:cNvPr id="2" name="Footer Placeholder 1" descr="workbook page number">
            <a:extLst>
              <a:ext uri="{FF2B5EF4-FFF2-40B4-BE49-F238E27FC236}">
                <a16:creationId xmlns:a16="http://schemas.microsoft.com/office/drawing/2014/main" id="{6607E203-E19E-BC24-5BDD-9807B176ADEC}"/>
              </a:ext>
            </a:extLst>
          </p:cNvPr>
          <p:cNvSpPr>
            <a:spLocks noGrp="1"/>
          </p:cNvSpPr>
          <p:nvPr>
            <p:ph type="ftr" sz="quarter" idx="10"/>
          </p:nvPr>
        </p:nvSpPr>
        <p:spPr>
          <a:xfrm>
            <a:off x="8848724" y="6356349"/>
            <a:ext cx="2505075" cy="365125"/>
          </a:xfrm>
        </p:spPr>
        <p:txBody>
          <a:bodyPr/>
          <a:lstStyle/>
          <a:p>
            <a:r>
              <a:rPr lang="en-US" dirty="0"/>
              <a:t>Workbook Page #4</a:t>
            </a:r>
          </a:p>
        </p:txBody>
      </p:sp>
      <p:sp>
        <p:nvSpPr>
          <p:cNvPr id="5" name="Slide Number Placeholder 4" descr="Oregon OSHA Logo">
            <a:extLst>
              <a:ext uri="{FF2B5EF4-FFF2-40B4-BE49-F238E27FC236}">
                <a16:creationId xmlns:a16="http://schemas.microsoft.com/office/drawing/2014/main" id="{4CA2DB56-4DD8-241A-2E55-1F4797BE82F1}"/>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6</a:t>
            </a:fld>
            <a:endParaRPr lang="en-US" dirty="0"/>
          </a:p>
        </p:txBody>
      </p:sp>
    </p:spTree>
    <p:extLst>
      <p:ext uri="{BB962C8B-B14F-4D97-AF65-F5344CB8AC3E}">
        <p14:creationId xmlns:p14="http://schemas.microsoft.com/office/powerpoint/2010/main" val="1932177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6EEFF-D13F-489C-7967-D0CA0E3292FA}"/>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2FD58928-6311-9B83-4B39-853E2AF4B7D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663838C7-DB0C-5456-D557-D86782AD5441}"/>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7EF5A9CC-FE9B-5FB8-2A0B-303E1CAD3E1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3F00023E-CC74-A987-D4C0-7384D36F5E9D}"/>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Meeting vs committee</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AC90F0A5-C471-609F-6F79-9D31343E0D28}"/>
              </a:ext>
            </a:extLst>
          </p:cNvPr>
          <p:cNvSpPr>
            <a:spLocks noGrp="1"/>
          </p:cNvSpPr>
          <p:nvPr>
            <p:ph idx="1"/>
          </p:nvPr>
        </p:nvSpPr>
        <p:spPr/>
        <p:txBody>
          <a:bodyPr>
            <a:normAutofit fontScale="77500" lnSpcReduction="20000"/>
          </a:bodyPr>
          <a:lstStyle/>
          <a:p>
            <a:pPr>
              <a:lnSpc>
                <a:spcPct val="150000"/>
              </a:lnSpc>
            </a:pPr>
            <a:r>
              <a:rPr lang="en-US" dirty="0">
                <a:solidFill>
                  <a:srgbClr val="00567D"/>
                </a:solidFill>
              </a:rPr>
              <a:t>A safety </a:t>
            </a:r>
            <a:r>
              <a:rPr lang="en-US" b="1" dirty="0">
                <a:solidFill>
                  <a:srgbClr val="00567D"/>
                </a:solidFill>
              </a:rPr>
              <a:t>meeting</a:t>
            </a:r>
            <a:r>
              <a:rPr lang="en-US" dirty="0">
                <a:solidFill>
                  <a:srgbClr val="00567D"/>
                </a:solidFill>
              </a:rPr>
              <a:t> is a company-wide meeting with all available employees and management in attendance, where current safety and health topics and the current state of issues are presented.</a:t>
            </a:r>
          </a:p>
          <a:p>
            <a:pPr>
              <a:lnSpc>
                <a:spcPct val="150000"/>
              </a:lnSpc>
              <a:spcBef>
                <a:spcPts val="1200"/>
              </a:spcBef>
            </a:pPr>
            <a:r>
              <a:rPr lang="en-US" dirty="0">
                <a:solidFill>
                  <a:srgbClr val="00567D"/>
                </a:solidFill>
              </a:rPr>
              <a:t>A safety </a:t>
            </a:r>
            <a:r>
              <a:rPr lang="en-US" b="1" dirty="0">
                <a:solidFill>
                  <a:srgbClr val="00567D"/>
                </a:solidFill>
              </a:rPr>
              <a:t>committee</a:t>
            </a:r>
            <a:r>
              <a:rPr lang="en-US" dirty="0">
                <a:solidFill>
                  <a:srgbClr val="00567D"/>
                </a:solidFill>
              </a:rPr>
              <a:t> is a group made up of employees and management who meet regularly and are responsible for identifying safety and health concerns in their workplace, as well as developing solutions or recommendations to address those concerns. </a:t>
            </a:r>
          </a:p>
          <a:p>
            <a:pPr>
              <a:lnSpc>
                <a:spcPct val="150000"/>
              </a:lnSpc>
              <a:spcBef>
                <a:spcPts val="1200"/>
              </a:spcBef>
            </a:pPr>
            <a:r>
              <a:rPr lang="en-US" dirty="0">
                <a:solidFill>
                  <a:srgbClr val="00567D"/>
                </a:solidFill>
              </a:rPr>
              <a:t>You are only required to implement one of these, depending on how your company is structured.</a:t>
            </a:r>
          </a:p>
        </p:txBody>
      </p:sp>
      <p:sp>
        <p:nvSpPr>
          <p:cNvPr id="5" name="Slide Number Placeholder 4" descr="Oregon OSHA Logo">
            <a:extLst>
              <a:ext uri="{FF2B5EF4-FFF2-40B4-BE49-F238E27FC236}">
                <a16:creationId xmlns:a16="http://schemas.microsoft.com/office/drawing/2014/main" id="{A7CB10B9-EF80-EE75-D19A-1E3BB9DDD10C}"/>
              </a:ext>
            </a:extLst>
          </p:cNvPr>
          <p:cNvSpPr>
            <a:spLocks noGrp="1"/>
          </p:cNvSpPr>
          <p:nvPr>
            <p:ph type="sldNum" sz="quarter" idx="11"/>
          </p:nvPr>
        </p:nvSpPr>
        <p:spPr/>
        <p:txBody>
          <a:bodyPr/>
          <a:lstStyle/>
          <a:p>
            <a:fld id="{99562CDD-8BC9-4CF6-AA03-D93997F55C9A}" type="slidenum">
              <a:rPr lang="en-US" smtClean="0"/>
              <a:pPr/>
              <a:t>7</a:t>
            </a:fld>
            <a:endParaRPr lang="en-US" dirty="0"/>
          </a:p>
        </p:txBody>
      </p:sp>
    </p:spTree>
    <p:extLst>
      <p:ext uri="{BB962C8B-B14F-4D97-AF65-F5344CB8AC3E}">
        <p14:creationId xmlns:p14="http://schemas.microsoft.com/office/powerpoint/2010/main" val="1507485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AF0E6-F7CA-ED88-B5A9-BACFFEB2592F}"/>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045598F3-9710-6A1E-0502-DD15AA759C4C}"/>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F0E886A2-AA09-D138-167B-CD0655DE1FCB}"/>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B715F626-26FD-5D20-499C-075ABF1C8F9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89A4DD62-5042-8A5E-D664-D1B02C4E48FE}"/>
              </a:ext>
            </a:extLst>
          </p:cNvPr>
          <p:cNvSpPr txBox="1">
            <a:spLocks noGrp="1"/>
          </p:cNvSpPr>
          <p:nvPr>
            <p:ph type="title"/>
          </p:nvPr>
        </p:nvSpPr>
        <p:spPr>
          <a:xfrm>
            <a:off x="1554480" y="365125"/>
            <a:ext cx="10058400" cy="13255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Safety </a:t>
            </a:r>
            <a:r>
              <a:rPr lang="en-US" dirty="0"/>
              <a:t>committee or safety meetings?</a:t>
            </a:r>
            <a:endParaRPr lang="en-US" noProof="0" dirty="0">
              <a:hlinkClick r:id="rId4"/>
            </a:endParaRPr>
          </a:p>
          <a:p>
            <a:pPr lvl="0"/>
            <a:endParaRPr lang="en-US" noProof="0" dirty="0"/>
          </a:p>
        </p:txBody>
      </p:sp>
      <p:pic>
        <p:nvPicPr>
          <p:cNvPr id="4" name="Content Placeholder 3">
            <a:extLst>
              <a:ext uri="{FF2B5EF4-FFF2-40B4-BE49-F238E27FC236}">
                <a16:creationId xmlns:a16="http://schemas.microsoft.com/office/drawing/2014/main" id="{AA6EED16-F93F-DCA4-7696-BA90DBB50200}"/>
              </a:ext>
            </a:extLst>
          </p:cNvPr>
          <p:cNvPicPr>
            <a:picLocks noGrp="1" noChangeAspect="1"/>
          </p:cNvPicPr>
          <p:nvPr>
            <p:ph idx="1"/>
          </p:nvPr>
        </p:nvPicPr>
        <p:blipFill>
          <a:blip r:embed="rId5"/>
          <a:stretch>
            <a:fillRect/>
          </a:stretch>
        </p:blipFill>
        <p:spPr>
          <a:xfrm>
            <a:off x="2531785" y="1228725"/>
            <a:ext cx="7128430" cy="4948238"/>
          </a:xfrm>
        </p:spPr>
      </p:pic>
      <p:sp>
        <p:nvSpPr>
          <p:cNvPr id="2" name="Footer Placeholder 1" descr="workbook page number">
            <a:extLst>
              <a:ext uri="{FF2B5EF4-FFF2-40B4-BE49-F238E27FC236}">
                <a16:creationId xmlns:a16="http://schemas.microsoft.com/office/drawing/2014/main" id="{1CDEC73F-C0AE-90B4-7A35-7F5D5D6DA76F}"/>
              </a:ext>
            </a:extLst>
          </p:cNvPr>
          <p:cNvSpPr>
            <a:spLocks noGrp="1"/>
          </p:cNvSpPr>
          <p:nvPr>
            <p:ph type="ftr" sz="quarter" idx="10"/>
          </p:nvPr>
        </p:nvSpPr>
        <p:spPr>
          <a:xfrm>
            <a:off x="8848724" y="6356349"/>
            <a:ext cx="2505075" cy="365125"/>
          </a:xfrm>
        </p:spPr>
        <p:txBody>
          <a:bodyPr/>
          <a:lstStyle/>
          <a:p>
            <a:r>
              <a:rPr lang="en-US" dirty="0"/>
              <a:t>Workbook Page #7</a:t>
            </a:r>
          </a:p>
        </p:txBody>
      </p:sp>
      <p:sp>
        <p:nvSpPr>
          <p:cNvPr id="5" name="Slide Number Placeholder 4" descr="Oregon OSHA Logo">
            <a:extLst>
              <a:ext uri="{FF2B5EF4-FFF2-40B4-BE49-F238E27FC236}">
                <a16:creationId xmlns:a16="http://schemas.microsoft.com/office/drawing/2014/main" id="{0550CE05-5E32-A557-018A-CD52DDFC0310}"/>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8</a:t>
            </a:fld>
            <a:endParaRPr lang="en-US" dirty="0"/>
          </a:p>
        </p:txBody>
      </p:sp>
    </p:spTree>
    <p:extLst>
      <p:ext uri="{BB962C8B-B14F-4D97-AF65-F5344CB8AC3E}">
        <p14:creationId xmlns:p14="http://schemas.microsoft.com/office/powerpoint/2010/main" val="3931378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B6CB9-8DB7-E356-7013-6355FEC2481D}"/>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3B31D9B7-E3F9-7247-2864-5B15655B42A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1630AEF8-6D52-5B96-1EB0-E596533E7AF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05704063-4E1E-5DA4-CB3C-06A6048C1EC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9" name="Title 8" descr="Slide Title">
            <a:extLst>
              <a:ext uri="{FF2B5EF4-FFF2-40B4-BE49-F238E27FC236}">
                <a16:creationId xmlns:a16="http://schemas.microsoft.com/office/drawing/2014/main" id="{FFEA3394-83EB-F127-7033-5ED8F00F3F4E}"/>
              </a:ext>
            </a:extLst>
          </p:cNvPr>
          <p:cNvSpPr txBox="1">
            <a:spLocks noGrp="1"/>
          </p:cNvSpPr>
          <p:nvPr>
            <p:ph type="title"/>
          </p:nvPr>
        </p:nvSpPr>
        <p:spPr>
          <a:xfrm>
            <a:off x="1554163" y="365125"/>
            <a:ext cx="10058400" cy="1419363"/>
          </a:xfr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r>
              <a:rPr lang="en-US" noProof="0" dirty="0"/>
              <a:t>Safety </a:t>
            </a:r>
            <a:r>
              <a:rPr lang="en-US" dirty="0"/>
              <a:t>committee or safety meetings?</a:t>
            </a:r>
            <a:r>
              <a:rPr lang="en-US" sz="2400" dirty="0"/>
              <a:t> (continued)</a:t>
            </a:r>
            <a:endParaRPr lang="en-US" sz="2400" noProof="0" dirty="0">
              <a:hlinkClick r:id="rId4"/>
            </a:endParaRPr>
          </a:p>
          <a:p>
            <a:pPr lvl="0"/>
            <a:endParaRPr lang="en-US" noProof="0" dirty="0"/>
          </a:p>
        </p:txBody>
      </p:sp>
      <p:sp>
        <p:nvSpPr>
          <p:cNvPr id="3" name="Content Placeholder 2">
            <a:extLst>
              <a:ext uri="{FF2B5EF4-FFF2-40B4-BE49-F238E27FC236}">
                <a16:creationId xmlns:a16="http://schemas.microsoft.com/office/drawing/2014/main" id="{BD6FEC47-8393-FC0B-8270-FBDAF076C329}"/>
              </a:ext>
            </a:extLst>
          </p:cNvPr>
          <p:cNvSpPr>
            <a:spLocks noGrp="1"/>
          </p:cNvSpPr>
          <p:nvPr>
            <p:ph idx="1"/>
          </p:nvPr>
        </p:nvSpPr>
        <p:spPr>
          <a:xfrm>
            <a:off x="1554163" y="1295400"/>
            <a:ext cx="10058400" cy="4881563"/>
          </a:xfrm>
        </p:spPr>
        <p:txBody>
          <a:bodyPr>
            <a:normAutofit/>
          </a:bodyPr>
          <a:lstStyle/>
          <a:p>
            <a:r>
              <a:rPr lang="en-US" sz="2400" dirty="0">
                <a:solidFill>
                  <a:srgbClr val="00567D"/>
                </a:solidFill>
              </a:rPr>
              <a:t>If your business has 10 or fewer employees, your business can have a safety committee or safety meetings. For small businesses, safety meetings save time and keep paperwork to a minimum. </a:t>
            </a:r>
          </a:p>
          <a:p>
            <a:endParaRPr lang="en-US" dirty="0"/>
          </a:p>
        </p:txBody>
      </p:sp>
      <p:sp>
        <p:nvSpPr>
          <p:cNvPr id="2" name="Footer Placeholder 1" descr="workbook page number">
            <a:extLst>
              <a:ext uri="{FF2B5EF4-FFF2-40B4-BE49-F238E27FC236}">
                <a16:creationId xmlns:a16="http://schemas.microsoft.com/office/drawing/2014/main" id="{B452F53E-66B3-2A18-FAED-CD22300396BD}"/>
              </a:ext>
            </a:extLst>
          </p:cNvPr>
          <p:cNvSpPr>
            <a:spLocks noGrp="1"/>
          </p:cNvSpPr>
          <p:nvPr>
            <p:ph type="ftr" sz="quarter" idx="10"/>
          </p:nvPr>
        </p:nvSpPr>
        <p:spPr>
          <a:xfrm>
            <a:off x="8848724" y="6356349"/>
            <a:ext cx="2505075" cy="365125"/>
          </a:xfrm>
        </p:spPr>
        <p:txBody>
          <a:bodyPr/>
          <a:lstStyle/>
          <a:p>
            <a:r>
              <a:rPr lang="en-US" dirty="0"/>
              <a:t>Workbook Page #7</a:t>
            </a:r>
          </a:p>
        </p:txBody>
      </p:sp>
      <p:sp>
        <p:nvSpPr>
          <p:cNvPr id="5" name="Slide Number Placeholder 4" descr="Oregon OSHA Logo">
            <a:extLst>
              <a:ext uri="{FF2B5EF4-FFF2-40B4-BE49-F238E27FC236}">
                <a16:creationId xmlns:a16="http://schemas.microsoft.com/office/drawing/2014/main" id="{C11938B1-3BD6-71C9-BC85-2D8ADEA4C5E7}"/>
              </a:ext>
            </a:extLst>
          </p:cNvPr>
          <p:cNvSpPr>
            <a:spLocks noGrp="1"/>
          </p:cNvSpPr>
          <p:nvPr>
            <p:ph type="sldNum" sz="quarter" idx="11"/>
          </p:nvPr>
        </p:nvSpPr>
        <p:spPr>
          <a:xfrm>
            <a:off x="0" y="6356350"/>
            <a:ext cx="1069848" cy="365125"/>
          </a:xfrm>
        </p:spPr>
        <p:txBody>
          <a:bodyPr/>
          <a:lstStyle/>
          <a:p>
            <a:fld id="{99562CDD-8BC9-4CF6-AA03-D93997F55C9A}" type="slidenum">
              <a:rPr lang="en-US" smtClean="0"/>
              <a:pPr/>
              <a:t>9</a:t>
            </a:fld>
            <a:endParaRPr lang="en-US" dirty="0"/>
          </a:p>
        </p:txBody>
      </p:sp>
      <p:pic>
        <p:nvPicPr>
          <p:cNvPr id="4" name="Picture 3" descr="Image of table one from Oregon OSHA's rule that explains if a business has 10 or fewer employees, they can have either a safety committee or a safety meeting.">
            <a:extLst>
              <a:ext uri="{FF2B5EF4-FFF2-40B4-BE49-F238E27FC236}">
                <a16:creationId xmlns:a16="http://schemas.microsoft.com/office/drawing/2014/main" id="{72A3957B-EE62-363B-C588-CE35FE4A09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3910" y="2714763"/>
            <a:ext cx="8898905" cy="3657600"/>
          </a:xfrm>
          <a:prstGeom prst="rect">
            <a:avLst/>
          </a:prstGeom>
        </p:spPr>
      </p:pic>
    </p:spTree>
    <p:extLst>
      <p:ext uri="{BB962C8B-B14F-4D97-AF65-F5344CB8AC3E}">
        <p14:creationId xmlns:p14="http://schemas.microsoft.com/office/powerpoint/2010/main" val="2292061612"/>
      </p:ext>
    </p:extLst>
  </p:cSld>
  <p:clrMapOvr>
    <a:masterClrMapping/>
  </p:clrMapOvr>
</p:sld>
</file>

<file path=ppt/theme/theme1.xml><?xml version="1.0" encoding="utf-8"?>
<a:theme xmlns:a="http://schemas.openxmlformats.org/drawingml/2006/main" name="PubEd-Workshop-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ubEd-Workshop-Template.potx" id="{37315E15-8F5C-4F9D-BB93-A915C7BB90EC}" vid="{AA2EDAC5-C60A-4343-B5F0-028571D4A0B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raining" ma:contentTypeID="0x010100854524CC3423A244BB56938E3F8ABE270067817B4706841944893504266FF3AFD0" ma:contentTypeVersion="29" ma:contentTypeDescription="Training and education materials" ma:contentTypeScope="" ma:versionID="9c14672a0c5f30bf6f8f3e80b604c454">
  <xsd:schema xmlns:xsd="http://www.w3.org/2001/XMLSchema" xmlns:xs="http://www.w3.org/2001/XMLSchema" xmlns:p="http://schemas.microsoft.com/office/2006/metadata/properties" xmlns:ns1="http://schemas.microsoft.com/sharepoint/v3" xmlns:ns2="4abed4e2-db5c-4e78-ae88-7ca7a6241065" xmlns:ns3="http://schemas.microsoft.com/sharepoint/v4" targetNamespace="http://schemas.microsoft.com/office/2006/metadata/properties" ma:root="true" ma:fieldsID="816006bf8a4b08db83d12aa117935bd6" ns1:_="" ns2:_="" ns3:_="">
    <xsd:import namespace="http://schemas.microsoft.com/sharepoint/v3"/>
    <xsd:import namespace="4abed4e2-db5c-4e78-ae88-7ca7a6241065"/>
    <xsd:import namespace="http://schemas.microsoft.com/sharepoint/v4"/>
    <xsd:element name="properties">
      <xsd:complexType>
        <xsd:sequence>
          <xsd:element name="documentManagement">
            <xsd:complexType>
              <xsd:all>
                <xsd:element ref="ns2:AdditionalTitle" minOccurs="0"/>
                <xsd:element ref="ns2:TrainingType" minOccurs="0"/>
                <xsd:element ref="ns2:TrainingFormat" minOccurs="0"/>
                <xsd:element ref="ns2:DateRevised" minOccurs="0"/>
                <xsd:element ref="ns1:Language" minOccurs="0"/>
                <xsd:element ref="ns2:Description1" minOccurs="0"/>
                <xsd:element ref="ns2:Topic" minOccurs="0"/>
                <xsd:element ref="ns2:SharedWithUser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6" nillable="true" ma:displayName="Language" ma:default="English" ma:format="Dropdown" ma:internalName="Language" ma:readOnly="false">
      <xsd:simpleType>
        <xsd:union memberTypes="dms:Text">
          <xsd:simpleType>
            <xsd:restriction base="dms:Choice">
              <xsd:enumeration value="Arabic"/>
              <xsd:enumeration value="Bulgarian"/>
              <xsd:enumeration value="Chinese"/>
              <xsd:enumeration value="Croatian"/>
              <xsd:enumeration value="Czech"/>
              <xsd:enumeration value="Danish"/>
              <xsd:enumeration value="Dutch"/>
              <xsd:enumeration value="English"/>
              <xsd:enumeration value="Estonian"/>
              <xsd:enumeration value="Finnish"/>
              <xsd:enumeration value="French"/>
              <xsd:enumeration value="German"/>
              <xsd:enumeration value="Greek"/>
              <xsd:enumeration value="Hebrew"/>
              <xsd:enumeration value="Hindi"/>
              <xsd:enumeration value="Hungarian"/>
              <xsd:enumeration value="Indonesian"/>
              <xsd:enumeration value="Italian"/>
              <xsd:enumeration value="Japanese"/>
              <xsd:enumeration value="Korean"/>
              <xsd:enumeration value="Latvian"/>
              <xsd:enumeration value="Lithuanian"/>
              <xsd:enumeration value="Malay"/>
              <xsd:enumeration value="Norwegian"/>
              <xsd:enumeration value="Polish"/>
              <xsd:enumeration value="Portuguese"/>
              <xsd:enumeration value="Romanian"/>
              <xsd:enumeration value="Russian"/>
              <xsd:enumeration value="Serbian"/>
              <xsd:enumeration value="Slovak"/>
              <xsd:enumeration value="Slovenian"/>
              <xsd:enumeration value="Spanish"/>
              <xsd:enumeration value="Swedish"/>
              <xsd:enumeration value="Thai"/>
              <xsd:enumeration value="Turkish"/>
              <xsd:enumeration value="Ukrainian"/>
              <xsd:enumeration value="Urdu"/>
              <xsd:enumeration value="Vietnamese"/>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4abed4e2-db5c-4e78-ae88-7ca7a6241065" elementFormDefault="qualified">
    <xsd:import namespace="http://schemas.microsoft.com/office/2006/documentManagement/types"/>
    <xsd:import namespace="http://schemas.microsoft.com/office/infopath/2007/PartnerControls"/>
    <xsd:element name="AdditionalTitle" ma:index="2" nillable="true" ma:displayName="Additional Title" ma:description="Secondary title - typically the English language title if the item has a title in another language" ma:internalName="AdditionalTitle" ma:readOnly="false">
      <xsd:simpleType>
        <xsd:restriction base="dms:Text">
          <xsd:maxLength value="255"/>
        </xsd:restriction>
      </xsd:simpleType>
    </xsd:element>
    <xsd:element name="TrainingType" ma:index="3" nillable="true" ma:displayName="Training Type" ma:description="Pick a type for this training material" ma:format="Dropdown" ma:internalName="TrainingType" ma:readOnly="false">
      <xsd:simpleType>
        <xsd:restriction base="dms:Choice">
          <xsd:enumeration value="Curriculum"/>
          <xsd:enumeration value="Grant program"/>
          <xsd:enumeration value="Online course"/>
          <xsd:enumeration value="PESO"/>
          <xsd:enumeration value="Presentation"/>
          <xsd:enumeration value="Resources"/>
          <xsd:enumeration value="Workshop"/>
        </xsd:restriction>
      </xsd:simpleType>
    </xsd:element>
    <xsd:element name="TrainingFormat" ma:index="4" nillable="true" ma:displayName="Training Format" ma:default="  " ma:description="Pick a format for this training" ma:format="Dropdown" ma:internalName="TrainingFormat" ma:readOnly="false">
      <xsd:simpleType>
        <xsd:restriction base="dms:Choice">
          <xsd:enumeration value=""/>
          <xsd:enumeration value="Instructor Guide"/>
          <xsd:enumeration value="Online course"/>
          <xsd:enumeration value="Overhead"/>
          <xsd:enumeration value="Tailgate"/>
          <xsd:enumeration value="Training program"/>
          <xsd:enumeration value="Video"/>
          <xsd:enumeration value="Workbook"/>
        </xsd:restriction>
      </xsd:simpleType>
    </xsd:element>
    <xsd:element name="DateRevised" ma:index="5" nillable="true" ma:displayName="New or Revised Date" ma:format="DateOnly" ma:internalName="DateRevised" ma:readOnly="false">
      <xsd:simpleType>
        <xsd:restriction base="dms:DateTime"/>
      </xsd:simpleType>
    </xsd:element>
    <xsd:element name="Description1" ma:index="7" nillable="true" ma:displayName="Description" ma:internalName="Description1" ma:readOnly="false">
      <xsd:simpleType>
        <xsd:restriction base="dms:Note"/>
      </xsd:simpleType>
    </xsd:element>
    <xsd:element name="Topic" ma:index="8" nillable="true" ma:displayName="Topic" ma:description="Pick associated topics" ma:list="{913132ca-d302-4b93-9158-b48ece0e0b4d}" ma:internalName="Topic" ma:readOnly="false" ma:showField="Title" ma:web="4abed4e2-db5c-4e78-ae88-7ca7a6241065">
      <xsd:complexType>
        <xsd:complexContent>
          <xsd:extension base="dms:MultiChoiceLookup">
            <xsd:sequence>
              <xsd:element name="Value" type="dms:Lookup" maxOccurs="unbounded" minOccurs="0" nillable="true"/>
            </xsd:sequence>
          </xsd:extension>
        </xsd:complexContent>
      </xsd:complex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6" nillable="true" ma:displayName="IconOverlay"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opic xmlns="4abed4e2-db5c-4e78-ae88-7ca7a6241065">
      <Value>313</Value>
    </Topic>
    <Language xmlns="http://schemas.microsoft.com/sharepoint/v3">English</Language>
    <TrainingFormat xmlns="4abed4e2-db5c-4e78-ae88-7ca7a6241065">Overhead</TrainingFormat>
    <TrainingType xmlns="4abed4e2-db5c-4e78-ae88-7ca7a6241065">Workshop</TrainingType>
    <DateRevised xmlns="4abed4e2-db5c-4e78-ae88-7ca7a6241065">2026-05-19T07:00:00+00:00</DateRevised>
    <AdditionalTitle xmlns="4abed4e2-db5c-4e78-ae88-7ca7a6241065" xsi:nil="true"/>
    <Description1 xmlns="4abed4e2-db5c-4e78-ae88-7ca7a6241065">PowerPoint slides for the Safety Meetings and Committees workshop.</Description1>
    <IconOverlay xmlns="http://schemas.microsoft.com/sharepoint/v4" xsi:nil="true"/>
  </documentManagement>
</p:properties>
</file>

<file path=customXml/itemProps1.xml><?xml version="1.0" encoding="utf-8"?>
<ds:datastoreItem xmlns:ds="http://schemas.openxmlformats.org/officeDocument/2006/customXml" ds:itemID="{4BEBFB7A-F4A9-448D-9051-806CAE179239}"/>
</file>

<file path=customXml/itemProps2.xml><?xml version="1.0" encoding="utf-8"?>
<ds:datastoreItem xmlns:ds="http://schemas.openxmlformats.org/officeDocument/2006/customXml" ds:itemID="{3AB0BCE8-5793-4E45-A368-FBF160C11932}"/>
</file>

<file path=customXml/itemProps3.xml><?xml version="1.0" encoding="utf-8"?>
<ds:datastoreItem xmlns:ds="http://schemas.openxmlformats.org/officeDocument/2006/customXml" ds:itemID="{ABC3E90F-94EF-464F-909F-B2D04AD5D25D}"/>
</file>

<file path=docMetadata/LabelInfo.xml><?xml version="1.0" encoding="utf-8"?>
<clbl:labelList xmlns:clbl="http://schemas.microsoft.com/office/2020/mipLabelMetadata">
  <clbl:label id="{09b73270-2993-4076-be47-9c78f42a1e84}" enabled="1" method="Privileged" siteId="{aa3f6932-fa7c-47b4-a0ce-a598cad161cf}" contentBits="0" removed="0"/>
</clbl:labelList>
</file>

<file path=docProps/app.xml><?xml version="1.0" encoding="utf-8"?>
<Properties xmlns="http://schemas.openxmlformats.org/officeDocument/2006/extended-properties" xmlns:vt="http://schemas.openxmlformats.org/officeDocument/2006/docPropsVTypes">
  <Template>PubEd-Workshop-Template</Template>
  <TotalTime>3611</TotalTime>
  <Words>1982</Words>
  <Application>Microsoft Office PowerPoint</Application>
  <PresentationFormat>Widescreen</PresentationFormat>
  <Paragraphs>263</Paragraphs>
  <Slides>41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Aptos</vt:lpstr>
      <vt:lpstr>Aptos Display</vt:lpstr>
      <vt:lpstr>Arial</vt:lpstr>
      <vt:lpstr>PubEd-Workshop-Template</vt:lpstr>
      <vt:lpstr>Safety Meetings and Committees</vt:lpstr>
      <vt:lpstr>Oregon OSHA  Public Education Mission:</vt:lpstr>
      <vt:lpstr>Contact us </vt:lpstr>
      <vt:lpstr>Goals </vt:lpstr>
      <vt:lpstr>Purpose </vt:lpstr>
      <vt:lpstr>Who does this rule apply to? </vt:lpstr>
      <vt:lpstr>Meeting vs committee </vt:lpstr>
      <vt:lpstr>Safety committee or safety meetings? </vt:lpstr>
      <vt:lpstr>Safety committee or safety meetings? (continued) </vt:lpstr>
      <vt:lpstr>Multi-location employers </vt:lpstr>
      <vt:lpstr>Multi-location employers (continued) </vt:lpstr>
      <vt:lpstr>Evaluation for safety meetings and committees</vt:lpstr>
      <vt:lpstr>Agricultural employers</vt:lpstr>
      <vt:lpstr>Seasonal workers  </vt:lpstr>
      <vt:lpstr>Safety Committees</vt:lpstr>
      <vt:lpstr>Committee members </vt:lpstr>
      <vt:lpstr>Determining how many safety committee members</vt:lpstr>
      <vt:lpstr>Safety committee meeting frequency </vt:lpstr>
      <vt:lpstr>Basic requirements for safety committee members</vt:lpstr>
      <vt:lpstr>Four safety committee requirements </vt:lpstr>
      <vt:lpstr>Safety committee member training </vt:lpstr>
      <vt:lpstr>Hazard identification Exercise (page 12)</vt:lpstr>
      <vt:lpstr>Hazard controls</vt:lpstr>
      <vt:lpstr>Exercise (page 13) </vt:lpstr>
      <vt:lpstr>Incident / accident investigation</vt:lpstr>
      <vt:lpstr>Safety committee meeting records</vt:lpstr>
      <vt:lpstr>Safety committee evaluation and inspections exercise (page 21)</vt:lpstr>
      <vt:lpstr>Safety committee inspections</vt:lpstr>
      <vt:lpstr>Additional safety committee requirements</vt:lpstr>
      <vt:lpstr>Additional safety committee requirements (continued)</vt:lpstr>
      <vt:lpstr>Safety Meetings</vt:lpstr>
      <vt:lpstr>Safety meetings</vt:lpstr>
      <vt:lpstr>Safety meeting frequency</vt:lpstr>
      <vt:lpstr>Safety meeting discussions</vt:lpstr>
      <vt:lpstr>Documenting safety meetings </vt:lpstr>
      <vt:lpstr>Safety meeting information to keep</vt:lpstr>
      <vt:lpstr>Safety meetings for multi-employer worksites</vt:lpstr>
      <vt:lpstr>Innovation exception</vt:lpstr>
      <vt:lpstr>Additional educational resources </vt:lpstr>
      <vt:lpstr>Need more information? Call your nearest Oregon OSHA Office</vt:lpstr>
      <vt:lpstr>Thank you!</vt:lpstr>
    </vt:vector>
  </TitlesOfParts>
  <Company>DCBS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Meetings and Committees</dc:title>
  <dc:creator>Knecht Jessica M</dc:creator>
  <cp:lastModifiedBy>Tawnya Swanson</cp:lastModifiedBy>
  <cp:revision>255</cp:revision>
  <dcterms:created xsi:type="dcterms:W3CDTF">2020-01-18T00:36:53Z</dcterms:created>
  <dcterms:modified xsi:type="dcterms:W3CDTF">2026-05-20T19:52:31Z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9b73270-2993-4076-be47-9c78f42a1e84_Enabled">
    <vt:lpwstr>true</vt:lpwstr>
  </property>
  <property fmtid="{D5CDD505-2E9C-101B-9397-08002B2CF9AE}" pid="3" name="MSIP_Label_09b73270-2993-4076-be47-9c78f42a1e84_SetDate">
    <vt:lpwstr>2024-09-25T19:38:07Z</vt:lpwstr>
  </property>
  <property fmtid="{D5CDD505-2E9C-101B-9397-08002B2CF9AE}" pid="4" name="MSIP_Label_09b73270-2993-4076-be47-9c78f42a1e84_Method">
    <vt:lpwstr>Privileged</vt:lpwstr>
  </property>
  <property fmtid="{D5CDD505-2E9C-101B-9397-08002B2CF9AE}" pid="5" name="MSIP_Label_09b73270-2993-4076-be47-9c78f42a1e84_Name">
    <vt:lpwstr>Level 1 - Published (Items)</vt:lpwstr>
  </property>
  <property fmtid="{D5CDD505-2E9C-101B-9397-08002B2CF9AE}" pid="6" name="MSIP_Label_09b73270-2993-4076-be47-9c78f42a1e84_SiteId">
    <vt:lpwstr>aa3f6932-fa7c-47b4-a0ce-a598cad161cf</vt:lpwstr>
  </property>
  <property fmtid="{D5CDD505-2E9C-101B-9397-08002B2CF9AE}" pid="7" name="MSIP_Label_09b73270-2993-4076-be47-9c78f42a1e84_ActionId">
    <vt:lpwstr>45224d52-eb3c-44ab-bb29-c8af436510ac</vt:lpwstr>
  </property>
  <property fmtid="{D5CDD505-2E9C-101B-9397-08002B2CF9AE}" pid="8" name="MSIP_Label_09b73270-2993-4076-be47-9c78f42a1e84_ContentBits">
    <vt:lpwstr>0</vt:lpwstr>
  </property>
  <property fmtid="{D5CDD505-2E9C-101B-9397-08002B2CF9AE}" pid="9" name="ContentTypeId">
    <vt:lpwstr>0x010100854524CC3423A244BB56938E3F8ABE270067817B4706841944893504266FF3AFD0</vt:lpwstr>
  </property>
</Properties>
</file>