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9" r:id="rId3"/>
    <p:sldId id="260" r:id="rId4"/>
    <p:sldId id="261" r:id="rId5"/>
    <p:sldId id="272" r:id="rId6"/>
    <p:sldId id="265" r:id="rId7"/>
    <p:sldId id="266" r:id="rId8"/>
    <p:sldId id="276" r:id="rId9"/>
    <p:sldId id="269" r:id="rId10"/>
    <p:sldId id="275" r:id="rId11"/>
    <p:sldId id="273" r:id="rId12"/>
    <p:sldId id="274" r:id="rId13"/>
    <p:sldId id="267" r:id="rId14"/>
    <p:sldId id="268" r:id="rId15"/>
    <p:sldId id="270" r:id="rId16"/>
    <p:sldId id="277" r:id="rId17"/>
    <p:sldId id="279" r:id="rId18"/>
    <p:sldId id="278" r:id="rId19"/>
    <p:sldId id="271" r:id="rId20"/>
    <p:sldId id="263" r:id="rId21"/>
    <p:sldId id="264" r:id="rId22"/>
    <p:sldId id="26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7D"/>
    <a:srgbClr val="0078A6"/>
    <a:srgbClr val="F99F1C"/>
    <a:srgbClr val="54458C"/>
    <a:srgbClr val="776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98" autoAdjust="0"/>
  </p:normalViewPr>
  <p:slideViewPr>
    <p:cSldViewPr snapToGrid="0">
      <p:cViewPr varScale="1">
        <p:scale>
          <a:sx n="87" d="100"/>
          <a:sy n="87" d="100"/>
        </p:scale>
        <p:origin x="120" y="3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0C3C96-F367-3CE6-48B2-C40B505CE2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7626E2-A1CC-2957-84EF-2B79EC9E27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A6C9C-8C4A-4A25-B39B-92233A56FAEE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676A2-A625-D083-CC7D-8FD2036215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90966-EB27-45E3-DF63-47605D76B4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0D1BF-85DB-471D-ABDE-AC7198A7F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325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19194-1532-4484-8219-B31EF5BAA3C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11B56-DA2A-46CC-BBEF-FE3C6A467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968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B56-DA2A-46CC-BBEF-FE3C6A467F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94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814214" y="6379067"/>
            <a:ext cx="1707572" cy="365125"/>
          </a:xfrm>
        </p:spPr>
        <p:txBody>
          <a:bodyPr/>
          <a:lstStyle>
            <a:lvl1pPr>
              <a:defRPr>
                <a:solidFill>
                  <a:srgbClr val="00567D"/>
                </a:solidFill>
              </a:defRPr>
            </a:lvl1pPr>
          </a:lstStyle>
          <a:p>
            <a:pPr algn="l"/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2924" y="6379066"/>
            <a:ext cx="4772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562CDD-8BC9-4CF6-AA03-D93997F55C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2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8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6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8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9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0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1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Workbook Page #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30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62CDD-8BC9-4CF6-AA03-D93997F5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2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25_k4Qfuvo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osha.oregon.gov/edu/Pages/etc/training-resources.aspx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osha.oregon.gov/edu/peso/Pages/default.asp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sha.oregon.gov/edu/courses/Pages/default.aspx" TargetMode="External"/><Relationship Id="rId5" Type="http://schemas.openxmlformats.org/officeDocument/2006/relationships/hyperlink" Target="https://osha.oregon.gov/Pages/az-index.aspx" TargetMode="External"/><Relationship Id="rId4" Type="http://schemas.openxmlformats.org/officeDocument/2006/relationships/hyperlink" Target="https://www.youtube.com/channel/UCexHdBGLMAOjoNxMnL9-Bb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oregon.gov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kHlIDtSNik" TargetMode="External"/><Relationship Id="rId7" Type="http://schemas.openxmlformats.org/officeDocument/2006/relationships/image" Target="../media/image11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CynPpjzuzE" TargetMode="External"/><Relationship Id="rId7" Type="http://schemas.openxmlformats.org/officeDocument/2006/relationships/image" Target="../media/image11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490843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7D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4908430"/>
            <a:ext cx="12192000" cy="1949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0" y="1362973"/>
            <a:ext cx="12191999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Hazard Identification and Control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17554" y="2830014"/>
            <a:ext cx="5411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Presented by Oregon OSHA Public Education</a:t>
            </a:r>
          </a:p>
        </p:txBody>
      </p:sp>
      <p:pic>
        <p:nvPicPr>
          <p:cNvPr id="6" name="Picture 5" descr="OSHA Logo">
            <a:extLst>
              <a:ext uri="{FF2B5EF4-FFF2-40B4-BE49-F238E27FC236}">
                <a16:creationId xmlns:a16="http://schemas.microsoft.com/office/drawing/2014/main" id="{636A805C-CAF7-47CC-A314-8F2FAD3C8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5" y="5185221"/>
            <a:ext cx="2514605" cy="13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1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59AE6-6A25-A1E2-E09A-A2005649E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3ACC101-F759-CCDE-C800-D64DB557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2DA050-0D95-274E-45D0-F859360C6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B1F23D-836B-0FD6-BF2B-520E620D9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197477-D2E9-8D8F-9C9E-F6DD74E3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16.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E2C068F-9294-00BD-9F66-621FE53F6CE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00846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 and assessing hazards: Exercise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A7A784-EB7D-DF61-8EDF-24BD031ED9EC}"/>
              </a:ext>
            </a:extLst>
          </p:cNvPr>
          <p:cNvSpPr txBox="1"/>
          <p:nvPr/>
        </p:nvSpPr>
        <p:spPr>
          <a:xfrm>
            <a:off x="1591972" y="1848932"/>
            <a:ext cx="4927161" cy="2918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Look at the photo and discuss the hazards you see.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What kind of accident might occur?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</p:txBody>
      </p:sp>
      <p:pic>
        <p:nvPicPr>
          <p:cNvPr id="8" name="Picture Placeholder 5" descr="Equipment with safety hazards.">
            <a:extLst>
              <a:ext uri="{FF2B5EF4-FFF2-40B4-BE49-F238E27FC236}">
                <a16:creationId xmlns:a16="http://schemas.microsoft.com/office/drawing/2014/main" id="{2119C2DB-4C01-86E6-D5AE-A716B302A8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>
          <a:xfrm>
            <a:off x="6912256" y="1848932"/>
            <a:ext cx="5132720" cy="40528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F27FE8-DC17-4FDB-13C5-774E5309B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66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92B07-D77E-7902-4D27-31275F50A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CB2F8E-2897-4BCD-2AFB-797CE1611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2A8A51-54EF-ABA3-6FA4-2A1B22380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27A770-761C-DC9A-03EB-2CECD1EE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AD7DFE-5B8A-F1DA-4524-9D59CAFA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16.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8E998D4-C3FC-3F63-F529-1AFB5790F7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988978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 and assessing hazards: Exercise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76C745-312B-BF51-4B9C-0D65BBBD82A7}"/>
              </a:ext>
            </a:extLst>
          </p:cNvPr>
          <p:cNvSpPr txBox="1"/>
          <p:nvPr/>
        </p:nvSpPr>
        <p:spPr>
          <a:xfrm>
            <a:off x="1572490" y="1816090"/>
            <a:ext cx="4656188" cy="349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Look at the photo and discuss the hazards you see.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What kind of accident might occur?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</p:txBody>
      </p:sp>
      <p:pic>
        <p:nvPicPr>
          <p:cNvPr id="5" name="Picture Placeholder 5" descr="Workers on a roof with safety hazards.">
            <a:extLst>
              <a:ext uri="{FF2B5EF4-FFF2-40B4-BE49-F238E27FC236}">
                <a16:creationId xmlns:a16="http://schemas.microsoft.com/office/drawing/2014/main" id="{75AED878-00C4-40F0-2C44-0B1001425A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698" y="1906704"/>
            <a:ext cx="5404814" cy="35904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3BD3DB-A0A2-AE40-EBCB-BB53EC4E9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06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B4559-66B9-C41A-049C-DEFF66926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236A43E-DBA4-E6DA-9ADE-6B7FAF7B7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A419DD-D076-F41D-8FE6-28302DE65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E21633-376E-33A3-DE80-E87092701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BDC3E0-8318-EC47-B015-FFA7E7F9A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16.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EEA511D-534C-04A5-AEC9-7DDC57A396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00846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 and assessing hazards: Exercise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BDDF20-FA94-8E64-1763-62B55C4A7661}"/>
              </a:ext>
            </a:extLst>
          </p:cNvPr>
          <p:cNvSpPr txBox="1"/>
          <p:nvPr/>
        </p:nvSpPr>
        <p:spPr>
          <a:xfrm>
            <a:off x="1572490" y="1816090"/>
            <a:ext cx="4656188" cy="349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Look at the photo and discuss the hazards you see.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What kind of accident might occur?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</p:txBody>
      </p:sp>
      <p:pic>
        <p:nvPicPr>
          <p:cNvPr id="8" name="Picture Placeholder 5" descr="A worker carrying boxes incorrectly.">
            <a:extLst>
              <a:ext uri="{FF2B5EF4-FFF2-40B4-BE49-F238E27FC236}">
                <a16:creationId xmlns:a16="http://schemas.microsoft.com/office/drawing/2014/main" id="{5B8162E7-0FE1-24CB-C8E3-E1E15FA161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71" y="1850618"/>
            <a:ext cx="4770617" cy="39238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D31523-C925-7D07-9CE0-6D3297CAF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58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17.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9922056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Controlling and preventing hazards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513323" y="1480454"/>
            <a:ext cx="4819627" cy="4871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rgbClr val="00567D"/>
                </a:solidFill>
              </a:rPr>
              <a:t>The hierarchy of controls is a method of identifying and ranking safeguards to protect workers from hazards. The hierarchy of controls consists of five elements, ranging from most effective to least effective: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solidFill>
                  <a:srgbClr val="00567D"/>
                </a:solidFill>
              </a:rPr>
              <a:t>Elimination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solidFill>
                  <a:srgbClr val="00567D"/>
                </a:solidFill>
              </a:rPr>
              <a:t>Substitution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solidFill>
                  <a:srgbClr val="00567D"/>
                </a:solidFill>
              </a:rPr>
              <a:t>Engineering controls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solidFill>
                  <a:srgbClr val="00567D"/>
                </a:solidFill>
              </a:rPr>
              <a:t>Administrative controls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900" dirty="0">
                <a:solidFill>
                  <a:srgbClr val="00567D"/>
                </a:solidFill>
              </a:rPr>
              <a:t>Personal protective equipment (PPE)</a:t>
            </a:r>
          </a:p>
          <a:p>
            <a:pPr>
              <a:lnSpc>
                <a:spcPct val="150000"/>
              </a:lnSpc>
            </a:pPr>
            <a:endParaRPr lang="en-US" sz="1900" dirty="0">
              <a:solidFill>
                <a:srgbClr val="00567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85FAC6-7851-0B88-6B46-D7F2EC409449}"/>
              </a:ext>
            </a:extLst>
          </p:cNvPr>
          <p:cNvSpPr txBox="1"/>
          <p:nvPr/>
        </p:nvSpPr>
        <p:spPr>
          <a:xfrm>
            <a:off x="7604583" y="1910940"/>
            <a:ext cx="312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00567D"/>
                </a:solidFill>
              </a:rPr>
              <a:t>The Hierarchy of Controls</a:t>
            </a:r>
          </a:p>
        </p:txBody>
      </p:sp>
      <p:pic>
        <p:nvPicPr>
          <p:cNvPr id="7" name="Picture 6" descr="Hierarchy of Controls chart, (funnel shaped chart), ranking safeguards from least to most effective.">
            <a:extLst>
              <a:ext uri="{FF2B5EF4-FFF2-40B4-BE49-F238E27FC236}">
                <a16:creationId xmlns:a16="http://schemas.microsoft.com/office/drawing/2014/main" id="{91C8208E-4F04-A584-7535-D8CE1B9DE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6" y="2289962"/>
            <a:ext cx="5457331" cy="33578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84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19.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86760" y="171669"/>
            <a:ext cx="8905126" cy="6309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Controlling and preventing hazards (continued)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347039" y="1274136"/>
            <a:ext cx="4911529" cy="4871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00567D"/>
                </a:solidFill>
              </a:rPr>
              <a:t>How to use The Hierarchy of Controls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567D"/>
                </a:solidFill>
              </a:rPr>
              <a:t>Identify the hazards you are trying to control.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567D"/>
                </a:solidFill>
              </a:rPr>
              <a:t>Think about how you can block the path between the worker and the hazard.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567D"/>
                </a:solidFill>
              </a:rPr>
              <a:t>Brainstorm ways the hazard can be eliminated, substituted, engineered out, administratively controlled, or what PPE can be used with other controls.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567D"/>
                </a:solidFill>
              </a:rPr>
              <a:t>Decide if the controls are feasible.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567D"/>
                </a:solidFill>
              </a:rPr>
              <a:t>Choose controls that are highest on the hierarchy.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ACC7EC-D004-A30B-58C9-0638244D7F73}"/>
              </a:ext>
            </a:extLst>
          </p:cNvPr>
          <p:cNvSpPr txBox="1"/>
          <p:nvPr/>
        </p:nvSpPr>
        <p:spPr>
          <a:xfrm>
            <a:off x="7000542" y="5387976"/>
            <a:ext cx="48111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567D"/>
                </a:solidFill>
                <a:hlinkClick r:id="rId3" tooltip="Link to Understanding hazard controls example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Understanding Hazard Controls Example - Video</a:t>
            </a:r>
            <a:endParaRPr lang="en-US" dirty="0">
              <a:solidFill>
                <a:srgbClr val="00567D"/>
              </a:solidFill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95000A73-791F-0472-FA35-1C53CDF4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" r="9182"/>
          <a:stretch/>
        </p:blipFill>
        <p:spPr>
          <a:xfrm>
            <a:off x="6722907" y="1949309"/>
            <a:ext cx="5321894" cy="330042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784D24-0A55-A9D3-82A3-461CF8067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34565" y="4533879"/>
            <a:ext cx="619618" cy="619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75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20.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222455"/>
            <a:ext cx="10309331" cy="18435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Identifying, preventing, and controlling hazards: Exercise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513323" y="2139479"/>
            <a:ext cx="5791119" cy="207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567D"/>
                </a:solidFill>
              </a:rPr>
              <a:t>Look at the photo and discuss:</a:t>
            </a:r>
            <a:endParaRPr lang="en-US" sz="2200" dirty="0">
              <a:solidFill>
                <a:srgbClr val="00567D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Hazards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Unsafe behavior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Ways to eliminate or control the hazard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804FE4-0F47-3C17-5F50-ECCBE771F81F}"/>
              </a:ext>
            </a:extLst>
          </p:cNvPr>
          <p:cNvSpPr txBox="1"/>
          <p:nvPr/>
        </p:nvSpPr>
        <p:spPr>
          <a:xfrm>
            <a:off x="8089750" y="5607991"/>
            <a:ext cx="140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20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Photo</a:t>
            </a:r>
            <a:r>
              <a:rPr lang="en-US" sz="1800" spc="-45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spc="-50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en-US" dirty="0"/>
          </a:p>
        </p:txBody>
      </p:sp>
      <p:pic>
        <p:nvPicPr>
          <p:cNvPr id="8" name="Image 181" descr="A person on a house with safety hazards around.&#10;&#10;">
            <a:extLst>
              <a:ext uri="{FF2B5EF4-FFF2-40B4-BE49-F238E27FC236}">
                <a16:creationId xmlns:a16="http://schemas.microsoft.com/office/drawing/2014/main" id="{0C6DD93A-810F-CA00-523D-4F69DF58A611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89750" y="1282419"/>
            <a:ext cx="3809193" cy="42931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78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03A68-725C-E168-DD24-E6807E09D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3DA9C6D-98B3-6E19-474E-63F9F1BD3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097F56-5C5F-01F3-6D0A-DCE445021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28F97C-0F3F-F769-6354-A9AFC7504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56AE40-498A-4AC7-B453-AF1F426E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20.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4173A84-9991-CC3F-CAAA-B0C7515D5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211697"/>
            <a:ext cx="10432020" cy="18435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Identifying, preventing, and controlling hazards: Exercise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9A39E-41BF-155B-3D28-DE3DD795AE20}"/>
              </a:ext>
            </a:extLst>
          </p:cNvPr>
          <p:cNvSpPr txBox="1"/>
          <p:nvPr/>
        </p:nvSpPr>
        <p:spPr>
          <a:xfrm>
            <a:off x="1616800" y="2393396"/>
            <a:ext cx="5332639" cy="207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567D"/>
                </a:solidFill>
              </a:rPr>
              <a:t>Look at the photo and discuss:</a:t>
            </a:r>
            <a:endParaRPr lang="en-US" sz="2200" dirty="0">
              <a:solidFill>
                <a:srgbClr val="00567D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Hazards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Unsafe behavior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Ways to eliminate or control the hazard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BF956C-9B43-1818-C2B5-B7AC210A00BF}"/>
              </a:ext>
            </a:extLst>
          </p:cNvPr>
          <p:cNvSpPr txBox="1"/>
          <p:nvPr/>
        </p:nvSpPr>
        <p:spPr>
          <a:xfrm>
            <a:off x="7683085" y="6194400"/>
            <a:ext cx="140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20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Photo</a:t>
            </a:r>
            <a:r>
              <a:rPr lang="en-US" sz="1800" spc="-45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pc="-50" dirty="0">
                <a:solidFill>
                  <a:srgbClr val="0056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endParaRPr lang="en-US" dirty="0"/>
          </a:p>
        </p:txBody>
      </p:sp>
      <p:pic>
        <p:nvPicPr>
          <p:cNvPr id="11" name="Picture 10" descr="Machinery with safety hazards.">
            <a:extLst>
              <a:ext uri="{FF2B5EF4-FFF2-40B4-BE49-F238E27FC236}">
                <a16:creationId xmlns:a16="http://schemas.microsoft.com/office/drawing/2014/main" id="{B6BB4784-C8D2-7F87-412D-412396308B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085" y="1656184"/>
            <a:ext cx="4262258" cy="45021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F5790E-A266-2EB2-4D0C-0C0A55E14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78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F4DC7-BDC4-C927-0F3F-B7D082D8C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E57251-6269-E82A-281A-929DF6999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EF7F11-F854-A627-8CC0-3DC16AD17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342CFD-89F0-2946-4E22-5F0D6414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714451-F0B6-A89F-BE46-F949AA028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20.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6694A50-B003-038E-72FE-115AAB727A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179431"/>
            <a:ext cx="10298573" cy="18435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Identifying, preventing, and controlling hazards: Exercise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69C8EC-C9A8-25E0-65D0-944A6E4107AD}"/>
              </a:ext>
            </a:extLst>
          </p:cNvPr>
          <p:cNvSpPr txBox="1"/>
          <p:nvPr/>
        </p:nvSpPr>
        <p:spPr>
          <a:xfrm>
            <a:off x="1606043" y="2680677"/>
            <a:ext cx="4374133" cy="257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567D"/>
                </a:solidFill>
              </a:rPr>
              <a:t>Look at the photo and discuss:</a:t>
            </a:r>
            <a:endParaRPr lang="en-US" sz="2200" dirty="0">
              <a:solidFill>
                <a:srgbClr val="00567D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Hazards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Unsafe behavior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Ways to eliminate or control the hazard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789634-9DCF-C27C-12D7-C803C44062B2}"/>
              </a:ext>
            </a:extLst>
          </p:cNvPr>
          <p:cNvSpPr txBox="1"/>
          <p:nvPr/>
        </p:nvSpPr>
        <p:spPr>
          <a:xfrm>
            <a:off x="7341624" y="6031890"/>
            <a:ext cx="140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20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Photo</a:t>
            </a:r>
            <a:r>
              <a:rPr lang="en-US" sz="1800" spc="-45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pc="-50" dirty="0">
                <a:solidFill>
                  <a:srgbClr val="0056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endParaRPr lang="en-US" dirty="0"/>
          </a:p>
        </p:txBody>
      </p:sp>
      <p:pic>
        <p:nvPicPr>
          <p:cNvPr id="15" name="Picture 14" descr="A picture of bottles of liquid with no label.">
            <a:extLst>
              <a:ext uri="{FF2B5EF4-FFF2-40B4-BE49-F238E27FC236}">
                <a16:creationId xmlns:a16="http://schemas.microsoft.com/office/drawing/2014/main" id="{0080907D-A222-77EE-AFF7-C55205E1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624" y="1478937"/>
            <a:ext cx="4555625" cy="45529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1B40E6-AF50-14D7-FB44-AAB660160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54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30228-C058-E706-90E7-CB20DA054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53E6FA5-0366-0A12-AB24-AD4782630F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6CC8DF-B933-F4C3-108F-1F068F5AB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3A46EB-7BAD-BE34-9724-0A9FFFC9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66FEE1-E182-7A5E-D90C-CB5BA6461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20.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6581C2-CC8A-3362-08A6-F5A9E2439F2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113808"/>
            <a:ext cx="10385410" cy="18435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Identifying, preventing, and controlling hazards: Exercise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E7D55B-40BF-BF39-2719-10D2C821E872}"/>
              </a:ext>
            </a:extLst>
          </p:cNvPr>
          <p:cNvSpPr txBox="1"/>
          <p:nvPr/>
        </p:nvSpPr>
        <p:spPr>
          <a:xfrm>
            <a:off x="1606043" y="2680677"/>
            <a:ext cx="4374133" cy="257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567D"/>
                </a:solidFill>
              </a:rPr>
              <a:t>Look at the photo and discuss:</a:t>
            </a:r>
            <a:endParaRPr lang="en-US" sz="2200" dirty="0">
              <a:solidFill>
                <a:srgbClr val="00567D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Hazards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Unsafe behavior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Ways to eliminate or control the hazard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EC1EA-D264-2EF0-B570-79562677C7A9}"/>
              </a:ext>
            </a:extLst>
          </p:cNvPr>
          <p:cNvSpPr txBox="1"/>
          <p:nvPr/>
        </p:nvSpPr>
        <p:spPr>
          <a:xfrm>
            <a:off x="7745500" y="5957842"/>
            <a:ext cx="140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20" dirty="0">
                <a:solidFill>
                  <a:srgbClr val="0056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Photo 4</a:t>
            </a:r>
            <a:endParaRPr lang="en-US" dirty="0"/>
          </a:p>
        </p:txBody>
      </p:sp>
      <p:pic>
        <p:nvPicPr>
          <p:cNvPr id="17" name="Picture 16" descr="A worker carrying plywood incorrectly.">
            <a:extLst>
              <a:ext uri="{FF2B5EF4-FFF2-40B4-BE49-F238E27FC236}">
                <a16:creationId xmlns:a16="http://schemas.microsoft.com/office/drawing/2014/main" id="{7F7C0528-0D15-B3DF-16B1-FE5AA798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500" y="1603638"/>
            <a:ext cx="4263683" cy="43023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D9A784-A35A-A0B6-4089-5DFED6309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45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22.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5132719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Let’s review!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607877" y="1730937"/>
            <a:ext cx="4185513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567D"/>
                </a:solidFill>
              </a:rPr>
              <a:t>Answer 10 quiz questions to test what you have learned.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499971-329C-1598-0201-0C1277B7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024128"/>
            <a:ext cx="4569910" cy="490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8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C4BB3B-67E9-4919-B991-36C5DB0E3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1"/>
            <a:ext cx="12192000" cy="12956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A9D726-306D-4829-9303-D7B9C92F6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6190"/>
            <a:ext cx="12192000" cy="1295697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regon OSHA Logo">
            <a:extLst>
              <a:ext uri="{FF2B5EF4-FFF2-40B4-BE49-F238E27FC236}">
                <a16:creationId xmlns:a16="http://schemas.microsoft.com/office/drawing/2014/main" id="{96194FF5-9705-53F3-4A4F-641A7939C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55" y="240855"/>
            <a:ext cx="1367517" cy="75752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005A3AD-CD7A-F9AF-CC6F-651049C74A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9632" y="1983500"/>
            <a:ext cx="4531595" cy="13181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Oregon OSHA Public Education Mission: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22FD15-D4E5-E2D2-DF26-71FA0A165286}"/>
              </a:ext>
            </a:extLst>
          </p:cNvPr>
          <p:cNvSpPr txBox="1"/>
          <p:nvPr/>
        </p:nvSpPr>
        <p:spPr>
          <a:xfrm>
            <a:off x="127551" y="3612656"/>
            <a:ext cx="5206482" cy="1763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i="1" dirty="0">
                <a:solidFill>
                  <a:srgbClr val="00567D"/>
                </a:solidFill>
              </a:rPr>
              <a:t>We provide knowledge and tools to advance self-sufficiency</a:t>
            </a:r>
          </a:p>
          <a:p>
            <a:pPr algn="ctr">
              <a:lnSpc>
                <a:spcPct val="150000"/>
              </a:lnSpc>
            </a:pPr>
            <a:r>
              <a:rPr lang="en-US" sz="2500" i="1" dirty="0">
                <a:solidFill>
                  <a:srgbClr val="00567D"/>
                </a:solidFill>
              </a:rPr>
              <a:t> in workplace safety and health.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A6608D-3D1E-2DFE-9DA7-8E3AB7C0C5DC}"/>
              </a:ext>
            </a:extLst>
          </p:cNvPr>
          <p:cNvSpPr txBox="1"/>
          <p:nvPr/>
        </p:nvSpPr>
        <p:spPr>
          <a:xfrm>
            <a:off x="6428760" y="2023059"/>
            <a:ext cx="4320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567D"/>
                </a:solidFill>
              </a:rPr>
              <a:t>Oregon OSHA Services</a:t>
            </a:r>
            <a:endParaRPr lang="en-US" sz="2800" dirty="0">
              <a:solidFill>
                <a:srgbClr val="00567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59A39-188D-45A0-8A77-1DE27600C3A3}"/>
              </a:ext>
            </a:extLst>
          </p:cNvPr>
          <p:cNvSpPr txBox="1"/>
          <p:nvPr/>
        </p:nvSpPr>
        <p:spPr>
          <a:xfrm>
            <a:off x="6428760" y="2720186"/>
            <a:ext cx="5635689" cy="2918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Consultation Services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Enforcement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Appeals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Public Education and Conferences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Standards and Technical 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2A239C-7CC1-102E-571E-990ED2E44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881396" y="1896603"/>
            <a:ext cx="0" cy="3432106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322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162E49-089D-F5CF-329B-2911DB4F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394583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Additional Educational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F49E48-4AF7-402C-2B6F-7B664E98F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5C36D7-9E80-9F24-8578-0DD66E09BEFF}"/>
              </a:ext>
            </a:extLst>
          </p:cNvPr>
          <p:cNvSpPr txBox="1"/>
          <p:nvPr/>
        </p:nvSpPr>
        <p:spPr>
          <a:xfrm>
            <a:off x="1513322" y="1317972"/>
            <a:ext cx="10482729" cy="486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00567D"/>
                </a:solidFill>
              </a:rPr>
              <a:t>Oregon OSHA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4" tooltip="Link to Oregon OSHA YouTube Channel"/>
              </a:rPr>
              <a:t>YouTube Channel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5" tooltip="Link to the A to Z topic index"/>
              </a:rPr>
              <a:t>Website A-Z Topic Index 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6" tooltip="Link to Oregon OSHA Online Training Courses"/>
              </a:rPr>
              <a:t>Online Training Courses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7" tooltip="Link to PESO meaning English and Span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PESO – English to Español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00567D"/>
                </a:solidFill>
                <a:hlinkClick r:id="rId8" tooltip="Link to Other Safety and Health Training Resourc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Other Safety and Health Training Resources</a:t>
            </a:r>
            <a:endParaRPr lang="en-US" sz="3200" dirty="0">
              <a:solidFill>
                <a:srgbClr val="0056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39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DF5C75-9904-D964-9581-F2F80EE5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70291" y="164557"/>
            <a:ext cx="10482730" cy="5539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Need more information? Call your nearest Oregon OSHA Office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A42F4-45AF-D683-0FC1-C75BC7F5A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grpSp>
        <p:nvGrpSpPr>
          <p:cNvPr id="15" name="Group 14" descr="List of Oregon OSHA field offices in Oregon and their addresses and telephone numbers.">
            <a:extLst>
              <a:ext uri="{FF2B5EF4-FFF2-40B4-BE49-F238E27FC236}">
                <a16:creationId xmlns:a16="http://schemas.microsoft.com/office/drawing/2014/main" id="{D5A74344-CF05-C85A-1477-05CFCDA82399}"/>
              </a:ext>
            </a:extLst>
          </p:cNvPr>
          <p:cNvGrpSpPr/>
          <p:nvPr/>
        </p:nvGrpSpPr>
        <p:grpSpPr>
          <a:xfrm>
            <a:off x="1281102" y="1025434"/>
            <a:ext cx="10714951" cy="5258274"/>
            <a:chOff x="1281102" y="1025434"/>
            <a:chExt cx="10714951" cy="525827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B91AB73-CCED-A84A-6AA6-336805E951B6}"/>
                </a:ext>
              </a:extLst>
            </p:cNvPr>
            <p:cNvSpPr txBox="1"/>
            <p:nvPr/>
          </p:nvSpPr>
          <p:spPr>
            <a:xfrm>
              <a:off x="1314958" y="1025434"/>
              <a:ext cx="3118843" cy="2826543"/>
            </a:xfrm>
            <a:prstGeom prst="rect">
              <a:avLst/>
            </a:prstGeom>
            <a:noFill/>
            <a:ln w="19050">
              <a:solidFill>
                <a:srgbClr val="00567D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Salem Central Office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350 Winter St. NE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Salem, OR 97301-3882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Phone</a:t>
              </a:r>
              <a:r>
                <a:rPr lang="en-US" sz="1500" dirty="0">
                  <a:solidFill>
                    <a:srgbClr val="00567D"/>
                  </a:solidFill>
                </a:rPr>
                <a:t>: 503-378-3272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Toll-Free</a:t>
              </a:r>
              <a:r>
                <a:rPr lang="en-US" sz="1500" dirty="0">
                  <a:solidFill>
                    <a:srgbClr val="00567D"/>
                  </a:solidFill>
                </a:rPr>
                <a:t>: 800-922-2689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Fax</a:t>
              </a:r>
              <a:r>
                <a:rPr lang="en-US" sz="1500" dirty="0">
                  <a:solidFill>
                    <a:srgbClr val="00567D"/>
                  </a:solidFill>
                </a:rPr>
                <a:t>: 503-947-7461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 err="1">
                  <a:solidFill>
                    <a:srgbClr val="00567D"/>
                  </a:solidFill>
                </a:rPr>
                <a:t>en</a:t>
              </a:r>
              <a:r>
                <a:rPr lang="en-US" sz="1500" dirty="0">
                  <a:solidFill>
                    <a:srgbClr val="00567D"/>
                  </a:solidFill>
                </a:rPr>
                <a:t> </a:t>
              </a:r>
              <a:r>
                <a:rPr lang="en-US" sz="1500" b="1" dirty="0" err="1">
                  <a:solidFill>
                    <a:srgbClr val="00567D"/>
                  </a:solidFill>
                </a:rPr>
                <a:t>Español</a:t>
              </a:r>
              <a:r>
                <a:rPr lang="en-US" sz="1500" dirty="0">
                  <a:solidFill>
                    <a:srgbClr val="00567D"/>
                  </a:solidFill>
                </a:rPr>
                <a:t>: 800-843-8086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Website</a:t>
              </a:r>
              <a:r>
                <a:rPr lang="en-US" sz="1500" dirty="0">
                  <a:solidFill>
                    <a:srgbClr val="00567D"/>
                  </a:solidFill>
                </a:rPr>
                <a:t>: osha.oregon.gov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C7D533-331B-48D5-21AD-EA224101C587}"/>
                </a:ext>
              </a:extLst>
            </p:cNvPr>
            <p:cNvSpPr txBox="1"/>
            <p:nvPr/>
          </p:nvSpPr>
          <p:spPr>
            <a:xfrm>
              <a:off x="1281102" y="4119667"/>
              <a:ext cx="4076324" cy="21340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Bend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Red Oaks Square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1230 NE Third St., Suite A-115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Bend, OR 97701-4374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541-388-6066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541-388-6068</a:t>
              </a:r>
              <a:endParaRPr lang="en-US" sz="15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2567A3-124C-E098-A5D9-6815B2F31E6F}"/>
                </a:ext>
              </a:extLst>
            </p:cNvPr>
            <p:cNvSpPr txBox="1"/>
            <p:nvPr/>
          </p:nvSpPr>
          <p:spPr>
            <a:xfrm>
              <a:off x="4640333" y="1033425"/>
              <a:ext cx="4076324" cy="5250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Eugene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1500 Valley River Drive, Suite 150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Eugene, OR 97401-4643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541-686-7562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541-686-7913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Medford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1840 Barnett Road, Suite 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Medford, OR 97504-8293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541-776-6030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541-776-6016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Pendleton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750 SE Emigrant Ave., Ste. 131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Pendleton, OR 97801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541-276-9175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541-276-2353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3E1DE1-A1BC-2876-9B85-3E75901C2CE8}"/>
                </a:ext>
              </a:extLst>
            </p:cNvPr>
            <p:cNvSpPr txBox="1"/>
            <p:nvPr/>
          </p:nvSpPr>
          <p:spPr>
            <a:xfrm>
              <a:off x="8429625" y="1068582"/>
              <a:ext cx="3566428" cy="42115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Portland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Durham Plaza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16760 SW Upper Boones 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Ferry Road, Suite 200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Tigard, OR 97224-7696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503-229-5910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503-229-6193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Salem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1340 Tandem Ave. NE, Suite 160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Salem, OR 97301-8080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503-378-3274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503-373-7819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8278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490843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7D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08430"/>
            <a:ext cx="12192000" cy="1949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0" y="1362973"/>
            <a:ext cx="12191999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Thank you!</a:t>
            </a:r>
          </a:p>
        </p:txBody>
      </p:sp>
      <p:pic>
        <p:nvPicPr>
          <p:cNvPr id="6" name="Picture 5" descr="Oregon OSHA Logo">
            <a:extLst>
              <a:ext uri="{FF2B5EF4-FFF2-40B4-BE49-F238E27FC236}">
                <a16:creationId xmlns:a16="http://schemas.microsoft.com/office/drawing/2014/main" id="{636A805C-CAF7-47CC-A314-8F2FAD3C8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5" y="5185221"/>
            <a:ext cx="2514605" cy="139598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9D93F7-4A83-40F1-40E4-C1EB81C8C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64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FF94A-E70C-3A0B-9340-2BFB2461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Contact 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513323" y="1652919"/>
            <a:ext cx="5323706" cy="3753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rgbClr val="00567D"/>
                </a:solidFill>
              </a:rPr>
              <a:t>Field Offices</a:t>
            </a:r>
            <a:r>
              <a:rPr lang="en-US" sz="2300" dirty="0">
                <a:solidFill>
                  <a:srgbClr val="00567D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Portland		503-229-6193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Salem			503-373-7819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Eugene			541-686-7913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Medford		541-776-6016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Bend			541-388-6068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Pendleton 		541-276-2353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CB2F0F4-98D8-843B-C4D1-E3D361467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912528" y="2231472"/>
            <a:ext cx="0" cy="2811685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61C5FED-C294-3489-0A20-E384144B5908}"/>
              </a:ext>
            </a:extLst>
          </p:cNvPr>
          <p:cNvSpPr txBox="1"/>
          <p:nvPr/>
        </p:nvSpPr>
        <p:spPr>
          <a:xfrm>
            <a:off x="7258399" y="2174374"/>
            <a:ext cx="4595243" cy="322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rgbClr val="00567D"/>
                </a:solidFill>
              </a:rPr>
              <a:t>Salem Central</a:t>
            </a:r>
            <a:endParaRPr lang="en-US" sz="23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Toll Free English:	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800-922-2689</a:t>
            </a:r>
          </a:p>
          <a:p>
            <a:pPr>
              <a:lnSpc>
                <a:spcPct val="150000"/>
              </a:lnSpc>
            </a:pPr>
            <a:endParaRPr lang="en-US" sz="23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Toll Free Spanish:	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567D"/>
                </a:solidFill>
              </a:rPr>
              <a:t>800-843-8086</a:t>
            </a:r>
            <a:endParaRPr lang="en-US" sz="2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1EA25-9DC0-5B91-77A7-FCD6406F22E9}"/>
              </a:ext>
            </a:extLst>
          </p:cNvPr>
          <p:cNvSpPr txBox="1"/>
          <p:nvPr/>
        </p:nvSpPr>
        <p:spPr>
          <a:xfrm>
            <a:off x="192924" y="5758394"/>
            <a:ext cx="590307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rgbClr val="00567D"/>
                </a:solidFill>
              </a:rPr>
              <a:t>Website</a:t>
            </a:r>
            <a:r>
              <a:rPr lang="en-US" sz="2300" dirty="0">
                <a:solidFill>
                  <a:srgbClr val="00567D"/>
                </a:solidFill>
              </a:rPr>
              <a:t>: </a:t>
            </a:r>
            <a:r>
              <a:rPr lang="en-US" sz="2300" u="sng" dirty="0">
                <a:solidFill>
                  <a:srgbClr val="00567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osha.oregon.gov</a:t>
            </a:r>
            <a:endParaRPr lang="en-US" sz="23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26DCF3-A656-30AC-A256-4C73ED441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01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4.</a:t>
            </a:r>
          </a:p>
        </p:txBody>
      </p:sp>
      <p:sp>
        <p:nvSpPr>
          <p:cNvPr id="9" name="Title 8" descr="Workshop goals&#10;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Workshop goals</a:t>
            </a:r>
          </a:p>
        </p:txBody>
      </p:sp>
      <p:sp>
        <p:nvSpPr>
          <p:cNvPr id="12" name="TextBox 11" descr="Workshop goals&#10;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513322" y="1814844"/>
            <a:ext cx="5234839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00567D"/>
                </a:solidFill>
              </a:rPr>
              <a:t>Provide basic knowledge and skills necessary to identify, assess, control, and prevent workplace hazards, as they relate to your industry and work environment.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567D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00567D"/>
                </a:solidFill>
              </a:rPr>
              <a:t>Learn to use the hierarchy of controls, which provides a systematic approach for determining the best methods for controlling hazards found in a work environment.  </a:t>
            </a:r>
            <a:endParaRPr lang="en-US" sz="20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42FAC4-F44E-1531-F73D-20EE75DF3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631" y="1218587"/>
            <a:ext cx="4826522" cy="487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49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7DD04-E273-1C2C-4E73-E637751BB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239EFDE-8508-F8A4-0816-E708CF9E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FB6B92E-E833-F415-FAE4-230C7CCEB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2EDF43-6BA9-ABA3-773B-4E17693CC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07CA11-2BE4-B099-6149-06129EBC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6.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32BDB1-17D9-5206-B28C-F55F95A6A4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94248" y="491405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hazard?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A52DFB-A56C-82C3-AD54-502112E411E5}"/>
              </a:ext>
            </a:extLst>
          </p:cNvPr>
          <p:cNvSpPr txBox="1"/>
          <p:nvPr/>
        </p:nvSpPr>
        <p:spPr>
          <a:xfrm>
            <a:off x="1294247" y="1814844"/>
            <a:ext cx="5677887" cy="1763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A hazard is an unsafe condition or practice – or a combination of the two – that could cause an injury, illness, or death.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7C3E9-A9FF-453A-CD3B-77C8FF3E5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71C8448F-8150-D2FD-B39C-83C674366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" r="7792"/>
          <a:stretch>
            <a:fillRect/>
          </a:stretch>
        </p:blipFill>
        <p:spPr>
          <a:xfrm>
            <a:off x="7612579" y="1484747"/>
            <a:ext cx="4403270" cy="41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06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4214" y="6321917"/>
            <a:ext cx="1707572" cy="365125"/>
          </a:xfrm>
        </p:spPr>
        <p:txBody>
          <a:bodyPr/>
          <a:lstStyle/>
          <a:p>
            <a:pPr algn="l"/>
            <a:r>
              <a:rPr lang="en-US" dirty="0"/>
              <a:t>See Workbook Page 10.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13584" y="218087"/>
            <a:ext cx="6649362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workplace hazards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140243" y="1518512"/>
            <a:ext cx="3861110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Fall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Mechanical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Toxic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Extreme temperature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Flammability and fire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Explosion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567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95660A-107B-706A-E47D-3CA46F3B093B}"/>
              </a:ext>
            </a:extLst>
          </p:cNvPr>
          <p:cNvSpPr txBox="1"/>
          <p:nvPr/>
        </p:nvSpPr>
        <p:spPr>
          <a:xfrm>
            <a:off x="4709602" y="1534026"/>
            <a:ext cx="3394625" cy="240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567D"/>
                </a:solidFill>
              </a:rPr>
              <a:t>Pressure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567D"/>
                </a:solidFill>
              </a:rPr>
              <a:t>Electrical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567D"/>
                </a:solidFill>
              </a:rPr>
              <a:t>Ergonomic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567D"/>
                </a:solidFill>
              </a:rPr>
              <a:t>Biohazardous material hazards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567D"/>
                </a:solidFill>
              </a:rPr>
              <a:t>Workplace violence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B81B33-F333-52CD-8BEA-70EB25ED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91" y="1181510"/>
            <a:ext cx="3839144" cy="412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89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14.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94248" y="272330"/>
            <a:ext cx="10097652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Three strategies to identify and assess hazards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363372" y="1630363"/>
            <a:ext cx="5304128" cy="349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dirty="0">
                <a:solidFill>
                  <a:srgbClr val="00567D"/>
                </a:solidFill>
              </a:rPr>
              <a:t>Perform regular safety and health inspections.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dirty="0">
                <a:solidFill>
                  <a:srgbClr val="00567D"/>
                </a:solidFill>
              </a:rPr>
              <a:t>Investigate incidents and near misses to determine root causes.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dirty="0">
                <a:solidFill>
                  <a:srgbClr val="00567D"/>
                </a:solidFill>
              </a:rPr>
              <a:t>Do a job hazard analysis (JHA).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804FA798-57F1-725F-78B4-7BCBC0752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" r="34677"/>
          <a:stretch/>
        </p:blipFill>
        <p:spPr>
          <a:xfrm>
            <a:off x="7419128" y="1630363"/>
            <a:ext cx="4609080" cy="404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83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D77B1-E2EF-633D-9FD9-EDCCCE673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16EE0EF-5A64-54CF-EC0A-9C54C5ECA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5D9A24-2482-F2C1-5056-3DACF614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E409AB-F364-37A0-93FB-64510C76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A022A8-6B18-9475-8FA0-DADCFE10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14.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4CC385A-0486-1CE9-2C0E-2FC832C981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51957" y="491405"/>
            <a:ext cx="5132719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Safety inspection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5D1A64-A6D6-E40E-E808-7AB699EC31D1}"/>
              </a:ext>
            </a:extLst>
          </p:cNvPr>
          <p:cNvSpPr txBox="1"/>
          <p:nvPr/>
        </p:nvSpPr>
        <p:spPr>
          <a:xfrm>
            <a:off x="1351956" y="1917843"/>
            <a:ext cx="5511421" cy="234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Who is involved?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Major weakness?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How can we overcome this weakness?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9E436C-31CA-25E8-0A80-CA8CABABFC27}"/>
              </a:ext>
            </a:extLst>
          </p:cNvPr>
          <p:cNvSpPr txBox="1"/>
          <p:nvPr/>
        </p:nvSpPr>
        <p:spPr>
          <a:xfrm>
            <a:off x="8324885" y="5326739"/>
            <a:ext cx="2978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567D"/>
                </a:solidFill>
                <a:hlinkClick r:id="rId3" tooltip="Link to The Safety Inspection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Safety Inspection - Video</a:t>
            </a:r>
            <a:endParaRPr lang="en-US" sz="18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B69CD6-35E9-B8C1-6DC3-7EE5E4C1B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EB0E9A3E-46A9-4EF4-7781-BEA60B469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8" r="17198"/>
          <a:stretch>
            <a:fillRect/>
          </a:stretch>
        </p:blipFill>
        <p:spPr>
          <a:xfrm>
            <a:off x="7258050" y="1531261"/>
            <a:ext cx="4773612" cy="376928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3B2A0DD-6229-CD53-4234-B434CAB2B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79533" y="4526141"/>
            <a:ext cx="619618" cy="6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3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8A6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See Workbook Page 15.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5538659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Job hazard analysis (JHA)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513323" y="1789134"/>
            <a:ext cx="3861110" cy="1763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Why is it important to involve the employees in the JHA process?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54F515-3BF7-EE91-7CF9-9F32E5950B97}"/>
              </a:ext>
            </a:extLst>
          </p:cNvPr>
          <p:cNvSpPr txBox="1"/>
          <p:nvPr/>
        </p:nvSpPr>
        <p:spPr>
          <a:xfrm>
            <a:off x="7051982" y="5835679"/>
            <a:ext cx="4612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567D"/>
                </a:solidFill>
                <a:hlinkClick r:id="rId3" tooltip="Link to the Introduction to J H A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Introduction to the Job Hazard Analysis - Video</a:t>
            </a:r>
            <a:endParaRPr lang="en-US" sz="18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16" name="Picture Placeholder 5">
            <a:extLst>
              <a:ext uri="{FF2B5EF4-FFF2-40B4-BE49-F238E27FC236}">
                <a16:creationId xmlns:a16="http://schemas.microsoft.com/office/drawing/2014/main" id="{4EBC5483-48C5-BFDB-3955-480A903E5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3" r="14453"/>
          <a:stretch>
            <a:fillRect/>
          </a:stretch>
        </p:blipFill>
        <p:spPr>
          <a:xfrm>
            <a:off x="6817569" y="1444532"/>
            <a:ext cx="5080978" cy="421709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CBD5FC09-EBEF-FC63-B972-22AB0E6A0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38661" y="4910506"/>
            <a:ext cx="619618" cy="6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06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raining" ma:contentTypeID="0x010100854524CC3423A244BB56938E3F8ABE270067817B4706841944893504266FF3AFD0" ma:contentTypeVersion="29" ma:contentTypeDescription="Training and education materials" ma:contentTypeScope="" ma:versionID="9c14672a0c5f30bf6f8f3e80b604c454">
  <xsd:schema xmlns:xsd="http://www.w3.org/2001/XMLSchema" xmlns:xs="http://www.w3.org/2001/XMLSchema" xmlns:p="http://schemas.microsoft.com/office/2006/metadata/properties" xmlns:ns1="http://schemas.microsoft.com/sharepoint/v3" xmlns:ns2="4abed4e2-db5c-4e78-ae88-7ca7a6241065" xmlns:ns3="http://schemas.microsoft.com/sharepoint/v4" targetNamespace="http://schemas.microsoft.com/office/2006/metadata/properties" ma:root="true" ma:fieldsID="816006bf8a4b08db83d12aa117935bd6" ns1:_="" ns2:_="" ns3:_="">
    <xsd:import namespace="http://schemas.microsoft.com/sharepoint/v3"/>
    <xsd:import namespace="4abed4e2-db5c-4e78-ae88-7ca7a6241065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AdditionalTitle" minOccurs="0"/>
                <xsd:element ref="ns2:TrainingType" minOccurs="0"/>
                <xsd:element ref="ns2:TrainingFormat" minOccurs="0"/>
                <xsd:element ref="ns2:DateRevised" minOccurs="0"/>
                <xsd:element ref="ns1:Language" minOccurs="0"/>
                <xsd:element ref="ns2:Description1" minOccurs="0"/>
                <xsd:element ref="ns2:Topic" minOccurs="0"/>
                <xsd:element ref="ns2:SharedWithUser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6" nillable="true" ma:displayName="Language" ma:default="English" ma:format="Dropdown" ma:internalName="Language" ma:readOnly="false">
      <xsd:simpleType>
        <xsd:union memberTypes="dms:Text">
          <xsd:simpleType>
            <xsd:restriction base="dms:Choice">
              <xsd:enumeration value="Arabic"/>
              <xsd:enumeration value="Bulgarian"/>
              <xsd:enumeration value="Chinese"/>
              <xsd:enumeration value="Croatian"/>
              <xsd:enumeration value="Czech"/>
              <xsd:enumeration value="Danish"/>
              <xsd:enumeration value="Dutch"/>
              <xsd:enumeration value="English"/>
              <xsd:enumeration value="Estonian"/>
              <xsd:enumeration value="Finnish"/>
              <xsd:enumeration value="French"/>
              <xsd:enumeration value="German"/>
              <xsd:enumeration value="Greek"/>
              <xsd:enumeration value="Hebrew"/>
              <xsd:enumeration value="Hindi"/>
              <xsd:enumeration value="Hungarian"/>
              <xsd:enumeration value="Indonesian"/>
              <xsd:enumeration value="Italian"/>
              <xsd:enumeration value="Japanese"/>
              <xsd:enumeration value="Korean"/>
              <xsd:enumeration value="Latvian"/>
              <xsd:enumeration value="Lithuanian"/>
              <xsd:enumeration value="Malay"/>
              <xsd:enumeration value="Norwegian"/>
              <xsd:enumeration value="Polish"/>
              <xsd:enumeration value="Portuguese"/>
              <xsd:enumeration value="Romanian"/>
              <xsd:enumeration value="Russian"/>
              <xsd:enumeration value="Serbian"/>
              <xsd:enumeration value="Slovak"/>
              <xsd:enumeration value="Slovenian"/>
              <xsd:enumeration value="Spanish"/>
              <xsd:enumeration value="Swedish"/>
              <xsd:enumeration value="Thai"/>
              <xsd:enumeration value="Turkish"/>
              <xsd:enumeration value="Ukrainian"/>
              <xsd:enumeration value="Urdu"/>
              <xsd:enumeration value="Vietnamese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d4e2-db5c-4e78-ae88-7ca7a6241065" elementFormDefault="qualified">
    <xsd:import namespace="http://schemas.microsoft.com/office/2006/documentManagement/types"/>
    <xsd:import namespace="http://schemas.microsoft.com/office/infopath/2007/PartnerControls"/>
    <xsd:element name="AdditionalTitle" ma:index="2" nillable="true" ma:displayName="Additional Title" ma:description="Secondary title - typically the English language title if the item has a title in another language" ma:internalName="AdditionalTitle" ma:readOnly="false">
      <xsd:simpleType>
        <xsd:restriction base="dms:Text">
          <xsd:maxLength value="255"/>
        </xsd:restriction>
      </xsd:simpleType>
    </xsd:element>
    <xsd:element name="TrainingType" ma:index="3" nillable="true" ma:displayName="Training Type" ma:description="Pick a type for this training material" ma:format="Dropdown" ma:internalName="TrainingType" ma:readOnly="false">
      <xsd:simpleType>
        <xsd:restriction base="dms:Choice">
          <xsd:enumeration value="Curriculum"/>
          <xsd:enumeration value="Grant program"/>
          <xsd:enumeration value="Online course"/>
          <xsd:enumeration value="PESO"/>
          <xsd:enumeration value="Presentation"/>
          <xsd:enumeration value="Resources"/>
          <xsd:enumeration value="Workshop"/>
        </xsd:restriction>
      </xsd:simpleType>
    </xsd:element>
    <xsd:element name="TrainingFormat" ma:index="4" nillable="true" ma:displayName="Training Format" ma:default="  " ma:description="Pick a format for this training" ma:format="Dropdown" ma:internalName="TrainingFormat" ma:readOnly="false">
      <xsd:simpleType>
        <xsd:restriction base="dms:Choice">
          <xsd:enumeration value=""/>
          <xsd:enumeration value="Instructor Guide"/>
          <xsd:enumeration value="Online course"/>
          <xsd:enumeration value="Overhead"/>
          <xsd:enumeration value="Tailgate"/>
          <xsd:enumeration value="Training program"/>
          <xsd:enumeration value="Video"/>
          <xsd:enumeration value="Workbook"/>
        </xsd:restriction>
      </xsd:simpleType>
    </xsd:element>
    <xsd:element name="DateRevised" ma:index="5" nillable="true" ma:displayName="New or Revised Date" ma:format="DateOnly" ma:internalName="DateRevised" ma:readOnly="false">
      <xsd:simpleType>
        <xsd:restriction base="dms:DateTime"/>
      </xsd:simpleType>
    </xsd:element>
    <xsd:element name="Description1" ma:index="7" nillable="true" ma:displayName="Description" ma:internalName="Description1" ma:readOnly="false">
      <xsd:simpleType>
        <xsd:restriction base="dms:Note"/>
      </xsd:simpleType>
    </xsd:element>
    <xsd:element name="Topic" ma:index="8" nillable="true" ma:displayName="Topic" ma:description="Pick associated topics" ma:list="{913132ca-d302-4b93-9158-b48ece0e0b4d}" ma:internalName="Topic" ma:readOnly="false" ma:showField="Title" ma:web="4abed4e2-db5c-4e78-ae88-7ca7a6241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 xmlns="4abed4e2-db5c-4e78-ae88-7ca7a6241065">
      <Value>245</Value>
    </Topic>
    <Language xmlns="http://schemas.microsoft.com/sharepoint/v3">English</Language>
    <TrainingFormat xmlns="4abed4e2-db5c-4e78-ae88-7ca7a6241065">Overhead</TrainingFormat>
    <TrainingType xmlns="4abed4e2-db5c-4e78-ae88-7ca7a6241065">Workshop</TrainingType>
    <DateRevised xmlns="4abed4e2-db5c-4e78-ae88-7ca7a6241065">2026-04-21T07:00:00+00:00</DateRevised>
    <AdditionalTitle xmlns="4abed4e2-db5c-4e78-ae88-7ca7a6241065" xsi:nil="true"/>
    <Description1 xmlns="4abed4e2-db5c-4e78-ae88-7ca7a6241065">PowerPoint slides for Hazard Identification and Control workshop.</Description1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C0A41CA3-D837-4C79-AD88-1CB137C615E6}"/>
</file>

<file path=customXml/itemProps2.xml><?xml version="1.0" encoding="utf-8"?>
<ds:datastoreItem xmlns:ds="http://schemas.openxmlformats.org/officeDocument/2006/customXml" ds:itemID="{8B0E9081-D0FC-4935-81F2-DBCDBF3E9209}"/>
</file>

<file path=customXml/itemProps3.xml><?xml version="1.0" encoding="utf-8"?>
<ds:datastoreItem xmlns:ds="http://schemas.openxmlformats.org/officeDocument/2006/customXml" ds:itemID="{157F7671-511A-457C-B20E-11F0E28D5CB6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918</Words>
  <Application>Microsoft Office PowerPoint</Application>
  <PresentationFormat>Widescreen</PresentationFormat>
  <Paragraphs>198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Office Theme</vt:lpstr>
      <vt:lpstr>Hazard Identification and Control</vt:lpstr>
      <vt:lpstr>Oregon OSHA Public Education Mission:</vt:lpstr>
      <vt:lpstr>Contact us</vt:lpstr>
      <vt:lpstr>Workshop goals</vt:lpstr>
      <vt:lpstr>What is a hazard?</vt:lpstr>
      <vt:lpstr>Common workplace hazards</vt:lpstr>
      <vt:lpstr>Three strategies to identify and assess hazards</vt:lpstr>
      <vt:lpstr>Safety inspection</vt:lpstr>
      <vt:lpstr>Job hazard analysis (JHA)</vt:lpstr>
      <vt:lpstr>Identifying and assessing hazards: Exercise 1</vt:lpstr>
      <vt:lpstr>Identifying and assessing hazards: Exercise 2</vt:lpstr>
      <vt:lpstr>Identifying and assessing hazards: Exercise 3</vt:lpstr>
      <vt:lpstr>Controlling and preventing hazards</vt:lpstr>
      <vt:lpstr>Controlling and preventing hazards (continued)</vt:lpstr>
      <vt:lpstr>Identifying, preventing, and controlling hazards: Exercise 1</vt:lpstr>
      <vt:lpstr>Identifying, preventing, and controlling hazards: Exercise 2</vt:lpstr>
      <vt:lpstr>Identifying, preventing, and controlling hazards: Exercise 3</vt:lpstr>
      <vt:lpstr>Identifying, preventing, and controlling hazards: Exercise 4</vt:lpstr>
      <vt:lpstr>Let’s review!</vt:lpstr>
      <vt:lpstr>Additional Educational Resources</vt:lpstr>
      <vt:lpstr>Need more information? Call your nearest Oregon OSHA Office</vt:lpstr>
      <vt:lpstr>Thank you!</vt:lpstr>
    </vt:vector>
  </TitlesOfParts>
  <Company>DCBS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Hazard Identification and Control</dc:title>
  <dc:creator>Knecht Jessica M</dc:creator>
  <cp:lastModifiedBy>Angelina Cox</cp:lastModifiedBy>
  <cp:revision>175</cp:revision>
  <dcterms:created xsi:type="dcterms:W3CDTF">2020-01-18T00:36:53Z</dcterms:created>
  <dcterms:modified xsi:type="dcterms:W3CDTF">2026-04-16T15:32:36Z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2024-09-25T19:38:07Z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45224d52-eb3c-44ab-bb29-c8af436510ac</vt:lpwstr>
  </property>
  <property fmtid="{D5CDD505-2E9C-101B-9397-08002B2CF9AE}" pid="8" name="MSIP_Label_09b73270-2993-4076-be47-9c78f42a1e84_ContentBits">
    <vt:lpwstr>0</vt:lpwstr>
  </property>
  <property fmtid="{D5CDD505-2E9C-101B-9397-08002B2CF9AE}" pid="9" name="ContentTypeId">
    <vt:lpwstr>0x010100854524CC3423A244BB56938E3F8ABE270067817B4706841944893504266FF3AFD0</vt:lpwstr>
  </property>
</Properties>
</file>