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11.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authors.xml" ContentType="application/vnd.ms-powerpoint.authors+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9"/>
  </p:notesMasterIdLst>
  <p:handoutMasterIdLst>
    <p:handoutMasterId r:id="rId60"/>
  </p:handoutMasterIdLst>
  <p:sldIdLst>
    <p:sldId id="256" r:id="rId2"/>
    <p:sldId id="259" r:id="rId3"/>
    <p:sldId id="260" r:id="rId4"/>
    <p:sldId id="265" r:id="rId5"/>
    <p:sldId id="261" r:id="rId6"/>
    <p:sldId id="266" r:id="rId7"/>
    <p:sldId id="268" r:id="rId8"/>
    <p:sldId id="269" r:id="rId9"/>
    <p:sldId id="267" r:id="rId10"/>
    <p:sldId id="270"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299" r:id="rId40"/>
    <p:sldId id="300" r:id="rId41"/>
    <p:sldId id="301" r:id="rId42"/>
    <p:sldId id="302" r:id="rId43"/>
    <p:sldId id="303" r:id="rId44"/>
    <p:sldId id="304" r:id="rId45"/>
    <p:sldId id="305" r:id="rId46"/>
    <p:sldId id="306" r:id="rId47"/>
    <p:sldId id="307" r:id="rId48"/>
    <p:sldId id="309" r:id="rId49"/>
    <p:sldId id="310" r:id="rId50"/>
    <p:sldId id="311" r:id="rId51"/>
    <p:sldId id="312" r:id="rId52"/>
    <p:sldId id="314" r:id="rId53"/>
    <p:sldId id="315" r:id="rId54"/>
    <p:sldId id="313" r:id="rId55"/>
    <p:sldId id="263" r:id="rId56"/>
    <p:sldId id="264" r:id="rId57"/>
    <p:sldId id="262"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7FC73B8-B602-49EF-E0CE-14975F0B7883}" name="Bozicevic Tom" initials="BT" userId="Bozicevic Tom"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567D"/>
    <a:srgbClr val="0078A6"/>
    <a:srgbClr val="F99F1C"/>
    <a:srgbClr val="54458C"/>
    <a:srgbClr val="776A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96" autoAdjust="0"/>
    <p:restoredTop sz="94598" autoAdjust="0"/>
  </p:normalViewPr>
  <p:slideViewPr>
    <p:cSldViewPr snapToGrid="0">
      <p:cViewPr varScale="1">
        <p:scale>
          <a:sx n="81" d="100"/>
          <a:sy n="81" d="100"/>
        </p:scale>
        <p:origin x="120" y="5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68"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ustomXml" Target="../customXml/item1.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 Id="rId67"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handoutMaster" Target="handoutMasters/handoutMaster1.xml"/><Relationship Id="rId65"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40C3C96-F367-3CE6-48B2-C40B505CE2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D77626E2-A1CC-2957-84EF-2B79EC9E27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65A6C9C-8C4A-4A25-B39B-92233A56FAEE}" type="datetimeFigureOut">
              <a:rPr lang="en-US" smtClean="0"/>
              <a:t>4/16/2026</a:t>
            </a:fld>
            <a:endParaRPr lang="en-US" dirty="0"/>
          </a:p>
        </p:txBody>
      </p:sp>
      <p:sp>
        <p:nvSpPr>
          <p:cNvPr id="4" name="Footer Placeholder 3">
            <a:extLst>
              <a:ext uri="{FF2B5EF4-FFF2-40B4-BE49-F238E27FC236}">
                <a16:creationId xmlns:a16="http://schemas.microsoft.com/office/drawing/2014/main" id="{4B3676A2-A625-D083-CC7D-8FD20362157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2CA90966-EB27-45E3-DF63-47605D76B4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F40D1BF-85DB-471D-ABDE-AC7198A7F4C1}" type="slidenum">
              <a:rPr lang="en-US" smtClean="0"/>
              <a:t>‹#›</a:t>
            </a:fld>
            <a:endParaRPr lang="en-US" dirty="0"/>
          </a:p>
        </p:txBody>
      </p:sp>
    </p:spTree>
    <p:extLst>
      <p:ext uri="{BB962C8B-B14F-4D97-AF65-F5344CB8AC3E}">
        <p14:creationId xmlns:p14="http://schemas.microsoft.com/office/powerpoint/2010/main" val="163353250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719194-1532-4484-8219-B31EF5BAA3CC}" type="datetimeFigureOut">
              <a:rPr lang="en-US" smtClean="0"/>
              <a:t>4/16/2026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B11B56-DA2A-46CC-BBEF-FE3C6A467F86}" type="slidenum">
              <a:rPr lang="en-US" smtClean="0"/>
              <a:t>‹#›</a:t>
            </a:fld>
            <a:endParaRPr lang="en-US" dirty="0"/>
          </a:p>
        </p:txBody>
      </p:sp>
    </p:spTree>
    <p:extLst>
      <p:ext uri="{BB962C8B-B14F-4D97-AF65-F5344CB8AC3E}">
        <p14:creationId xmlns:p14="http://schemas.microsoft.com/office/powerpoint/2010/main" val="339519686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AEB11B56-DA2A-46CC-BBEF-FE3C6A467F86}" type="slidenum">
              <a:rPr lang="en-US" smtClean="0"/>
              <a:t>38</a:t>
            </a:fld>
            <a:endParaRPr lang="en-US" dirty="0"/>
          </a:p>
        </p:txBody>
      </p:sp>
    </p:spTree>
    <p:extLst>
      <p:ext uri="{BB962C8B-B14F-4D97-AF65-F5344CB8AC3E}">
        <p14:creationId xmlns:p14="http://schemas.microsoft.com/office/powerpoint/2010/main" val="1358336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a:xfrm>
            <a:off x="9814214" y="6379067"/>
            <a:ext cx="1707572" cy="365125"/>
          </a:xfrm>
        </p:spPr>
        <p:txBody>
          <a:bodyPr/>
          <a:lstStyle>
            <a:lvl1pPr>
              <a:defRPr>
                <a:solidFill>
                  <a:srgbClr val="00567D"/>
                </a:solidFill>
              </a:defRPr>
            </a:lvl1pPr>
          </a:lstStyle>
          <a:p>
            <a:pPr algn="l"/>
            <a:r>
              <a:rPr lang="en-US" dirty="0"/>
              <a:t>Workbook Page #</a:t>
            </a:r>
          </a:p>
        </p:txBody>
      </p:sp>
      <p:sp>
        <p:nvSpPr>
          <p:cNvPr id="6" name="Slide Number Placeholder 5"/>
          <p:cNvSpPr>
            <a:spLocks noGrp="1"/>
          </p:cNvSpPr>
          <p:nvPr>
            <p:ph type="sldNum" sz="quarter" idx="12"/>
          </p:nvPr>
        </p:nvSpPr>
        <p:spPr>
          <a:xfrm>
            <a:off x="192924" y="6379066"/>
            <a:ext cx="477290" cy="365125"/>
          </a:xfrm>
        </p:spPr>
        <p:txBody>
          <a:bodyPr/>
          <a:lstStyle>
            <a:lvl1pPr>
              <a:defRPr>
                <a:solidFill>
                  <a:schemeClr val="bg1"/>
                </a:solidFill>
              </a:defRPr>
            </a:lvl1pPr>
          </a:lstStyle>
          <a:p>
            <a:fld id="{99562CDD-8BC9-4CF6-AA03-D93997F55C9A}" type="slidenum">
              <a:rPr lang="en-US" smtClean="0"/>
              <a:pPr/>
              <a:t>‹#›</a:t>
            </a:fld>
            <a:endParaRPr lang="en-US" dirty="0"/>
          </a:p>
        </p:txBody>
      </p:sp>
    </p:spTree>
    <p:extLst>
      <p:ext uri="{BB962C8B-B14F-4D97-AF65-F5344CB8AC3E}">
        <p14:creationId xmlns:p14="http://schemas.microsoft.com/office/powerpoint/2010/main" val="3877524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673860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36948832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3058068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r>
              <a:rPr lang="en-US" dirty="0"/>
              <a:t>Workbook Page #</a:t>
            </a:r>
          </a:p>
        </p:txBody>
      </p:sp>
      <p:sp>
        <p:nvSpPr>
          <p:cNvPr id="6" name="Slide Number Placeholder 5"/>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2026386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3886897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r>
              <a:rPr lang="en-US" dirty="0"/>
              <a:t>Workbook Page #</a:t>
            </a:r>
          </a:p>
        </p:txBody>
      </p:sp>
      <p:sp>
        <p:nvSpPr>
          <p:cNvPr id="9" name="Slide Number Placeholder 8"/>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2114409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r>
              <a:rPr lang="en-US" dirty="0"/>
              <a:t>Workbook Page #</a:t>
            </a:r>
          </a:p>
        </p:txBody>
      </p:sp>
      <p:sp>
        <p:nvSpPr>
          <p:cNvPr id="5" name="Slide Number Placeholder 4"/>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82746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a:t>Workbook Page #</a:t>
            </a:r>
          </a:p>
        </p:txBody>
      </p:sp>
      <p:sp>
        <p:nvSpPr>
          <p:cNvPr id="4" name="Slide Number Placeholder 3"/>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831514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1296102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r>
              <a:rPr lang="en-US" dirty="0"/>
              <a:t>Workbook Page #</a:t>
            </a:r>
          </a:p>
        </p:txBody>
      </p:sp>
      <p:sp>
        <p:nvSpPr>
          <p:cNvPr id="7" name="Slide Number Placeholder 6"/>
          <p:cNvSpPr>
            <a:spLocks noGrp="1"/>
          </p:cNvSpPr>
          <p:nvPr>
            <p:ph type="sldNum" sz="quarter" idx="12"/>
          </p:nvPr>
        </p:nvSpPr>
        <p:spPr/>
        <p:txBody>
          <a:bodyPr/>
          <a:lstStyle/>
          <a:p>
            <a:fld id="{99562CDD-8BC9-4CF6-AA03-D93997F55C9A}" type="slidenum">
              <a:rPr lang="en-US" smtClean="0"/>
              <a:t>‹#›</a:t>
            </a:fld>
            <a:endParaRPr lang="en-US" dirty="0"/>
          </a:p>
        </p:txBody>
      </p:sp>
    </p:spTree>
    <p:extLst>
      <p:ext uri="{BB962C8B-B14F-4D97-AF65-F5344CB8AC3E}">
        <p14:creationId xmlns:p14="http://schemas.microsoft.com/office/powerpoint/2010/main" val="21852301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Workbook Page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62CDD-8BC9-4CF6-AA03-D93997F55C9A}" type="slidenum">
              <a:rPr lang="en-US" smtClean="0"/>
              <a:t>‹#›</a:t>
            </a:fld>
            <a:endParaRPr lang="en-US" dirty="0"/>
          </a:p>
        </p:txBody>
      </p:sp>
    </p:spTree>
    <p:extLst>
      <p:ext uri="{BB962C8B-B14F-4D97-AF65-F5344CB8AC3E}">
        <p14:creationId xmlns:p14="http://schemas.microsoft.com/office/powerpoint/2010/main" val="1613921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13.jp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2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20.jpg"/></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 Id="rId5" Type="http://schemas.openxmlformats.org/officeDocument/2006/relationships/hyperlink" Target="http://www.osha.oregon.gov" TargetMode="External"/><Relationship Id="rId4" Type="http://schemas.openxmlformats.org/officeDocument/2006/relationships/hyperlink" Target="https://osha.oregon.gov/"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8" Type="http://schemas.openxmlformats.org/officeDocument/2006/relationships/image" Target="../media/image32.gif"/><Relationship Id="rId3" Type="http://schemas.openxmlformats.org/officeDocument/2006/relationships/image" Target="../media/image27.gif"/><Relationship Id="rId7" Type="http://schemas.openxmlformats.org/officeDocument/2006/relationships/image" Target="../media/image31.gif"/><Relationship Id="rId2"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image" Target="../media/image30.gif"/><Relationship Id="rId5" Type="http://schemas.openxmlformats.org/officeDocument/2006/relationships/image" Target="../media/image29.gif"/><Relationship Id="rId4" Type="http://schemas.openxmlformats.org/officeDocument/2006/relationships/image" Target="../media/image28.gif"/></Relationships>
</file>

<file path=ppt/slides/_rels/slide37.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35.gif"/><Relationship Id="rId4" Type="http://schemas.openxmlformats.org/officeDocument/2006/relationships/image" Target="../media/image34.gif"/></Relationships>
</file>

<file path=ppt/slides/_rels/slide38.xml.rels><?xml version="1.0" encoding="UTF-8" standalone="yes"?>
<Relationships xmlns="http://schemas.openxmlformats.org/package/2006/relationships"><Relationship Id="rId8" Type="http://schemas.openxmlformats.org/officeDocument/2006/relationships/image" Target="../media/image40.gif"/><Relationship Id="rId3" Type="http://schemas.openxmlformats.org/officeDocument/2006/relationships/image" Target="../media/image4.png"/><Relationship Id="rId7" Type="http://schemas.openxmlformats.org/officeDocument/2006/relationships/image" Target="../media/image39.gi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8.gif"/><Relationship Id="rId5" Type="http://schemas.openxmlformats.org/officeDocument/2006/relationships/image" Target="../media/image37.gif"/><Relationship Id="rId4" Type="http://schemas.openxmlformats.org/officeDocument/2006/relationships/image" Target="../media/image36.gif"/></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42.jpg"/></Relationships>
</file>

<file path=ppt/slides/_rels/slide4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50.gif"/></Relationships>
</file>

<file path=ppt/slides/_rels/slide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53.jpeg"/><Relationship Id="rId4" Type="http://schemas.openxmlformats.org/officeDocument/2006/relationships/image" Target="../media/image52.gif"/></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4.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55.jpe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56.jpg"/></Relationships>
</file>

<file path=ppt/slides/_rels/slide55.xml.rels><?xml version="1.0" encoding="UTF-8" standalone="yes"?>
<Relationships xmlns="http://schemas.openxmlformats.org/package/2006/relationships"><Relationship Id="rId8" Type="http://schemas.openxmlformats.org/officeDocument/2006/relationships/hyperlink" Target="https://osha.oregon.gov/edu/Pages/etc/training-resources.aspx" TargetMode="External"/><Relationship Id="rId3" Type="http://schemas.openxmlformats.org/officeDocument/2006/relationships/hyperlink" Target="http://www.osha.oregon.gov" TargetMode="External"/><Relationship Id="rId7" Type="http://schemas.openxmlformats.org/officeDocument/2006/relationships/hyperlink" Target="https://osha.oregon.gov/edu/peso/Pages/default.aspx" TargetMode="External"/><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hyperlink" Target="https://osha.oregon.gov/edu/courses/Pages/default.aspx" TargetMode="External"/><Relationship Id="rId5" Type="http://schemas.openxmlformats.org/officeDocument/2006/relationships/hyperlink" Target="https://osha.oregon.gov/Pages/az-index.aspx" TargetMode="External"/><Relationship Id="rId4" Type="http://schemas.openxmlformats.org/officeDocument/2006/relationships/hyperlink" Target="https://www.youtube.com/channel/UCexHdBGLMAOjoNxMnL9-Bbg" TargetMode="External"/><Relationship Id="rId9"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osha.oregon.gov" TargetMode="Externa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4" name="Rectangle 3" descr="Title slide"/>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bg1"/>
              </a:solidFill>
            </a:endParaRPr>
          </a:p>
        </p:txBody>
      </p:sp>
      <p:sp>
        <p:nvSpPr>
          <p:cNvPr id="7" name="Title 6" descr="title slide"/>
          <p:cNvSpPr txBox="1">
            <a:spLocks noGrp="1"/>
          </p:cNvSpPr>
          <p:nvPr>
            <p:ph type="title" idx="4294967295"/>
          </p:nvPr>
        </p:nvSpPr>
        <p:spPr>
          <a:xfrm>
            <a:off x="433633" y="270127"/>
            <a:ext cx="11569831" cy="293811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6500" b="0" i="0" u="none" strike="noStrike" kern="1200" cap="none" spc="0" normalizeH="0" baseline="0" noProof="0" dirty="0">
                <a:ln>
                  <a:noFill/>
                </a:ln>
                <a:solidFill>
                  <a:schemeClr val="bg1"/>
                </a:solidFill>
                <a:effectLst/>
                <a:uLnTx/>
                <a:uFillTx/>
                <a:latin typeface="+mn-lt"/>
                <a:ea typeface="+mn-ea"/>
                <a:cs typeface="+mn-cs"/>
              </a:rPr>
              <a:t>Lockout/Tagout and</a:t>
            </a:r>
            <a:br>
              <a:rPr kumimoji="0" lang="en-US" sz="6500" b="0" i="0" u="none" strike="noStrike" kern="1200" cap="none" spc="0" normalizeH="0" baseline="0" noProof="0" dirty="0">
                <a:ln>
                  <a:noFill/>
                </a:ln>
                <a:solidFill>
                  <a:schemeClr val="bg1"/>
                </a:solidFill>
                <a:effectLst/>
                <a:uLnTx/>
                <a:uFillTx/>
                <a:latin typeface="+mn-lt"/>
                <a:ea typeface="+mn-ea"/>
                <a:cs typeface="+mn-cs"/>
              </a:rPr>
            </a:br>
            <a:r>
              <a:rPr kumimoji="0" lang="en-US" sz="6500" b="0" i="0" u="none" strike="noStrike" kern="1200" cap="none" spc="0" normalizeH="0" baseline="0" noProof="0" dirty="0">
                <a:ln>
                  <a:noFill/>
                </a:ln>
                <a:solidFill>
                  <a:schemeClr val="bg1"/>
                </a:solidFill>
                <a:effectLst/>
                <a:uLnTx/>
                <a:uFillTx/>
                <a:latin typeface="+mn-lt"/>
                <a:ea typeface="+mn-ea"/>
                <a:cs typeface="+mn-cs"/>
              </a:rPr>
              <a:t> Machine Safeguarding</a:t>
            </a:r>
          </a:p>
        </p:txBody>
      </p:sp>
      <p:sp>
        <p:nvSpPr>
          <p:cNvPr id="8" name="TextBox 7"/>
          <p:cNvSpPr txBox="1"/>
          <p:nvPr/>
        </p:nvSpPr>
        <p:spPr>
          <a:xfrm>
            <a:off x="1383921" y="3469112"/>
            <a:ext cx="5411382" cy="400110"/>
          </a:xfrm>
          <a:prstGeom prst="rect">
            <a:avLst/>
          </a:prstGeom>
          <a:noFill/>
        </p:spPr>
        <p:txBody>
          <a:bodyPr wrap="square" rtlCol="0">
            <a:spAutoFit/>
          </a:bodyPr>
          <a:lstStyle/>
          <a:p>
            <a:r>
              <a:rPr lang="en-US" sz="2000" dirty="0">
                <a:solidFill>
                  <a:schemeClr val="bg1"/>
                </a:solidFill>
              </a:rPr>
              <a:t>Presented by Oregon OSHA Public Education</a:t>
            </a:r>
          </a:p>
        </p:txBody>
      </p:sp>
      <p:pic>
        <p:nvPicPr>
          <p:cNvPr id="6" name="Picture 5" descr="Oregon OSHA logo">
            <a:extLst>
              <a:ext uri="{FF2B5EF4-FFF2-40B4-BE49-F238E27FC236}">
                <a16:creationId xmlns:a16="http://schemas.microsoft.com/office/drawing/2014/main" id="{636A805C-CAF7-47CC-A314-8F2FAD3C8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Tree>
    <p:extLst>
      <p:ext uri="{BB962C8B-B14F-4D97-AF65-F5344CB8AC3E}">
        <p14:creationId xmlns:p14="http://schemas.microsoft.com/office/powerpoint/2010/main" val="24183191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28780-332F-C1F9-8595-12A031BDA6F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1B80411-73CE-1E43-D1E8-36B8BD97856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BDF0CC2C-1449-F200-F774-0B561E19C09C}"/>
              </a:ext>
            </a:extLst>
          </p:cNvPr>
          <p:cNvSpPr>
            <a:spLocks noGrp="1"/>
          </p:cNvSpPr>
          <p:nvPr>
            <p:ph type="sldNum" sz="quarter" idx="12"/>
          </p:nvPr>
        </p:nvSpPr>
        <p:spPr/>
        <p:txBody>
          <a:bodyPr/>
          <a:lstStyle/>
          <a:p>
            <a:fld id="{99562CDD-8BC9-4CF6-AA03-D93997F55C9A}" type="slidenum">
              <a:rPr lang="en-US" smtClean="0"/>
              <a:pPr/>
              <a:t>10</a:t>
            </a:fld>
            <a:endParaRPr lang="en-US" dirty="0"/>
          </a:p>
        </p:txBody>
      </p:sp>
      <p:sp>
        <p:nvSpPr>
          <p:cNvPr id="2" name="Footer Placeholder 1" descr="workbook page number">
            <a:extLst>
              <a:ext uri="{FF2B5EF4-FFF2-40B4-BE49-F238E27FC236}">
                <a16:creationId xmlns:a16="http://schemas.microsoft.com/office/drawing/2014/main" id="{36C39172-9EF0-95CD-CF08-FCEF1BC5731E}"/>
              </a:ext>
            </a:extLst>
          </p:cNvPr>
          <p:cNvSpPr>
            <a:spLocks noGrp="1"/>
          </p:cNvSpPr>
          <p:nvPr>
            <p:ph type="ftr" sz="quarter" idx="11"/>
          </p:nvPr>
        </p:nvSpPr>
        <p:spPr/>
        <p:txBody>
          <a:bodyPr/>
          <a:lstStyle/>
          <a:p>
            <a:pPr algn="l"/>
            <a:r>
              <a:rPr lang="en-US" dirty="0"/>
              <a:t>Workbook Page #8</a:t>
            </a:r>
          </a:p>
        </p:txBody>
      </p:sp>
      <p:sp>
        <p:nvSpPr>
          <p:cNvPr id="9" name="Title 8">
            <a:extLst>
              <a:ext uri="{FF2B5EF4-FFF2-40B4-BE49-F238E27FC236}">
                <a16:creationId xmlns:a16="http://schemas.microsoft.com/office/drawing/2014/main" id="{08034B6D-1923-0157-6B47-2265A6224913}"/>
              </a:ext>
            </a:extLst>
          </p:cNvPr>
          <p:cNvSpPr txBox="1">
            <a:spLocks noGrp="1"/>
          </p:cNvSpPr>
          <p:nvPr>
            <p:ph type="title" idx="4294967295"/>
          </p:nvPr>
        </p:nvSpPr>
        <p:spPr>
          <a:xfrm>
            <a:off x="1149647" y="362137"/>
            <a:ext cx="1029224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US" sz="4000" b="1" dirty="0">
                <a:solidFill>
                  <a:srgbClr val="00567D"/>
                </a:solidFill>
                <a:latin typeface="+mn-lt"/>
                <a:ea typeface="+mn-ea"/>
                <a:cs typeface="+mn-cs"/>
              </a:rPr>
              <a:t>Part 2: </a:t>
            </a:r>
            <a:r>
              <a:rPr kumimoji="0" lang="en-US" sz="4000" b="1" i="0" u="none" strike="noStrike" kern="1200" cap="none" spc="0" normalizeH="0" baseline="0" noProof="0" dirty="0">
                <a:ln>
                  <a:noFill/>
                </a:ln>
                <a:solidFill>
                  <a:srgbClr val="00567D"/>
                </a:solidFill>
                <a:effectLst/>
                <a:uLnTx/>
                <a:uFillTx/>
                <a:latin typeface="+mn-lt"/>
                <a:ea typeface="+mn-ea"/>
                <a:cs typeface="+mn-cs"/>
              </a:rPr>
              <a:t>The hazardous energy control program</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C6C06804-9EA3-E17F-74D4-4730851A3C9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D509CF3F-3D2C-2BFE-BCBF-65D00C56AABB}"/>
              </a:ext>
            </a:extLst>
          </p:cNvPr>
          <p:cNvSpPr txBox="1"/>
          <p:nvPr/>
        </p:nvSpPr>
        <p:spPr>
          <a:xfrm>
            <a:off x="1181333" y="1419656"/>
            <a:ext cx="6496929" cy="4072269"/>
          </a:xfrm>
          <a:prstGeom prst="rect">
            <a:avLst/>
          </a:prstGeom>
          <a:noFill/>
        </p:spPr>
        <p:txBody>
          <a:bodyPr wrap="square" rtlCol="0">
            <a:spAutoFit/>
          </a:bodyPr>
          <a:lstStyle/>
          <a:p>
            <a:pPr>
              <a:lnSpc>
                <a:spcPct val="150000"/>
              </a:lnSpc>
            </a:pPr>
            <a:r>
              <a:rPr lang="en-US" sz="2500" b="1" dirty="0">
                <a:solidFill>
                  <a:srgbClr val="00567D"/>
                </a:solidFill>
              </a:rPr>
              <a:t>Your hazardous energy control program must:</a:t>
            </a:r>
          </a:p>
          <a:p>
            <a:pPr marL="457200" indent="-457200">
              <a:lnSpc>
                <a:spcPct val="150000"/>
              </a:lnSpc>
              <a:buFont typeface="Arial" panose="020B0604020202020204" pitchFamily="34" charset="0"/>
              <a:buChar char="•"/>
            </a:pPr>
            <a:r>
              <a:rPr lang="en-US" sz="2500" dirty="0">
                <a:solidFill>
                  <a:srgbClr val="00567D"/>
                </a:solidFill>
              </a:rPr>
              <a:t>Specifically outline the scope, purpose, authorization, rules, and techniques for the control of hazardous energy, and</a:t>
            </a:r>
          </a:p>
          <a:p>
            <a:pPr marL="457200" indent="-457200">
              <a:lnSpc>
                <a:spcPct val="150000"/>
              </a:lnSpc>
              <a:buFont typeface="Arial" panose="020B0604020202020204" pitchFamily="34" charset="0"/>
              <a:buChar char="•"/>
            </a:pPr>
            <a:r>
              <a:rPr lang="en-US" sz="2500" dirty="0">
                <a:solidFill>
                  <a:srgbClr val="00567D"/>
                </a:solidFill>
              </a:rPr>
              <a:t>Include your methods to enforce compliance. </a:t>
            </a:r>
          </a:p>
          <a:p>
            <a:pPr>
              <a:lnSpc>
                <a:spcPct val="150000"/>
              </a:lnSpc>
            </a:pPr>
            <a:r>
              <a:rPr lang="en-US" sz="2500" dirty="0">
                <a:solidFill>
                  <a:srgbClr val="00567D"/>
                </a:solidFill>
              </a:rPr>
              <a:t>See workbook page 8 for the steps that must be taken at a minimum.</a:t>
            </a:r>
          </a:p>
        </p:txBody>
      </p:sp>
      <p:pic>
        <p:nvPicPr>
          <p:cNvPr id="11" name="Picture 10">
            <a:extLst>
              <a:ext uri="{FF2B5EF4-FFF2-40B4-BE49-F238E27FC236}">
                <a16:creationId xmlns:a16="http://schemas.microsoft.com/office/drawing/2014/main" id="{D4784928-2184-1362-DB4E-2E56B329040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59486" y="1685577"/>
            <a:ext cx="4249333" cy="3357498"/>
          </a:xfrm>
          <a:prstGeom prst="rect">
            <a:avLst/>
          </a:prstGeom>
        </p:spPr>
      </p:pic>
    </p:spTree>
    <p:extLst>
      <p:ext uri="{BB962C8B-B14F-4D97-AF65-F5344CB8AC3E}">
        <p14:creationId xmlns:p14="http://schemas.microsoft.com/office/powerpoint/2010/main" val="3605642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76BF59-BA69-EECB-74CC-B76E9A4F6BB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1D5D848-124F-2458-C1A5-BE644902426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B2F47892-89BF-9BA9-562A-3B2DFC5FFF1A}"/>
              </a:ext>
            </a:extLst>
          </p:cNvPr>
          <p:cNvSpPr>
            <a:spLocks noGrp="1"/>
          </p:cNvSpPr>
          <p:nvPr>
            <p:ph type="sldNum" sz="quarter" idx="12"/>
          </p:nvPr>
        </p:nvSpPr>
        <p:spPr/>
        <p:txBody>
          <a:bodyPr/>
          <a:lstStyle/>
          <a:p>
            <a:fld id="{99562CDD-8BC9-4CF6-AA03-D93997F55C9A}" type="slidenum">
              <a:rPr lang="en-US" smtClean="0"/>
              <a:pPr/>
              <a:t>11</a:t>
            </a:fld>
            <a:endParaRPr lang="en-US" dirty="0"/>
          </a:p>
        </p:txBody>
      </p:sp>
      <p:sp>
        <p:nvSpPr>
          <p:cNvPr id="2" name="Footer Placeholder 1" descr="workbook page number">
            <a:extLst>
              <a:ext uri="{FF2B5EF4-FFF2-40B4-BE49-F238E27FC236}">
                <a16:creationId xmlns:a16="http://schemas.microsoft.com/office/drawing/2014/main" id="{9F71586D-2297-7FDF-F694-D76DD8853A4C}"/>
              </a:ext>
            </a:extLst>
          </p:cNvPr>
          <p:cNvSpPr>
            <a:spLocks noGrp="1"/>
          </p:cNvSpPr>
          <p:nvPr>
            <p:ph type="ftr" sz="quarter" idx="11"/>
          </p:nvPr>
        </p:nvSpPr>
        <p:spPr/>
        <p:txBody>
          <a:bodyPr/>
          <a:lstStyle/>
          <a:p>
            <a:pPr algn="l"/>
            <a:r>
              <a:rPr lang="en-US" dirty="0"/>
              <a:t>Workbook Page #8</a:t>
            </a:r>
          </a:p>
        </p:txBody>
      </p:sp>
      <p:sp>
        <p:nvSpPr>
          <p:cNvPr id="9" name="Title 8">
            <a:extLst>
              <a:ext uri="{FF2B5EF4-FFF2-40B4-BE49-F238E27FC236}">
                <a16:creationId xmlns:a16="http://schemas.microsoft.com/office/drawing/2014/main" id="{1442985E-4E18-F771-3AFA-2C573F2067AC}"/>
              </a:ext>
            </a:extLst>
          </p:cNvPr>
          <p:cNvSpPr txBox="1">
            <a:spLocks noGrp="1"/>
          </p:cNvSpPr>
          <p:nvPr>
            <p:ph type="title" idx="4294967295"/>
          </p:nvPr>
        </p:nvSpPr>
        <p:spPr>
          <a:xfrm>
            <a:off x="1312151" y="362137"/>
            <a:ext cx="725093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Develop a program</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4A24088C-B9CC-ED97-11DC-207F499AB3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051899DB-1809-6F4B-389A-9F786016F408}"/>
              </a:ext>
            </a:extLst>
          </p:cNvPr>
          <p:cNvSpPr txBox="1"/>
          <p:nvPr/>
        </p:nvSpPr>
        <p:spPr>
          <a:xfrm>
            <a:off x="1364247" y="1169847"/>
            <a:ext cx="5885639" cy="4815677"/>
          </a:xfrm>
          <a:prstGeom prst="rect">
            <a:avLst/>
          </a:prstGeom>
          <a:noFill/>
        </p:spPr>
        <p:txBody>
          <a:bodyPr wrap="square" rtlCol="0">
            <a:spAutoFit/>
          </a:bodyPr>
          <a:lstStyle/>
          <a:p>
            <a:pPr marL="514350" indent="-514350">
              <a:lnSpc>
                <a:spcPct val="150000"/>
              </a:lnSpc>
              <a:buFont typeface="+mj-lt"/>
              <a:buAutoNum type="arabicPeriod"/>
            </a:pPr>
            <a:r>
              <a:rPr lang="en-US" sz="2300" dirty="0">
                <a:solidFill>
                  <a:srgbClr val="00567D"/>
                </a:solidFill>
              </a:rPr>
              <a:t>List all equipment or machines that need servicing or maintenance.</a:t>
            </a:r>
          </a:p>
          <a:p>
            <a:pPr marL="514350" indent="-514350">
              <a:lnSpc>
                <a:spcPct val="150000"/>
              </a:lnSpc>
              <a:buFont typeface="+mj-lt"/>
              <a:buAutoNum type="arabicPeriod"/>
            </a:pPr>
            <a:r>
              <a:rPr lang="en-US" sz="2300" dirty="0">
                <a:solidFill>
                  <a:srgbClr val="00567D"/>
                </a:solidFill>
              </a:rPr>
              <a:t>Identify the machines that could unexpectedly start up or release stored energy while being serviced or maintained.</a:t>
            </a:r>
          </a:p>
          <a:p>
            <a:pPr marL="514350" indent="-514350">
              <a:lnSpc>
                <a:spcPct val="150000"/>
              </a:lnSpc>
              <a:buFont typeface="+mj-lt"/>
              <a:buAutoNum type="arabicPeriod"/>
            </a:pPr>
            <a:r>
              <a:rPr lang="en-US" sz="2300" dirty="0">
                <a:solidFill>
                  <a:srgbClr val="00567D"/>
                </a:solidFill>
              </a:rPr>
              <a:t>Determine the steps in the maintenance or servicing task. </a:t>
            </a:r>
          </a:p>
          <a:p>
            <a:pPr marL="514350" indent="-514350">
              <a:lnSpc>
                <a:spcPct val="150000"/>
              </a:lnSpc>
              <a:buFont typeface="+mj-lt"/>
              <a:buAutoNum type="arabicPeriod"/>
            </a:pPr>
            <a:r>
              <a:rPr lang="en-US" sz="2300" dirty="0">
                <a:solidFill>
                  <a:srgbClr val="00567D"/>
                </a:solidFill>
              </a:rPr>
              <a:t>Review each step for the potential of a hazard from all energy sources.</a:t>
            </a:r>
          </a:p>
        </p:txBody>
      </p:sp>
      <p:pic>
        <p:nvPicPr>
          <p:cNvPr id="8" name="Picture 7" descr="Image of a blank check list on a clipboard.">
            <a:extLst>
              <a:ext uri="{FF2B5EF4-FFF2-40B4-BE49-F238E27FC236}">
                <a16:creationId xmlns:a16="http://schemas.microsoft.com/office/drawing/2014/main" id="{BD8AC10E-3220-E217-48A9-AC227DFAD1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52907" y="1169847"/>
            <a:ext cx="4650001" cy="4774757"/>
          </a:xfrm>
          <a:prstGeom prst="rect">
            <a:avLst/>
          </a:prstGeom>
        </p:spPr>
      </p:pic>
    </p:spTree>
    <p:extLst>
      <p:ext uri="{BB962C8B-B14F-4D97-AF65-F5344CB8AC3E}">
        <p14:creationId xmlns:p14="http://schemas.microsoft.com/office/powerpoint/2010/main" val="1611709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8D438-D413-43A6-48F9-B7A5ED82697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21C4FB0-D40A-0D30-3051-4FD786CCA51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93C9248F-A0B3-7000-A976-42248F7343EE}"/>
              </a:ext>
            </a:extLst>
          </p:cNvPr>
          <p:cNvSpPr>
            <a:spLocks noGrp="1"/>
          </p:cNvSpPr>
          <p:nvPr>
            <p:ph type="sldNum" sz="quarter" idx="12"/>
          </p:nvPr>
        </p:nvSpPr>
        <p:spPr/>
        <p:txBody>
          <a:bodyPr/>
          <a:lstStyle/>
          <a:p>
            <a:fld id="{99562CDD-8BC9-4CF6-AA03-D93997F55C9A}" type="slidenum">
              <a:rPr lang="en-US" smtClean="0"/>
              <a:pPr/>
              <a:t>12</a:t>
            </a:fld>
            <a:endParaRPr lang="en-US" dirty="0"/>
          </a:p>
        </p:txBody>
      </p:sp>
      <p:sp>
        <p:nvSpPr>
          <p:cNvPr id="2" name="Footer Placeholder 1" descr="workbook page number">
            <a:extLst>
              <a:ext uri="{FF2B5EF4-FFF2-40B4-BE49-F238E27FC236}">
                <a16:creationId xmlns:a16="http://schemas.microsoft.com/office/drawing/2014/main" id="{3C74B7C3-C3BF-C696-C905-AED7B2F798C0}"/>
              </a:ext>
            </a:extLst>
          </p:cNvPr>
          <p:cNvSpPr>
            <a:spLocks noGrp="1"/>
          </p:cNvSpPr>
          <p:nvPr>
            <p:ph type="ftr" sz="quarter" idx="11"/>
          </p:nvPr>
        </p:nvSpPr>
        <p:spPr/>
        <p:txBody>
          <a:bodyPr/>
          <a:lstStyle/>
          <a:p>
            <a:pPr algn="l"/>
            <a:r>
              <a:rPr lang="en-US" dirty="0"/>
              <a:t>Workbook Page #8</a:t>
            </a:r>
          </a:p>
        </p:txBody>
      </p:sp>
      <p:sp>
        <p:nvSpPr>
          <p:cNvPr id="9" name="Title 8">
            <a:extLst>
              <a:ext uri="{FF2B5EF4-FFF2-40B4-BE49-F238E27FC236}">
                <a16:creationId xmlns:a16="http://schemas.microsoft.com/office/drawing/2014/main" id="{92CDFBF8-647F-8739-6646-739C6C4ED23A}"/>
              </a:ext>
            </a:extLst>
          </p:cNvPr>
          <p:cNvSpPr txBox="1">
            <a:spLocks noGrp="1"/>
          </p:cNvSpPr>
          <p:nvPr>
            <p:ph type="title" idx="4294967295"/>
          </p:nvPr>
        </p:nvSpPr>
        <p:spPr>
          <a:xfrm>
            <a:off x="1322910" y="362137"/>
            <a:ext cx="896173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4000" b="1" dirty="0">
                <a:solidFill>
                  <a:srgbClr val="00567D"/>
                </a:solidFill>
                <a:latin typeface="+mn-lt"/>
              </a:rPr>
              <a:t>Exercise </a:t>
            </a:r>
            <a:r>
              <a:rPr lang="en-US" sz="3000" dirty="0">
                <a:solidFill>
                  <a:srgbClr val="00567D"/>
                </a:solidFill>
                <a:latin typeface="+mn-lt"/>
              </a:rPr>
              <a:t>(page 8)</a:t>
            </a:r>
            <a:endParaRPr kumimoji="0" lang="en-US" sz="3000"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03F30C38-4881-CCDD-5738-0E9B808473F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6E5C00AF-5F03-E294-1C18-7C013AAC39D7}"/>
              </a:ext>
            </a:extLst>
          </p:cNvPr>
          <p:cNvSpPr txBox="1"/>
          <p:nvPr/>
        </p:nvSpPr>
        <p:spPr>
          <a:xfrm>
            <a:off x="1322910" y="1555423"/>
            <a:ext cx="10705804" cy="3767378"/>
          </a:xfrm>
          <a:prstGeom prst="rect">
            <a:avLst/>
          </a:prstGeom>
          <a:noFill/>
        </p:spPr>
        <p:txBody>
          <a:bodyPr wrap="square" rtlCol="0">
            <a:spAutoFit/>
          </a:bodyPr>
          <a:lstStyle/>
          <a:p>
            <a:pPr>
              <a:lnSpc>
                <a:spcPct val="150000"/>
              </a:lnSpc>
            </a:pPr>
            <a:r>
              <a:rPr lang="en-US" sz="2700" b="1" dirty="0">
                <a:solidFill>
                  <a:srgbClr val="00567D"/>
                </a:solidFill>
              </a:rPr>
              <a:t>Create groups, assign a team leader, and answer the following questions:</a:t>
            </a:r>
          </a:p>
          <a:p>
            <a:pPr marL="514350" indent="-514350">
              <a:lnSpc>
                <a:spcPct val="150000"/>
              </a:lnSpc>
              <a:buFont typeface="+mj-lt"/>
              <a:buAutoNum type="arabicPeriod"/>
            </a:pPr>
            <a:r>
              <a:rPr lang="en-US" sz="2700" dirty="0">
                <a:solidFill>
                  <a:srgbClr val="00567D"/>
                </a:solidFill>
              </a:rPr>
              <a:t>Why is a comprehensive written program critical to a successful lockout/tagout program?</a:t>
            </a:r>
          </a:p>
          <a:p>
            <a:pPr marL="514350" indent="-514350">
              <a:lnSpc>
                <a:spcPct val="150000"/>
              </a:lnSpc>
              <a:buFont typeface="+mj-lt"/>
              <a:buAutoNum type="arabicPeriod"/>
            </a:pPr>
            <a:r>
              <a:rPr lang="en-US" sz="2700" dirty="0">
                <a:solidFill>
                  <a:srgbClr val="00567D"/>
                </a:solidFill>
              </a:rPr>
              <a:t>What are some reasons a lockout/tagout program may not work effectively?</a:t>
            </a:r>
          </a:p>
          <a:p>
            <a:pPr marL="514350" indent="-514350">
              <a:lnSpc>
                <a:spcPct val="150000"/>
              </a:lnSpc>
              <a:buFont typeface="+mj-lt"/>
              <a:buAutoNum type="arabicPeriod"/>
            </a:pPr>
            <a:r>
              <a:rPr lang="en-US" sz="2700" dirty="0">
                <a:solidFill>
                  <a:srgbClr val="00567D"/>
                </a:solidFill>
              </a:rPr>
              <a:t>Who is responsible, who is accountable, and for what?</a:t>
            </a:r>
          </a:p>
        </p:txBody>
      </p:sp>
    </p:spTree>
    <p:extLst>
      <p:ext uri="{BB962C8B-B14F-4D97-AF65-F5344CB8AC3E}">
        <p14:creationId xmlns:p14="http://schemas.microsoft.com/office/powerpoint/2010/main" val="22330105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D913E-EBF3-218D-EC22-86F8E251BF1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750C4CD-C543-CFEE-3B70-94E6848F0F6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3A256901-24FA-6658-4FD3-3CF3CB1111FC}"/>
              </a:ext>
            </a:extLst>
          </p:cNvPr>
          <p:cNvSpPr>
            <a:spLocks noGrp="1"/>
          </p:cNvSpPr>
          <p:nvPr>
            <p:ph type="sldNum" sz="quarter" idx="12"/>
          </p:nvPr>
        </p:nvSpPr>
        <p:spPr/>
        <p:txBody>
          <a:bodyPr/>
          <a:lstStyle/>
          <a:p>
            <a:fld id="{99562CDD-8BC9-4CF6-AA03-D93997F55C9A}" type="slidenum">
              <a:rPr lang="en-US" smtClean="0"/>
              <a:pPr/>
              <a:t>13</a:t>
            </a:fld>
            <a:endParaRPr lang="en-US" dirty="0"/>
          </a:p>
        </p:txBody>
      </p:sp>
      <p:sp>
        <p:nvSpPr>
          <p:cNvPr id="2" name="Footer Placeholder 1" descr="workbook page number">
            <a:extLst>
              <a:ext uri="{FF2B5EF4-FFF2-40B4-BE49-F238E27FC236}">
                <a16:creationId xmlns:a16="http://schemas.microsoft.com/office/drawing/2014/main" id="{9AC57FB5-A251-06B2-ECD5-4F9F1CEEE176}"/>
              </a:ext>
            </a:extLst>
          </p:cNvPr>
          <p:cNvSpPr>
            <a:spLocks noGrp="1"/>
          </p:cNvSpPr>
          <p:nvPr>
            <p:ph type="ftr" sz="quarter" idx="11"/>
          </p:nvPr>
        </p:nvSpPr>
        <p:spPr/>
        <p:txBody>
          <a:bodyPr/>
          <a:lstStyle/>
          <a:p>
            <a:pPr algn="l"/>
            <a:r>
              <a:rPr lang="en-US" dirty="0"/>
              <a:t>Workbook Page #9</a:t>
            </a:r>
          </a:p>
        </p:txBody>
      </p:sp>
      <p:sp>
        <p:nvSpPr>
          <p:cNvPr id="9" name="Title 8">
            <a:extLst>
              <a:ext uri="{FF2B5EF4-FFF2-40B4-BE49-F238E27FC236}">
                <a16:creationId xmlns:a16="http://schemas.microsoft.com/office/drawing/2014/main" id="{9E8A650E-2A92-4DBF-6E81-657F1F477696}"/>
              </a:ext>
            </a:extLst>
          </p:cNvPr>
          <p:cNvSpPr txBox="1">
            <a:spLocks noGrp="1"/>
          </p:cNvSpPr>
          <p:nvPr>
            <p:ph type="title" idx="4294967295"/>
          </p:nvPr>
        </p:nvSpPr>
        <p:spPr>
          <a:xfrm>
            <a:off x="1312151" y="362137"/>
            <a:ext cx="8416311"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US" sz="4000" b="1" dirty="0">
                <a:solidFill>
                  <a:srgbClr val="00567D"/>
                </a:solidFill>
                <a:latin typeface="+mn-lt"/>
              </a:rPr>
              <a:t>Part 3: </a:t>
            </a:r>
            <a:r>
              <a:rPr kumimoji="0" lang="en-US" sz="4000" b="1" i="0" u="none" strike="noStrike" kern="1200" cap="none" spc="0" normalizeH="0" baseline="0" noProof="0" dirty="0">
                <a:ln>
                  <a:noFill/>
                </a:ln>
                <a:solidFill>
                  <a:srgbClr val="00567D"/>
                </a:solidFill>
                <a:effectLst/>
                <a:uLnTx/>
                <a:uFillTx/>
                <a:latin typeface="+mn-lt"/>
                <a:ea typeface="+mn-ea"/>
                <a:cs typeface="+mn-cs"/>
              </a:rPr>
              <a:t>Lockout/tagout procedures</a:t>
            </a:r>
            <a:endParaRPr kumimoji="0" lang="en-US" sz="4000" b="1" i="0" u="none" strike="noStrike" kern="1200" cap="none" spc="0" normalizeH="0" baseline="0" noProof="0" dirty="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64C3A772-4974-4E5A-06EB-615256009EF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EBF35958-76BA-9E3A-8548-9EB580FB2FFF}"/>
              </a:ext>
            </a:extLst>
          </p:cNvPr>
          <p:cNvSpPr txBox="1"/>
          <p:nvPr/>
        </p:nvSpPr>
        <p:spPr>
          <a:xfrm>
            <a:off x="1335965" y="1710048"/>
            <a:ext cx="6250168" cy="3767378"/>
          </a:xfrm>
          <a:prstGeom prst="rect">
            <a:avLst/>
          </a:prstGeom>
          <a:noFill/>
        </p:spPr>
        <p:txBody>
          <a:bodyPr wrap="square" rtlCol="0">
            <a:spAutoFit/>
          </a:bodyPr>
          <a:lstStyle/>
          <a:p>
            <a:pPr>
              <a:lnSpc>
                <a:spcPct val="150000"/>
              </a:lnSpc>
            </a:pPr>
            <a:r>
              <a:rPr lang="en-US" sz="2700" b="1" dirty="0">
                <a:solidFill>
                  <a:srgbClr val="00567D"/>
                </a:solidFill>
              </a:rPr>
              <a:t>Step 1</a:t>
            </a:r>
            <a:r>
              <a:rPr lang="en-US" sz="2700" dirty="0">
                <a:solidFill>
                  <a:srgbClr val="00567D"/>
                </a:solidFill>
              </a:rPr>
              <a:t> - Prepare for lockout</a:t>
            </a:r>
          </a:p>
          <a:p>
            <a:pPr>
              <a:lnSpc>
                <a:spcPct val="150000"/>
              </a:lnSpc>
            </a:pPr>
            <a:r>
              <a:rPr lang="en-US" sz="2700" b="1" dirty="0">
                <a:solidFill>
                  <a:srgbClr val="00567D"/>
                </a:solidFill>
              </a:rPr>
              <a:t>Step 2</a:t>
            </a:r>
            <a:r>
              <a:rPr lang="en-US" sz="2700" dirty="0">
                <a:solidFill>
                  <a:srgbClr val="00567D"/>
                </a:solidFill>
              </a:rPr>
              <a:t> - Shutdown</a:t>
            </a:r>
          </a:p>
          <a:p>
            <a:pPr>
              <a:lnSpc>
                <a:spcPct val="150000"/>
              </a:lnSpc>
            </a:pPr>
            <a:r>
              <a:rPr lang="en-US" sz="2700" b="1" dirty="0">
                <a:solidFill>
                  <a:srgbClr val="00567D"/>
                </a:solidFill>
              </a:rPr>
              <a:t>Step 3</a:t>
            </a:r>
            <a:r>
              <a:rPr lang="en-US" sz="2700" dirty="0">
                <a:solidFill>
                  <a:srgbClr val="00567D"/>
                </a:solidFill>
              </a:rPr>
              <a:t> - Energy isolation</a:t>
            </a:r>
          </a:p>
          <a:p>
            <a:pPr>
              <a:lnSpc>
                <a:spcPct val="150000"/>
              </a:lnSpc>
            </a:pPr>
            <a:r>
              <a:rPr lang="en-US" sz="2700" b="1" dirty="0">
                <a:solidFill>
                  <a:srgbClr val="00567D"/>
                </a:solidFill>
              </a:rPr>
              <a:t>Step 4</a:t>
            </a:r>
            <a:r>
              <a:rPr lang="en-US" sz="2700" dirty="0">
                <a:solidFill>
                  <a:srgbClr val="00567D"/>
                </a:solidFill>
              </a:rPr>
              <a:t> - Apply lockout or tagout devices</a:t>
            </a:r>
          </a:p>
          <a:p>
            <a:pPr>
              <a:lnSpc>
                <a:spcPct val="150000"/>
              </a:lnSpc>
            </a:pPr>
            <a:r>
              <a:rPr lang="en-US" sz="2700" b="1" dirty="0">
                <a:solidFill>
                  <a:srgbClr val="00567D"/>
                </a:solidFill>
              </a:rPr>
              <a:t>Step 5</a:t>
            </a:r>
            <a:r>
              <a:rPr lang="en-US" sz="2700" dirty="0">
                <a:solidFill>
                  <a:srgbClr val="00567D"/>
                </a:solidFill>
              </a:rPr>
              <a:t> - Controlling stored energy</a:t>
            </a:r>
          </a:p>
          <a:p>
            <a:pPr>
              <a:lnSpc>
                <a:spcPct val="150000"/>
              </a:lnSpc>
            </a:pPr>
            <a:r>
              <a:rPr lang="en-US" sz="2700" b="1" dirty="0">
                <a:solidFill>
                  <a:srgbClr val="00567D"/>
                </a:solidFill>
              </a:rPr>
              <a:t>Step 6 </a:t>
            </a:r>
            <a:r>
              <a:rPr lang="en-US" sz="2700" dirty="0">
                <a:solidFill>
                  <a:srgbClr val="00567D"/>
                </a:solidFill>
              </a:rPr>
              <a:t>- Verify</a:t>
            </a:r>
          </a:p>
        </p:txBody>
      </p:sp>
      <p:pic>
        <p:nvPicPr>
          <p:cNvPr id="10" name="Picture 9" descr="Image of an electronic screen on a piece of machinery and a worker pushing a button.">
            <a:extLst>
              <a:ext uri="{FF2B5EF4-FFF2-40B4-BE49-F238E27FC236}">
                <a16:creationId xmlns:a16="http://schemas.microsoft.com/office/drawing/2014/main" id="{6BB1C858-DD74-D725-CE05-D17BA7D8B97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9895" y="1685576"/>
            <a:ext cx="4410367" cy="3484735"/>
          </a:xfrm>
          <a:prstGeom prst="rect">
            <a:avLst/>
          </a:prstGeom>
        </p:spPr>
      </p:pic>
    </p:spTree>
    <p:extLst>
      <p:ext uri="{BB962C8B-B14F-4D97-AF65-F5344CB8AC3E}">
        <p14:creationId xmlns:p14="http://schemas.microsoft.com/office/powerpoint/2010/main" val="3583300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218C8-6B59-18ED-E445-BD35ACB0B3E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8216165-1B53-4D6B-2AB6-2CF9B990237D}"/>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B8A59E65-F01E-24DF-0B73-D36664F7CD17}"/>
              </a:ext>
            </a:extLst>
          </p:cNvPr>
          <p:cNvSpPr>
            <a:spLocks noGrp="1"/>
          </p:cNvSpPr>
          <p:nvPr>
            <p:ph type="sldNum" sz="quarter" idx="12"/>
          </p:nvPr>
        </p:nvSpPr>
        <p:spPr/>
        <p:txBody>
          <a:bodyPr/>
          <a:lstStyle/>
          <a:p>
            <a:fld id="{99562CDD-8BC9-4CF6-AA03-D93997F55C9A}" type="slidenum">
              <a:rPr lang="en-US" smtClean="0"/>
              <a:pPr/>
              <a:t>14</a:t>
            </a:fld>
            <a:endParaRPr lang="en-US" dirty="0"/>
          </a:p>
        </p:txBody>
      </p:sp>
      <p:sp>
        <p:nvSpPr>
          <p:cNvPr id="2" name="Footer Placeholder 1" descr="workbook page number">
            <a:extLst>
              <a:ext uri="{FF2B5EF4-FFF2-40B4-BE49-F238E27FC236}">
                <a16:creationId xmlns:a16="http://schemas.microsoft.com/office/drawing/2014/main" id="{0DA52C19-C06C-37B9-853E-A5A0D4049AFC}"/>
              </a:ext>
            </a:extLst>
          </p:cNvPr>
          <p:cNvSpPr>
            <a:spLocks noGrp="1"/>
          </p:cNvSpPr>
          <p:nvPr>
            <p:ph type="ftr" sz="quarter" idx="11"/>
          </p:nvPr>
        </p:nvSpPr>
        <p:spPr/>
        <p:txBody>
          <a:bodyPr/>
          <a:lstStyle/>
          <a:p>
            <a:pPr algn="l"/>
            <a:r>
              <a:rPr lang="en-US" dirty="0"/>
              <a:t>Workbook Page #9</a:t>
            </a:r>
          </a:p>
        </p:txBody>
      </p:sp>
      <p:sp>
        <p:nvSpPr>
          <p:cNvPr id="9" name="Title 8">
            <a:extLst>
              <a:ext uri="{FF2B5EF4-FFF2-40B4-BE49-F238E27FC236}">
                <a16:creationId xmlns:a16="http://schemas.microsoft.com/office/drawing/2014/main" id="{3D8D0B88-6B7E-7EA4-CE41-335CF25F773F}"/>
              </a:ext>
            </a:extLst>
          </p:cNvPr>
          <p:cNvSpPr txBox="1">
            <a:spLocks noGrp="1"/>
          </p:cNvSpPr>
          <p:nvPr>
            <p:ph type="title" idx="4294967295"/>
          </p:nvPr>
        </p:nvSpPr>
        <p:spPr>
          <a:xfrm>
            <a:off x="1214177" y="362137"/>
            <a:ext cx="725093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Step 1 - Prepare for lockout</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89CBA0BF-384A-4FFB-F891-7A4731874FB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69E6D6DF-FC90-514F-3EE9-918FC5EE045B}"/>
              </a:ext>
            </a:extLst>
          </p:cNvPr>
          <p:cNvSpPr txBox="1"/>
          <p:nvPr/>
        </p:nvSpPr>
        <p:spPr>
          <a:xfrm>
            <a:off x="1272780" y="1549790"/>
            <a:ext cx="5966220" cy="3257174"/>
          </a:xfrm>
          <a:prstGeom prst="rect">
            <a:avLst/>
          </a:prstGeom>
          <a:noFill/>
        </p:spPr>
        <p:txBody>
          <a:bodyPr wrap="square" rtlCol="0">
            <a:spAutoFit/>
          </a:bodyPr>
          <a:lstStyle/>
          <a:p>
            <a:pPr>
              <a:lnSpc>
                <a:spcPct val="150000"/>
              </a:lnSpc>
            </a:pPr>
            <a:r>
              <a:rPr lang="en-US" sz="2800" b="1" dirty="0">
                <a:solidFill>
                  <a:srgbClr val="00567D"/>
                </a:solidFill>
              </a:rPr>
              <a:t>Authorized employee must know</a:t>
            </a:r>
            <a:r>
              <a:rPr lang="en-US" sz="2800" dirty="0">
                <a:solidFill>
                  <a:srgbClr val="00567D"/>
                </a:solidFill>
              </a:rPr>
              <a:t>:</a:t>
            </a:r>
          </a:p>
          <a:p>
            <a:pPr marL="457200" indent="-457200">
              <a:lnSpc>
                <a:spcPct val="150000"/>
              </a:lnSpc>
              <a:buFont typeface="Arial" panose="020B0604020202020204" pitchFamily="34" charset="0"/>
              <a:buChar char="•"/>
            </a:pPr>
            <a:r>
              <a:rPr lang="en-US" sz="2800" dirty="0">
                <a:solidFill>
                  <a:srgbClr val="00567D"/>
                </a:solidFill>
              </a:rPr>
              <a:t>The types and magnitudes of energy</a:t>
            </a:r>
          </a:p>
          <a:p>
            <a:pPr marL="457200" indent="-457200">
              <a:lnSpc>
                <a:spcPct val="150000"/>
              </a:lnSpc>
              <a:buFont typeface="Arial" panose="020B0604020202020204" pitchFamily="34" charset="0"/>
              <a:buChar char="•"/>
            </a:pPr>
            <a:r>
              <a:rPr lang="en-US" sz="2800" dirty="0">
                <a:solidFill>
                  <a:srgbClr val="00567D"/>
                </a:solidFill>
              </a:rPr>
              <a:t>The hazards posed by that energy</a:t>
            </a:r>
          </a:p>
          <a:p>
            <a:pPr marL="457200" indent="-457200">
              <a:lnSpc>
                <a:spcPct val="150000"/>
              </a:lnSpc>
              <a:buFont typeface="Arial" panose="020B0604020202020204" pitchFamily="34" charset="0"/>
              <a:buChar char="•"/>
            </a:pPr>
            <a:r>
              <a:rPr lang="en-US" sz="2800" dirty="0">
                <a:solidFill>
                  <a:srgbClr val="00567D"/>
                </a:solidFill>
              </a:rPr>
              <a:t>The methods to effectively control the energy</a:t>
            </a:r>
          </a:p>
        </p:txBody>
      </p:sp>
      <p:pic>
        <p:nvPicPr>
          <p:cNvPr id="8" name="Picture 7">
            <a:extLst>
              <a:ext uri="{FF2B5EF4-FFF2-40B4-BE49-F238E27FC236}">
                <a16:creationId xmlns:a16="http://schemas.microsoft.com/office/drawing/2014/main" id="{BBE1BE8F-2FDB-0996-8755-D85D64FDD07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16862" y="1201080"/>
            <a:ext cx="5115647" cy="4736710"/>
          </a:xfrm>
          <a:prstGeom prst="rect">
            <a:avLst/>
          </a:prstGeom>
        </p:spPr>
      </p:pic>
    </p:spTree>
    <p:extLst>
      <p:ext uri="{BB962C8B-B14F-4D97-AF65-F5344CB8AC3E}">
        <p14:creationId xmlns:p14="http://schemas.microsoft.com/office/powerpoint/2010/main" val="682359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01D735-3EAC-0EC7-629B-68B8ECB67F8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A405232-1413-2CCE-F45A-1E126F57714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DCD815DE-247A-BCC1-70F8-C836CA99529B}"/>
              </a:ext>
            </a:extLst>
          </p:cNvPr>
          <p:cNvSpPr>
            <a:spLocks noGrp="1"/>
          </p:cNvSpPr>
          <p:nvPr>
            <p:ph type="sldNum" sz="quarter" idx="12"/>
          </p:nvPr>
        </p:nvSpPr>
        <p:spPr/>
        <p:txBody>
          <a:bodyPr/>
          <a:lstStyle/>
          <a:p>
            <a:fld id="{99562CDD-8BC9-4CF6-AA03-D93997F55C9A}" type="slidenum">
              <a:rPr lang="en-US" smtClean="0"/>
              <a:pPr/>
              <a:t>15</a:t>
            </a:fld>
            <a:endParaRPr lang="en-US" dirty="0"/>
          </a:p>
        </p:txBody>
      </p:sp>
      <p:sp>
        <p:nvSpPr>
          <p:cNvPr id="2" name="Footer Placeholder 1" descr="workbook page number">
            <a:extLst>
              <a:ext uri="{FF2B5EF4-FFF2-40B4-BE49-F238E27FC236}">
                <a16:creationId xmlns:a16="http://schemas.microsoft.com/office/drawing/2014/main" id="{92F0BF41-066A-04A1-4CC7-1BEC462FBA24}"/>
              </a:ext>
            </a:extLst>
          </p:cNvPr>
          <p:cNvSpPr>
            <a:spLocks noGrp="1"/>
          </p:cNvSpPr>
          <p:nvPr>
            <p:ph type="ftr" sz="quarter" idx="11"/>
          </p:nvPr>
        </p:nvSpPr>
        <p:spPr/>
        <p:txBody>
          <a:bodyPr/>
          <a:lstStyle/>
          <a:p>
            <a:pPr algn="l"/>
            <a:r>
              <a:rPr lang="en-US" dirty="0"/>
              <a:t>Workbook Page #9</a:t>
            </a:r>
          </a:p>
        </p:txBody>
      </p:sp>
      <p:sp>
        <p:nvSpPr>
          <p:cNvPr id="9" name="Title 8">
            <a:extLst>
              <a:ext uri="{FF2B5EF4-FFF2-40B4-BE49-F238E27FC236}">
                <a16:creationId xmlns:a16="http://schemas.microsoft.com/office/drawing/2014/main" id="{DE9C6CCC-D4EF-5477-FF66-F5ADB5FEF55A}"/>
              </a:ext>
            </a:extLst>
          </p:cNvPr>
          <p:cNvSpPr txBox="1">
            <a:spLocks noGrp="1"/>
          </p:cNvSpPr>
          <p:nvPr>
            <p:ph type="title" idx="4294967295"/>
          </p:nvPr>
        </p:nvSpPr>
        <p:spPr>
          <a:xfrm>
            <a:off x="1312151" y="362137"/>
            <a:ext cx="725093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Step 2 - </a:t>
            </a:r>
            <a:r>
              <a:rPr kumimoji="0" lang="en-US" sz="4000" b="1" i="0" u="none" strike="noStrike" kern="1200" cap="none" spc="0" normalizeH="0" baseline="0" noProof="0" dirty="0">
                <a:ln>
                  <a:noFill/>
                </a:ln>
                <a:solidFill>
                  <a:srgbClr val="00567D"/>
                </a:solidFill>
                <a:effectLst/>
                <a:uLnTx/>
                <a:uFillTx/>
                <a:latin typeface="+mn-lt"/>
                <a:ea typeface="+mn-ea"/>
                <a:cs typeface="+mn-cs"/>
              </a:rPr>
              <a:t>Shutdown</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A31A418C-10E3-B3F0-A2ED-2ED4D31088F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0CDC3EA5-DFA5-5794-3CB2-922A5E86F6BA}"/>
              </a:ext>
            </a:extLst>
          </p:cNvPr>
          <p:cNvSpPr txBox="1"/>
          <p:nvPr/>
        </p:nvSpPr>
        <p:spPr>
          <a:xfrm>
            <a:off x="1392527" y="1549790"/>
            <a:ext cx="5465473" cy="2610843"/>
          </a:xfrm>
          <a:prstGeom prst="rect">
            <a:avLst/>
          </a:prstGeom>
          <a:noFill/>
        </p:spPr>
        <p:txBody>
          <a:bodyPr wrap="square" rtlCol="0">
            <a:spAutoFit/>
          </a:bodyPr>
          <a:lstStyle/>
          <a:p>
            <a:pPr>
              <a:lnSpc>
                <a:spcPct val="150000"/>
              </a:lnSpc>
            </a:pPr>
            <a:r>
              <a:rPr lang="en-US" sz="2800" dirty="0">
                <a:solidFill>
                  <a:srgbClr val="00567D"/>
                </a:solidFill>
              </a:rPr>
              <a:t>Machinery and equipment must be turned off or shut down using the procedures you’ve established for the machine or equipment. </a:t>
            </a:r>
          </a:p>
        </p:txBody>
      </p:sp>
      <p:pic>
        <p:nvPicPr>
          <p:cNvPr id="10" name="Picture 9">
            <a:extLst>
              <a:ext uri="{FF2B5EF4-FFF2-40B4-BE49-F238E27FC236}">
                <a16:creationId xmlns:a16="http://schemas.microsoft.com/office/drawing/2014/main" id="{6C848891-4C96-1727-1324-864351873DFF}"/>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08628" y="1188563"/>
            <a:ext cx="4766719" cy="3764437"/>
          </a:xfrm>
          <a:prstGeom prst="rect">
            <a:avLst/>
          </a:prstGeom>
        </p:spPr>
      </p:pic>
    </p:spTree>
    <p:extLst>
      <p:ext uri="{BB962C8B-B14F-4D97-AF65-F5344CB8AC3E}">
        <p14:creationId xmlns:p14="http://schemas.microsoft.com/office/powerpoint/2010/main" val="7165600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C4FBF-7254-3387-8C94-741FE2750AF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C9EC78C-FD60-26A7-AB10-9B84E4E721A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77FBC385-BBD5-1D69-8310-74DA32BE8853}"/>
              </a:ext>
            </a:extLst>
          </p:cNvPr>
          <p:cNvSpPr>
            <a:spLocks noGrp="1"/>
          </p:cNvSpPr>
          <p:nvPr>
            <p:ph type="sldNum" sz="quarter" idx="12"/>
          </p:nvPr>
        </p:nvSpPr>
        <p:spPr/>
        <p:txBody>
          <a:bodyPr/>
          <a:lstStyle/>
          <a:p>
            <a:fld id="{99562CDD-8BC9-4CF6-AA03-D93997F55C9A}" type="slidenum">
              <a:rPr lang="en-US" smtClean="0"/>
              <a:pPr/>
              <a:t>16</a:t>
            </a:fld>
            <a:endParaRPr lang="en-US" dirty="0"/>
          </a:p>
        </p:txBody>
      </p:sp>
      <p:sp>
        <p:nvSpPr>
          <p:cNvPr id="2" name="Footer Placeholder 1" descr="workbook page number">
            <a:extLst>
              <a:ext uri="{FF2B5EF4-FFF2-40B4-BE49-F238E27FC236}">
                <a16:creationId xmlns:a16="http://schemas.microsoft.com/office/drawing/2014/main" id="{46B47908-EF3C-5DCF-49D2-26CA302B5F8F}"/>
              </a:ext>
            </a:extLst>
          </p:cNvPr>
          <p:cNvSpPr>
            <a:spLocks noGrp="1"/>
          </p:cNvSpPr>
          <p:nvPr>
            <p:ph type="ftr" sz="quarter" idx="11"/>
          </p:nvPr>
        </p:nvSpPr>
        <p:spPr/>
        <p:txBody>
          <a:bodyPr/>
          <a:lstStyle/>
          <a:p>
            <a:pPr algn="l"/>
            <a:r>
              <a:rPr lang="en-US" dirty="0"/>
              <a:t>Workbook Page #9</a:t>
            </a:r>
          </a:p>
        </p:txBody>
      </p:sp>
      <p:sp>
        <p:nvSpPr>
          <p:cNvPr id="9" name="Title 8">
            <a:extLst>
              <a:ext uri="{FF2B5EF4-FFF2-40B4-BE49-F238E27FC236}">
                <a16:creationId xmlns:a16="http://schemas.microsoft.com/office/drawing/2014/main" id="{8D367F1F-D76A-A024-AA09-62B624407FEB}"/>
              </a:ext>
            </a:extLst>
          </p:cNvPr>
          <p:cNvSpPr txBox="1">
            <a:spLocks noGrp="1"/>
          </p:cNvSpPr>
          <p:nvPr>
            <p:ph type="title" idx="4294967295"/>
          </p:nvPr>
        </p:nvSpPr>
        <p:spPr>
          <a:xfrm>
            <a:off x="1312151" y="362137"/>
            <a:ext cx="725093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Step 3 - Energy isolation</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6DBBADF5-2022-CB58-2610-6A9F5E15E6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5241E6C5-F4E5-F7C8-34F4-C5233C7875F3}"/>
              </a:ext>
            </a:extLst>
          </p:cNvPr>
          <p:cNvSpPr txBox="1"/>
          <p:nvPr/>
        </p:nvSpPr>
        <p:spPr>
          <a:xfrm>
            <a:off x="1392527" y="1549790"/>
            <a:ext cx="9743559" cy="4175759"/>
          </a:xfrm>
          <a:prstGeom prst="rect">
            <a:avLst/>
          </a:prstGeom>
          <a:noFill/>
        </p:spPr>
        <p:txBody>
          <a:bodyPr wrap="square" rtlCol="0">
            <a:spAutoFit/>
          </a:bodyPr>
          <a:lstStyle/>
          <a:p>
            <a:pPr>
              <a:lnSpc>
                <a:spcPct val="150000"/>
              </a:lnSpc>
            </a:pPr>
            <a:r>
              <a:rPr lang="en-US" sz="3000" dirty="0">
                <a:solidFill>
                  <a:srgbClr val="00567D"/>
                </a:solidFill>
              </a:rPr>
              <a:t>All energy isolating devices must be located and deactivated to completely de-energize and isolate the equipment from the energy source(s).</a:t>
            </a:r>
          </a:p>
          <a:p>
            <a:pPr>
              <a:lnSpc>
                <a:spcPct val="150000"/>
              </a:lnSpc>
            </a:pPr>
            <a:endParaRPr lang="en-US" sz="3000" dirty="0">
              <a:solidFill>
                <a:srgbClr val="00567D"/>
              </a:solidFill>
            </a:endParaRPr>
          </a:p>
          <a:p>
            <a:pPr>
              <a:lnSpc>
                <a:spcPct val="150000"/>
              </a:lnSpc>
            </a:pPr>
            <a:r>
              <a:rPr lang="en-US" sz="3000" b="1" dirty="0">
                <a:solidFill>
                  <a:srgbClr val="00567D"/>
                </a:solidFill>
              </a:rPr>
              <a:t>Question:</a:t>
            </a:r>
          </a:p>
          <a:p>
            <a:pPr>
              <a:lnSpc>
                <a:spcPct val="150000"/>
              </a:lnSpc>
            </a:pPr>
            <a:r>
              <a:rPr lang="en-US" sz="3000" dirty="0">
                <a:solidFill>
                  <a:srgbClr val="00567D"/>
                </a:solidFill>
              </a:rPr>
              <a:t>What are some examples of energy-isolating devices?</a:t>
            </a:r>
          </a:p>
        </p:txBody>
      </p:sp>
    </p:spTree>
    <p:extLst>
      <p:ext uri="{BB962C8B-B14F-4D97-AF65-F5344CB8AC3E}">
        <p14:creationId xmlns:p14="http://schemas.microsoft.com/office/powerpoint/2010/main" val="425470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12939-5D56-D37F-5053-D6DEF28C712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3E2FF2B-2D2E-C99B-851E-7CFF3487411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A535E5D7-D366-7C4E-86D6-94BFCC5C132C}"/>
              </a:ext>
            </a:extLst>
          </p:cNvPr>
          <p:cNvSpPr>
            <a:spLocks noGrp="1"/>
          </p:cNvSpPr>
          <p:nvPr>
            <p:ph type="sldNum" sz="quarter" idx="12"/>
          </p:nvPr>
        </p:nvSpPr>
        <p:spPr/>
        <p:txBody>
          <a:bodyPr/>
          <a:lstStyle/>
          <a:p>
            <a:fld id="{99562CDD-8BC9-4CF6-AA03-D93997F55C9A}" type="slidenum">
              <a:rPr lang="en-US" smtClean="0"/>
              <a:pPr/>
              <a:t>17</a:t>
            </a:fld>
            <a:endParaRPr lang="en-US" dirty="0"/>
          </a:p>
        </p:txBody>
      </p:sp>
      <p:sp>
        <p:nvSpPr>
          <p:cNvPr id="2" name="Footer Placeholder 1" descr="workbook page number">
            <a:extLst>
              <a:ext uri="{FF2B5EF4-FFF2-40B4-BE49-F238E27FC236}">
                <a16:creationId xmlns:a16="http://schemas.microsoft.com/office/drawing/2014/main" id="{6E5A8E2C-0346-2458-BB8F-E5D79F515A06}"/>
              </a:ext>
            </a:extLst>
          </p:cNvPr>
          <p:cNvSpPr>
            <a:spLocks noGrp="1"/>
          </p:cNvSpPr>
          <p:nvPr>
            <p:ph type="ftr" sz="quarter" idx="11"/>
          </p:nvPr>
        </p:nvSpPr>
        <p:spPr/>
        <p:txBody>
          <a:bodyPr/>
          <a:lstStyle/>
          <a:p>
            <a:pPr algn="l"/>
            <a:r>
              <a:rPr lang="en-US" dirty="0"/>
              <a:t>Workbook Page #10</a:t>
            </a:r>
          </a:p>
        </p:txBody>
      </p:sp>
      <p:sp>
        <p:nvSpPr>
          <p:cNvPr id="9" name="Title 8">
            <a:extLst>
              <a:ext uri="{FF2B5EF4-FFF2-40B4-BE49-F238E27FC236}">
                <a16:creationId xmlns:a16="http://schemas.microsoft.com/office/drawing/2014/main" id="{0391A22B-A8D2-BBF2-620B-D5BA1707D36B}"/>
              </a:ext>
            </a:extLst>
          </p:cNvPr>
          <p:cNvSpPr txBox="1">
            <a:spLocks noGrp="1"/>
          </p:cNvSpPr>
          <p:nvPr>
            <p:ph type="title" idx="4294967295"/>
          </p:nvPr>
        </p:nvSpPr>
        <p:spPr>
          <a:xfrm>
            <a:off x="1312151" y="362137"/>
            <a:ext cx="972596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Step 4 - Lockout or tagout application</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2F7F547D-CAE7-0020-F502-0478DC68E50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DE836AC4-1E9E-B931-CC2D-FADB0019A369}"/>
              </a:ext>
            </a:extLst>
          </p:cNvPr>
          <p:cNvSpPr txBox="1"/>
          <p:nvPr/>
        </p:nvSpPr>
        <p:spPr>
          <a:xfrm>
            <a:off x="1392527" y="1927226"/>
            <a:ext cx="5115647" cy="2098267"/>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3000" dirty="0">
                <a:solidFill>
                  <a:srgbClr val="00567D"/>
                </a:solidFill>
              </a:rPr>
              <a:t>Lockout vs tagout</a:t>
            </a:r>
          </a:p>
          <a:p>
            <a:pPr marL="457200" indent="-457200">
              <a:lnSpc>
                <a:spcPct val="150000"/>
              </a:lnSpc>
              <a:buFont typeface="Arial" panose="020B0604020202020204" pitchFamily="34" charset="0"/>
              <a:buChar char="•"/>
            </a:pPr>
            <a:r>
              <a:rPr lang="en-US" sz="3000" dirty="0">
                <a:solidFill>
                  <a:srgbClr val="00567D"/>
                </a:solidFill>
              </a:rPr>
              <a:t>Lockout devices</a:t>
            </a:r>
          </a:p>
          <a:p>
            <a:pPr marL="457200" indent="-457200">
              <a:lnSpc>
                <a:spcPct val="150000"/>
              </a:lnSpc>
              <a:buFont typeface="Arial" panose="020B0604020202020204" pitchFamily="34" charset="0"/>
              <a:buChar char="•"/>
            </a:pPr>
            <a:r>
              <a:rPr lang="en-US" sz="3000" dirty="0">
                <a:solidFill>
                  <a:srgbClr val="00567D"/>
                </a:solidFill>
              </a:rPr>
              <a:t>Tagout devices</a:t>
            </a:r>
          </a:p>
        </p:txBody>
      </p:sp>
      <p:pic>
        <p:nvPicPr>
          <p:cNvPr id="8" name="Picture 7" descr="Image of devices for lockout and tagout.">
            <a:extLst>
              <a:ext uri="{FF2B5EF4-FFF2-40B4-BE49-F238E27FC236}">
                <a16:creationId xmlns:a16="http://schemas.microsoft.com/office/drawing/2014/main" id="{845D9838-D5AF-DEE4-D12B-7B0309824A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46727" y="1710306"/>
            <a:ext cx="5415686" cy="3596986"/>
          </a:xfrm>
          <a:prstGeom prst="rect">
            <a:avLst/>
          </a:prstGeom>
        </p:spPr>
      </p:pic>
    </p:spTree>
    <p:extLst>
      <p:ext uri="{BB962C8B-B14F-4D97-AF65-F5344CB8AC3E}">
        <p14:creationId xmlns:p14="http://schemas.microsoft.com/office/powerpoint/2010/main" val="13535948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F4E70-B69C-A1B9-D4F5-F594BCAC1C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FC64320-1469-3828-F92C-FC337EACB8B4}"/>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44EB12AE-F153-0B8A-E776-2F6C4E990094}"/>
              </a:ext>
            </a:extLst>
          </p:cNvPr>
          <p:cNvSpPr>
            <a:spLocks noGrp="1"/>
          </p:cNvSpPr>
          <p:nvPr>
            <p:ph type="sldNum" sz="quarter" idx="12"/>
          </p:nvPr>
        </p:nvSpPr>
        <p:spPr/>
        <p:txBody>
          <a:bodyPr/>
          <a:lstStyle/>
          <a:p>
            <a:fld id="{99562CDD-8BC9-4CF6-AA03-D93997F55C9A}" type="slidenum">
              <a:rPr lang="en-US" smtClean="0"/>
              <a:pPr/>
              <a:t>18</a:t>
            </a:fld>
            <a:endParaRPr lang="en-US" dirty="0"/>
          </a:p>
        </p:txBody>
      </p:sp>
      <p:sp>
        <p:nvSpPr>
          <p:cNvPr id="2" name="Footer Placeholder 1" descr="workbook page number">
            <a:extLst>
              <a:ext uri="{FF2B5EF4-FFF2-40B4-BE49-F238E27FC236}">
                <a16:creationId xmlns:a16="http://schemas.microsoft.com/office/drawing/2014/main" id="{B345945B-12FE-E24C-22D7-EAEDE6F241E1}"/>
              </a:ext>
            </a:extLst>
          </p:cNvPr>
          <p:cNvSpPr>
            <a:spLocks noGrp="1"/>
          </p:cNvSpPr>
          <p:nvPr>
            <p:ph type="ftr" sz="quarter" idx="11"/>
          </p:nvPr>
        </p:nvSpPr>
        <p:spPr/>
        <p:txBody>
          <a:bodyPr/>
          <a:lstStyle/>
          <a:p>
            <a:pPr algn="l"/>
            <a:r>
              <a:rPr lang="en-US" dirty="0"/>
              <a:t>Workbook Page #11</a:t>
            </a:r>
          </a:p>
        </p:txBody>
      </p:sp>
      <p:sp>
        <p:nvSpPr>
          <p:cNvPr id="9" name="Title 8">
            <a:extLst>
              <a:ext uri="{FF2B5EF4-FFF2-40B4-BE49-F238E27FC236}">
                <a16:creationId xmlns:a16="http://schemas.microsoft.com/office/drawing/2014/main" id="{4B0CEE7E-11BE-0C35-8203-FD4C951FB6CF}"/>
              </a:ext>
            </a:extLst>
          </p:cNvPr>
          <p:cNvSpPr txBox="1">
            <a:spLocks noGrp="1"/>
          </p:cNvSpPr>
          <p:nvPr>
            <p:ph type="title" idx="4294967295"/>
          </p:nvPr>
        </p:nvSpPr>
        <p:spPr>
          <a:xfrm>
            <a:off x="1312151" y="362137"/>
            <a:ext cx="10346449"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When can an employer use a tagout system?</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D808FF29-EA0E-349D-7EEF-0C90C4E144D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0C449DE3-8296-5EC7-9316-8AA9ADBA2B7D}"/>
              </a:ext>
            </a:extLst>
          </p:cNvPr>
          <p:cNvSpPr txBox="1"/>
          <p:nvPr/>
        </p:nvSpPr>
        <p:spPr>
          <a:xfrm>
            <a:off x="1249826" y="1880003"/>
            <a:ext cx="9914703" cy="3483261"/>
          </a:xfrm>
          <a:prstGeom prst="rect">
            <a:avLst/>
          </a:prstGeom>
          <a:noFill/>
        </p:spPr>
        <p:txBody>
          <a:bodyPr wrap="square" rtlCol="0">
            <a:spAutoFit/>
          </a:bodyPr>
          <a:lstStyle/>
          <a:p>
            <a:pPr marL="514350" indent="-514350">
              <a:lnSpc>
                <a:spcPct val="150000"/>
              </a:lnSpc>
              <a:buFont typeface="+mj-lt"/>
              <a:buAutoNum type="arabicPeriod"/>
            </a:pPr>
            <a:r>
              <a:rPr lang="en-US" sz="3000" dirty="0">
                <a:solidFill>
                  <a:srgbClr val="00567D"/>
                </a:solidFill>
              </a:rPr>
              <a:t>When an energy isolating device is not capable of being locked out, or </a:t>
            </a:r>
          </a:p>
          <a:p>
            <a:pPr marL="514350" indent="-514350">
              <a:lnSpc>
                <a:spcPct val="150000"/>
              </a:lnSpc>
              <a:buFont typeface="+mj-lt"/>
              <a:buAutoNum type="arabicPeriod"/>
            </a:pPr>
            <a:r>
              <a:rPr lang="en-US" sz="3000" dirty="0">
                <a:solidFill>
                  <a:srgbClr val="00567D"/>
                </a:solidFill>
              </a:rPr>
              <a:t>When the employer can demonstrate (prove) that using a tagout system will provide full employee protection.</a:t>
            </a:r>
          </a:p>
          <a:p>
            <a:pPr>
              <a:lnSpc>
                <a:spcPct val="150000"/>
              </a:lnSpc>
            </a:pPr>
            <a:endParaRPr lang="en-US" sz="3000" dirty="0">
              <a:solidFill>
                <a:srgbClr val="00567D"/>
              </a:solidFill>
            </a:endParaRPr>
          </a:p>
        </p:txBody>
      </p:sp>
    </p:spTree>
    <p:extLst>
      <p:ext uri="{BB962C8B-B14F-4D97-AF65-F5344CB8AC3E}">
        <p14:creationId xmlns:p14="http://schemas.microsoft.com/office/powerpoint/2010/main" val="1759775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CBA02-894B-3D53-19A9-76FD11D5CD4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B07734C-20DD-B057-6264-8E1B836A607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CE8D4D18-7913-9BF6-CB9A-129A1398AEE1}"/>
              </a:ext>
            </a:extLst>
          </p:cNvPr>
          <p:cNvSpPr>
            <a:spLocks noGrp="1"/>
          </p:cNvSpPr>
          <p:nvPr>
            <p:ph type="sldNum" sz="quarter" idx="12"/>
          </p:nvPr>
        </p:nvSpPr>
        <p:spPr/>
        <p:txBody>
          <a:bodyPr/>
          <a:lstStyle/>
          <a:p>
            <a:fld id="{99562CDD-8BC9-4CF6-AA03-D93997F55C9A}" type="slidenum">
              <a:rPr lang="en-US" smtClean="0"/>
              <a:pPr/>
              <a:t>19</a:t>
            </a:fld>
            <a:endParaRPr lang="en-US" dirty="0"/>
          </a:p>
        </p:txBody>
      </p:sp>
      <p:sp>
        <p:nvSpPr>
          <p:cNvPr id="2" name="Footer Placeholder 1" descr="workbook page number">
            <a:extLst>
              <a:ext uri="{FF2B5EF4-FFF2-40B4-BE49-F238E27FC236}">
                <a16:creationId xmlns:a16="http://schemas.microsoft.com/office/drawing/2014/main" id="{619068CD-BB78-EA07-40BB-ED9A9F642311}"/>
              </a:ext>
            </a:extLst>
          </p:cNvPr>
          <p:cNvSpPr>
            <a:spLocks noGrp="1"/>
          </p:cNvSpPr>
          <p:nvPr>
            <p:ph type="ftr" sz="quarter" idx="11"/>
          </p:nvPr>
        </p:nvSpPr>
        <p:spPr/>
        <p:txBody>
          <a:bodyPr/>
          <a:lstStyle/>
          <a:p>
            <a:pPr algn="l"/>
            <a:r>
              <a:rPr lang="en-US" dirty="0"/>
              <a:t>Workbook Page #11</a:t>
            </a:r>
          </a:p>
        </p:txBody>
      </p:sp>
      <p:sp>
        <p:nvSpPr>
          <p:cNvPr id="9" name="Title 8">
            <a:extLst>
              <a:ext uri="{FF2B5EF4-FFF2-40B4-BE49-F238E27FC236}">
                <a16:creationId xmlns:a16="http://schemas.microsoft.com/office/drawing/2014/main" id="{BFE3BC94-10BE-286E-AF16-06B57CE0EC16}"/>
              </a:ext>
            </a:extLst>
          </p:cNvPr>
          <p:cNvSpPr txBox="1">
            <a:spLocks noGrp="1"/>
          </p:cNvSpPr>
          <p:nvPr>
            <p:ph type="title" idx="4294967295"/>
          </p:nvPr>
        </p:nvSpPr>
        <p:spPr>
          <a:xfrm>
            <a:off x="1322910" y="362137"/>
            <a:ext cx="896173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4000" b="1" dirty="0">
                <a:solidFill>
                  <a:srgbClr val="00567D"/>
                </a:solidFill>
                <a:latin typeface="+mn-lt"/>
              </a:rPr>
              <a:t>Exercise </a:t>
            </a:r>
            <a:r>
              <a:rPr lang="en-US" sz="3000" dirty="0">
                <a:solidFill>
                  <a:srgbClr val="00567D"/>
                </a:solidFill>
                <a:latin typeface="+mn-lt"/>
              </a:rPr>
              <a:t>(page 11)</a:t>
            </a:r>
            <a:endParaRPr kumimoji="0" lang="en-US" sz="3000"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34B32025-E671-9BD8-9D90-EDE2EDCE94A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6E9A7C42-E71B-0599-681A-8AB92EF80980}"/>
              </a:ext>
            </a:extLst>
          </p:cNvPr>
          <p:cNvSpPr txBox="1"/>
          <p:nvPr/>
        </p:nvSpPr>
        <p:spPr>
          <a:xfrm>
            <a:off x="1322910" y="1555423"/>
            <a:ext cx="9904414" cy="3903504"/>
          </a:xfrm>
          <a:prstGeom prst="rect">
            <a:avLst/>
          </a:prstGeom>
          <a:noFill/>
        </p:spPr>
        <p:txBody>
          <a:bodyPr wrap="square" rtlCol="0">
            <a:spAutoFit/>
          </a:bodyPr>
          <a:lstStyle/>
          <a:p>
            <a:pPr>
              <a:lnSpc>
                <a:spcPct val="150000"/>
              </a:lnSpc>
            </a:pPr>
            <a:r>
              <a:rPr lang="en-US" sz="2800" b="1" dirty="0">
                <a:solidFill>
                  <a:srgbClr val="00567D"/>
                </a:solidFill>
              </a:rPr>
              <a:t>Answer the following questions about protective hardware. </a:t>
            </a:r>
          </a:p>
          <a:p>
            <a:pPr marL="514350" indent="-514350">
              <a:lnSpc>
                <a:spcPct val="150000"/>
              </a:lnSpc>
              <a:buFont typeface="+mj-lt"/>
              <a:buAutoNum type="arabicPeriod"/>
            </a:pPr>
            <a:r>
              <a:rPr lang="en-US" sz="2800" dirty="0">
                <a:solidFill>
                  <a:srgbClr val="00567D"/>
                </a:solidFill>
              </a:rPr>
              <a:t>Protective hardware must be provided by the _____.</a:t>
            </a:r>
          </a:p>
          <a:p>
            <a:pPr marL="514350" indent="-514350">
              <a:lnSpc>
                <a:spcPct val="150000"/>
              </a:lnSpc>
              <a:buFont typeface="+mj-lt"/>
              <a:buAutoNum type="arabicPeriod"/>
            </a:pPr>
            <a:r>
              <a:rPr lang="en-US" sz="2800" dirty="0">
                <a:solidFill>
                  <a:srgbClr val="00567D"/>
                </a:solidFill>
              </a:rPr>
              <a:t>Each lockout and tagout device must be singularly identified as being used _____ for lockout or tagout.</a:t>
            </a:r>
          </a:p>
          <a:p>
            <a:pPr marL="514350" indent="-514350">
              <a:lnSpc>
                <a:spcPct val="150000"/>
              </a:lnSpc>
              <a:buFont typeface="+mj-lt"/>
              <a:buAutoNum type="arabicPeriod"/>
            </a:pPr>
            <a:r>
              <a:rPr lang="en-US" sz="2800" dirty="0">
                <a:solidFill>
                  <a:srgbClr val="00567D"/>
                </a:solidFill>
              </a:rPr>
              <a:t>Lockout and tagout devices must be _____ within the facility. </a:t>
            </a:r>
          </a:p>
          <a:p>
            <a:pPr marL="514350" indent="-514350">
              <a:lnSpc>
                <a:spcPct val="150000"/>
              </a:lnSpc>
              <a:buFont typeface="+mj-lt"/>
              <a:buAutoNum type="arabicPeriod"/>
            </a:pPr>
            <a:r>
              <a:rPr lang="en-US" sz="2800" dirty="0">
                <a:solidFill>
                  <a:srgbClr val="00567D"/>
                </a:solidFill>
              </a:rPr>
              <a:t>Lockout and tagout devices must _____ the user.</a:t>
            </a:r>
          </a:p>
        </p:txBody>
      </p:sp>
    </p:spTree>
    <p:extLst>
      <p:ext uri="{BB962C8B-B14F-4D97-AF65-F5344CB8AC3E}">
        <p14:creationId xmlns:p14="http://schemas.microsoft.com/office/powerpoint/2010/main" val="719937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7C4BB3B-67E9-4919-B991-36C5DB0E331A}"/>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1"/>
            <a:ext cx="12192000" cy="1295697"/>
          </a:xfrm>
          <a:prstGeom prst="rect">
            <a:avLst/>
          </a:prstGeom>
        </p:spPr>
      </p:pic>
      <p:sp>
        <p:nvSpPr>
          <p:cNvPr id="7" name="Rectangle 6">
            <a:extLst>
              <a:ext uri="{FF2B5EF4-FFF2-40B4-BE49-F238E27FC236}">
                <a16:creationId xmlns:a16="http://schemas.microsoft.com/office/drawing/2014/main" id="{E4A9D726-306D-4829-9303-D7B9C92F6C61}"/>
              </a:ext>
              <a:ext uri="{C183D7F6-B498-43B3-948B-1728B52AA6E4}">
                <adec:decorative xmlns:adec="http://schemas.microsoft.com/office/drawing/2017/decorative" val="1"/>
              </a:ext>
            </a:extLst>
          </p:cNvPr>
          <p:cNvSpPr/>
          <p:nvPr/>
        </p:nvSpPr>
        <p:spPr>
          <a:xfrm>
            <a:off x="0" y="-26190"/>
            <a:ext cx="12192000" cy="1295697"/>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Logo">
            <a:extLst>
              <a:ext uri="{FF2B5EF4-FFF2-40B4-BE49-F238E27FC236}">
                <a16:creationId xmlns:a16="http://schemas.microsoft.com/office/drawing/2014/main" id="{96194FF5-9705-53F3-4A4F-641A7939C5B8}"/>
              </a:ext>
            </a:extLst>
          </p:cNvPr>
          <p:cNvPicPr>
            <a:picLocks noChangeAspect="1"/>
          </p:cNvPicPr>
          <p:nvPr/>
        </p:nvPicPr>
        <p:blipFill>
          <a:blip r:embed="rId3"/>
          <a:stretch>
            <a:fillRect/>
          </a:stretch>
        </p:blipFill>
        <p:spPr>
          <a:xfrm>
            <a:off x="170655" y="240855"/>
            <a:ext cx="1367517" cy="757521"/>
          </a:xfrm>
          <a:prstGeom prst="rect">
            <a:avLst/>
          </a:prstGeom>
        </p:spPr>
      </p:pic>
      <p:sp>
        <p:nvSpPr>
          <p:cNvPr id="6" name="Title 5">
            <a:extLst>
              <a:ext uri="{FF2B5EF4-FFF2-40B4-BE49-F238E27FC236}">
                <a16:creationId xmlns:a16="http://schemas.microsoft.com/office/drawing/2014/main" id="{0005A3AD-CD7A-F9AF-CC6F-651049C74A45}"/>
              </a:ext>
            </a:extLst>
          </p:cNvPr>
          <p:cNvSpPr txBox="1">
            <a:spLocks noGrp="1"/>
          </p:cNvSpPr>
          <p:nvPr>
            <p:ph type="title" idx="4294967295"/>
          </p:nvPr>
        </p:nvSpPr>
        <p:spPr>
          <a:xfrm>
            <a:off x="427913" y="1654744"/>
            <a:ext cx="4531595" cy="131818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567D"/>
                </a:solidFill>
                <a:effectLst/>
                <a:uLnTx/>
                <a:uFillTx/>
                <a:latin typeface="+mn-lt"/>
                <a:ea typeface="+mn-ea"/>
                <a:cs typeface="+mn-cs"/>
              </a:rPr>
              <a:t>Oregon OSHA</a:t>
            </a:r>
            <a:br>
              <a:rPr kumimoji="0" lang="en-US" sz="2800" b="1" i="0" u="none" strike="noStrike" kern="1200" cap="none" spc="0" normalizeH="0" baseline="0" noProof="0" dirty="0">
                <a:ln>
                  <a:noFill/>
                </a:ln>
                <a:solidFill>
                  <a:srgbClr val="00567D"/>
                </a:solidFill>
                <a:effectLst/>
                <a:uLnTx/>
                <a:uFillTx/>
                <a:latin typeface="+mn-lt"/>
                <a:ea typeface="+mn-ea"/>
                <a:cs typeface="+mn-cs"/>
              </a:rPr>
            </a:br>
            <a:r>
              <a:rPr kumimoji="0" lang="en-US" sz="2800" b="1" i="0" u="none" strike="noStrike" kern="1200" cap="none" spc="0" normalizeH="0" baseline="0" noProof="0" dirty="0">
                <a:ln>
                  <a:noFill/>
                </a:ln>
                <a:solidFill>
                  <a:srgbClr val="00567D"/>
                </a:solidFill>
                <a:effectLst/>
                <a:uLnTx/>
                <a:uFillTx/>
                <a:latin typeface="+mn-lt"/>
                <a:ea typeface="+mn-ea"/>
                <a:cs typeface="+mn-cs"/>
              </a:rPr>
              <a:t>Public Education Mission:</a:t>
            </a:r>
          </a:p>
        </p:txBody>
      </p:sp>
      <p:sp>
        <p:nvSpPr>
          <p:cNvPr id="2" name="TextBox 1">
            <a:extLst>
              <a:ext uri="{FF2B5EF4-FFF2-40B4-BE49-F238E27FC236}">
                <a16:creationId xmlns:a16="http://schemas.microsoft.com/office/drawing/2014/main" id="{5622FD15-D4E5-E2D2-DF26-71FA0A165286}"/>
              </a:ext>
            </a:extLst>
          </p:cNvPr>
          <p:cNvSpPr txBox="1"/>
          <p:nvPr/>
        </p:nvSpPr>
        <p:spPr>
          <a:xfrm>
            <a:off x="163285" y="3244056"/>
            <a:ext cx="5206482" cy="1964512"/>
          </a:xfrm>
          <a:prstGeom prst="rect">
            <a:avLst/>
          </a:prstGeom>
          <a:noFill/>
        </p:spPr>
        <p:txBody>
          <a:bodyPr wrap="square" rtlCol="0">
            <a:spAutoFit/>
          </a:bodyPr>
          <a:lstStyle/>
          <a:p>
            <a:pPr algn="ctr">
              <a:lnSpc>
                <a:spcPct val="150000"/>
              </a:lnSpc>
            </a:pPr>
            <a:r>
              <a:rPr lang="en-US" sz="2800" i="1" dirty="0">
                <a:solidFill>
                  <a:srgbClr val="00567D"/>
                </a:solidFill>
              </a:rPr>
              <a:t>We provide knowledge and tools to advance self-sufficiency</a:t>
            </a:r>
          </a:p>
          <a:p>
            <a:pPr algn="ctr">
              <a:lnSpc>
                <a:spcPct val="150000"/>
              </a:lnSpc>
            </a:pPr>
            <a:r>
              <a:rPr lang="en-US" sz="2800" i="1" dirty="0">
                <a:solidFill>
                  <a:srgbClr val="00567D"/>
                </a:solidFill>
              </a:rPr>
              <a:t> in workplace safety and health.</a:t>
            </a:r>
          </a:p>
        </p:txBody>
      </p:sp>
      <p:sp>
        <p:nvSpPr>
          <p:cNvPr id="4" name="TextBox 3">
            <a:extLst>
              <a:ext uri="{FF2B5EF4-FFF2-40B4-BE49-F238E27FC236}">
                <a16:creationId xmlns:a16="http://schemas.microsoft.com/office/drawing/2014/main" id="{24A6608D-3D1E-2DFE-9DA7-8E3AB7C0C5DC}"/>
              </a:ext>
            </a:extLst>
          </p:cNvPr>
          <p:cNvSpPr txBox="1"/>
          <p:nvPr/>
        </p:nvSpPr>
        <p:spPr>
          <a:xfrm>
            <a:off x="6428760" y="1860711"/>
            <a:ext cx="4320128" cy="523220"/>
          </a:xfrm>
          <a:prstGeom prst="rect">
            <a:avLst/>
          </a:prstGeom>
          <a:noFill/>
        </p:spPr>
        <p:txBody>
          <a:bodyPr wrap="square" rtlCol="0">
            <a:spAutoFit/>
          </a:bodyPr>
          <a:lstStyle/>
          <a:p>
            <a:r>
              <a:rPr lang="en-US" sz="2800" b="1" dirty="0">
                <a:solidFill>
                  <a:srgbClr val="00567D"/>
                </a:solidFill>
              </a:rPr>
              <a:t>Oregon OSHA Services</a:t>
            </a:r>
            <a:endParaRPr lang="en-US" sz="2800" dirty="0">
              <a:solidFill>
                <a:srgbClr val="00567D"/>
              </a:solidFill>
            </a:endParaRPr>
          </a:p>
        </p:txBody>
      </p:sp>
      <p:sp>
        <p:nvSpPr>
          <p:cNvPr id="10" name="TextBox 9">
            <a:extLst>
              <a:ext uri="{FF2B5EF4-FFF2-40B4-BE49-F238E27FC236}">
                <a16:creationId xmlns:a16="http://schemas.microsoft.com/office/drawing/2014/main" id="{D5659A39-188D-45A0-8A77-1DE27600C3A3}"/>
              </a:ext>
            </a:extLst>
          </p:cNvPr>
          <p:cNvSpPr txBox="1"/>
          <p:nvPr/>
        </p:nvSpPr>
        <p:spPr>
          <a:xfrm>
            <a:off x="6428760" y="2634461"/>
            <a:ext cx="5694110" cy="325717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rgbClr val="00567D"/>
                </a:solidFill>
              </a:rPr>
              <a:t>Consultation Services</a:t>
            </a:r>
          </a:p>
          <a:p>
            <a:pPr marL="457200" indent="-457200">
              <a:lnSpc>
                <a:spcPct val="150000"/>
              </a:lnSpc>
              <a:buFont typeface="Arial" panose="020B0604020202020204" pitchFamily="34" charset="0"/>
              <a:buChar char="•"/>
            </a:pPr>
            <a:r>
              <a:rPr lang="en-US" sz="2800" dirty="0">
                <a:solidFill>
                  <a:srgbClr val="00567D"/>
                </a:solidFill>
              </a:rPr>
              <a:t>Enforcement</a:t>
            </a:r>
          </a:p>
          <a:p>
            <a:pPr marL="457200" indent="-457200">
              <a:lnSpc>
                <a:spcPct val="150000"/>
              </a:lnSpc>
              <a:buFont typeface="Arial" panose="020B0604020202020204" pitchFamily="34" charset="0"/>
              <a:buChar char="•"/>
            </a:pPr>
            <a:r>
              <a:rPr lang="en-US" sz="2800" dirty="0">
                <a:solidFill>
                  <a:srgbClr val="00567D"/>
                </a:solidFill>
              </a:rPr>
              <a:t>Appeals</a:t>
            </a:r>
          </a:p>
          <a:p>
            <a:pPr marL="457200" indent="-457200">
              <a:lnSpc>
                <a:spcPct val="150000"/>
              </a:lnSpc>
              <a:buFont typeface="Arial" panose="020B0604020202020204" pitchFamily="34" charset="0"/>
              <a:buChar char="•"/>
            </a:pPr>
            <a:r>
              <a:rPr lang="en-US" sz="2800" dirty="0">
                <a:solidFill>
                  <a:srgbClr val="00567D"/>
                </a:solidFill>
              </a:rPr>
              <a:t>Public Education and Conferences</a:t>
            </a:r>
          </a:p>
          <a:p>
            <a:pPr marL="457200" indent="-457200">
              <a:lnSpc>
                <a:spcPct val="150000"/>
              </a:lnSpc>
              <a:buFont typeface="Arial" panose="020B0604020202020204" pitchFamily="34" charset="0"/>
              <a:buChar char="•"/>
            </a:pPr>
            <a:r>
              <a:rPr lang="en-US" sz="2800" dirty="0">
                <a:solidFill>
                  <a:srgbClr val="00567D"/>
                </a:solidFill>
              </a:rPr>
              <a:t>Standards and Technical Resources</a:t>
            </a:r>
          </a:p>
        </p:txBody>
      </p:sp>
      <p:cxnSp>
        <p:nvCxnSpPr>
          <p:cNvPr id="5" name="Straight Connector 4">
            <a:extLst>
              <a:ext uri="{FF2B5EF4-FFF2-40B4-BE49-F238E27FC236}">
                <a16:creationId xmlns:a16="http://schemas.microsoft.com/office/drawing/2014/main" id="{3B2A239C-7CC1-102E-571E-990ED2E4496D}"/>
              </a:ext>
              <a:ext uri="{C183D7F6-B498-43B3-948B-1728B52AA6E4}">
                <adec:decorative xmlns:adec="http://schemas.microsoft.com/office/drawing/2017/decorative" val="1"/>
              </a:ext>
            </a:extLst>
          </p:cNvPr>
          <p:cNvCxnSpPr>
            <a:cxnSpLocks/>
          </p:cNvCxnSpPr>
          <p:nvPr/>
        </p:nvCxnSpPr>
        <p:spPr>
          <a:xfrm flipV="1">
            <a:off x="5881396" y="1896603"/>
            <a:ext cx="0" cy="3432106"/>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63226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084F44-0645-8C14-426A-D016E222B02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C606670-1F0E-5D8D-0A95-A7856E768B3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56A508E3-8E17-A500-BEAC-14D3C763801D}"/>
              </a:ext>
            </a:extLst>
          </p:cNvPr>
          <p:cNvSpPr>
            <a:spLocks noGrp="1"/>
          </p:cNvSpPr>
          <p:nvPr>
            <p:ph type="sldNum" sz="quarter" idx="12"/>
          </p:nvPr>
        </p:nvSpPr>
        <p:spPr/>
        <p:txBody>
          <a:bodyPr/>
          <a:lstStyle/>
          <a:p>
            <a:fld id="{99562CDD-8BC9-4CF6-AA03-D93997F55C9A}" type="slidenum">
              <a:rPr lang="en-US" smtClean="0"/>
              <a:pPr/>
              <a:t>20</a:t>
            </a:fld>
            <a:endParaRPr lang="en-US" dirty="0"/>
          </a:p>
        </p:txBody>
      </p:sp>
      <p:sp>
        <p:nvSpPr>
          <p:cNvPr id="2" name="Footer Placeholder 1" descr="workbook page number">
            <a:extLst>
              <a:ext uri="{FF2B5EF4-FFF2-40B4-BE49-F238E27FC236}">
                <a16:creationId xmlns:a16="http://schemas.microsoft.com/office/drawing/2014/main" id="{8E306CDD-9DD2-3FBD-9218-A98E11A95F67}"/>
              </a:ext>
            </a:extLst>
          </p:cNvPr>
          <p:cNvSpPr>
            <a:spLocks noGrp="1"/>
          </p:cNvSpPr>
          <p:nvPr>
            <p:ph type="ftr" sz="quarter" idx="11"/>
          </p:nvPr>
        </p:nvSpPr>
        <p:spPr/>
        <p:txBody>
          <a:bodyPr/>
          <a:lstStyle/>
          <a:p>
            <a:pPr algn="l"/>
            <a:r>
              <a:rPr lang="en-US" dirty="0"/>
              <a:t>Workbook Page #12</a:t>
            </a:r>
          </a:p>
        </p:txBody>
      </p:sp>
      <p:sp>
        <p:nvSpPr>
          <p:cNvPr id="9" name="Title 8">
            <a:extLst>
              <a:ext uri="{FF2B5EF4-FFF2-40B4-BE49-F238E27FC236}">
                <a16:creationId xmlns:a16="http://schemas.microsoft.com/office/drawing/2014/main" id="{5CFD6CF1-793D-2104-C010-F467875AA8D7}"/>
              </a:ext>
            </a:extLst>
          </p:cNvPr>
          <p:cNvSpPr txBox="1">
            <a:spLocks noGrp="1"/>
          </p:cNvSpPr>
          <p:nvPr>
            <p:ph type="title" idx="4294967295"/>
          </p:nvPr>
        </p:nvSpPr>
        <p:spPr>
          <a:xfrm>
            <a:off x="1327623" y="347429"/>
            <a:ext cx="725093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Step 5 - Controlling stored energy</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5F0F60E7-5A92-B65E-09C6-56015A26077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5B8F8C80-CD77-E0AB-21FA-DB8D23CACDD5}"/>
              </a:ext>
            </a:extLst>
          </p:cNvPr>
          <p:cNvSpPr txBox="1"/>
          <p:nvPr/>
        </p:nvSpPr>
        <p:spPr>
          <a:xfrm>
            <a:off x="1327622" y="1229846"/>
            <a:ext cx="5762793" cy="5346592"/>
          </a:xfrm>
          <a:prstGeom prst="rect">
            <a:avLst/>
          </a:prstGeom>
          <a:noFill/>
        </p:spPr>
        <p:txBody>
          <a:bodyPr wrap="square" rtlCol="0">
            <a:spAutoFit/>
          </a:bodyPr>
          <a:lstStyle/>
          <a:p>
            <a:pPr>
              <a:lnSpc>
                <a:spcPct val="150000"/>
              </a:lnSpc>
            </a:pPr>
            <a:r>
              <a:rPr lang="en-US" sz="2300" dirty="0">
                <a:solidFill>
                  <a:srgbClr val="00567D"/>
                </a:solidFill>
              </a:rPr>
              <a:t>Immediately after applying lockout or tagout devices, the authorized employee must ensure all potentially hazardous stored or residual energy is:</a:t>
            </a:r>
          </a:p>
          <a:p>
            <a:pPr marL="457200" indent="-457200">
              <a:lnSpc>
                <a:spcPct val="150000"/>
              </a:lnSpc>
              <a:buFont typeface="Arial" panose="020B0604020202020204" pitchFamily="34" charset="0"/>
              <a:buChar char="•"/>
            </a:pPr>
            <a:r>
              <a:rPr lang="en-US" sz="2300" dirty="0">
                <a:solidFill>
                  <a:srgbClr val="00567D"/>
                </a:solidFill>
              </a:rPr>
              <a:t>Relieved</a:t>
            </a:r>
          </a:p>
          <a:p>
            <a:pPr marL="457200" indent="-457200">
              <a:lnSpc>
                <a:spcPct val="150000"/>
              </a:lnSpc>
              <a:buFont typeface="Arial" panose="020B0604020202020204" pitchFamily="34" charset="0"/>
              <a:buChar char="•"/>
            </a:pPr>
            <a:r>
              <a:rPr lang="en-US" sz="2300" dirty="0">
                <a:solidFill>
                  <a:srgbClr val="00567D"/>
                </a:solidFill>
              </a:rPr>
              <a:t>Disconnected</a:t>
            </a:r>
          </a:p>
          <a:p>
            <a:pPr marL="457200" indent="-457200">
              <a:lnSpc>
                <a:spcPct val="150000"/>
              </a:lnSpc>
              <a:buFont typeface="Arial" panose="020B0604020202020204" pitchFamily="34" charset="0"/>
              <a:buChar char="•"/>
            </a:pPr>
            <a:r>
              <a:rPr lang="en-US" sz="2300" dirty="0">
                <a:solidFill>
                  <a:srgbClr val="00567D"/>
                </a:solidFill>
              </a:rPr>
              <a:t>Restrained</a:t>
            </a:r>
          </a:p>
          <a:p>
            <a:pPr>
              <a:lnSpc>
                <a:spcPct val="150000"/>
              </a:lnSpc>
            </a:pPr>
            <a:endParaRPr lang="en-US" sz="2300" dirty="0">
              <a:solidFill>
                <a:srgbClr val="00567D"/>
              </a:solidFill>
            </a:endParaRPr>
          </a:p>
          <a:p>
            <a:pPr>
              <a:lnSpc>
                <a:spcPct val="150000"/>
              </a:lnSpc>
            </a:pPr>
            <a:r>
              <a:rPr lang="en-US" sz="2300" b="1" dirty="0">
                <a:solidFill>
                  <a:srgbClr val="00567D"/>
                </a:solidFill>
              </a:rPr>
              <a:t>Question: </a:t>
            </a:r>
            <a:r>
              <a:rPr lang="en-US" sz="2300" dirty="0">
                <a:solidFill>
                  <a:srgbClr val="00567D"/>
                </a:solidFill>
              </a:rPr>
              <a:t>What are some examples of stored or residual energy?</a:t>
            </a:r>
          </a:p>
        </p:txBody>
      </p:sp>
      <p:pic>
        <p:nvPicPr>
          <p:cNvPr id="10" name="Picture 9" descr="Image a lockout / tagout device sample.">
            <a:extLst>
              <a:ext uri="{FF2B5EF4-FFF2-40B4-BE49-F238E27FC236}">
                <a16:creationId xmlns:a16="http://schemas.microsoft.com/office/drawing/2014/main" id="{420C6946-E92D-15DA-7F9A-6B18281E05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26086" y="1371044"/>
            <a:ext cx="4723286" cy="3730137"/>
          </a:xfrm>
          <a:prstGeom prst="rect">
            <a:avLst/>
          </a:prstGeom>
        </p:spPr>
      </p:pic>
    </p:spTree>
    <p:extLst>
      <p:ext uri="{BB962C8B-B14F-4D97-AF65-F5344CB8AC3E}">
        <p14:creationId xmlns:p14="http://schemas.microsoft.com/office/powerpoint/2010/main" val="36322622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2B4EA-E77A-025F-61C4-A5F864BBD31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75A4813-CA44-03DA-9CBB-AA218B3C587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A3D9E675-3D39-50E7-429E-DB6643C40714}"/>
              </a:ext>
            </a:extLst>
          </p:cNvPr>
          <p:cNvSpPr>
            <a:spLocks noGrp="1"/>
          </p:cNvSpPr>
          <p:nvPr>
            <p:ph type="sldNum" sz="quarter" idx="12"/>
          </p:nvPr>
        </p:nvSpPr>
        <p:spPr/>
        <p:txBody>
          <a:bodyPr/>
          <a:lstStyle/>
          <a:p>
            <a:fld id="{99562CDD-8BC9-4CF6-AA03-D93997F55C9A}" type="slidenum">
              <a:rPr lang="en-US" smtClean="0"/>
              <a:pPr/>
              <a:t>21</a:t>
            </a:fld>
            <a:endParaRPr lang="en-US" dirty="0"/>
          </a:p>
        </p:txBody>
      </p:sp>
      <p:sp>
        <p:nvSpPr>
          <p:cNvPr id="2" name="Footer Placeholder 1" descr="workbook page number">
            <a:extLst>
              <a:ext uri="{FF2B5EF4-FFF2-40B4-BE49-F238E27FC236}">
                <a16:creationId xmlns:a16="http://schemas.microsoft.com/office/drawing/2014/main" id="{645A3F18-A584-5947-B88B-986DE3B21EFE}"/>
              </a:ext>
            </a:extLst>
          </p:cNvPr>
          <p:cNvSpPr>
            <a:spLocks noGrp="1"/>
          </p:cNvSpPr>
          <p:nvPr>
            <p:ph type="ftr" sz="quarter" idx="11"/>
          </p:nvPr>
        </p:nvSpPr>
        <p:spPr/>
        <p:txBody>
          <a:bodyPr/>
          <a:lstStyle/>
          <a:p>
            <a:pPr algn="l"/>
            <a:r>
              <a:rPr lang="en-US" dirty="0"/>
              <a:t>Workbook Page #12</a:t>
            </a:r>
          </a:p>
        </p:txBody>
      </p:sp>
      <p:sp>
        <p:nvSpPr>
          <p:cNvPr id="9" name="Title 8">
            <a:extLst>
              <a:ext uri="{FF2B5EF4-FFF2-40B4-BE49-F238E27FC236}">
                <a16:creationId xmlns:a16="http://schemas.microsoft.com/office/drawing/2014/main" id="{54CA2913-93AA-1B33-10F5-519EB4A7190A}"/>
              </a:ext>
            </a:extLst>
          </p:cNvPr>
          <p:cNvSpPr txBox="1">
            <a:spLocks noGrp="1"/>
          </p:cNvSpPr>
          <p:nvPr>
            <p:ph type="title" idx="4294967295"/>
          </p:nvPr>
        </p:nvSpPr>
        <p:spPr>
          <a:xfrm>
            <a:off x="1326626" y="164729"/>
            <a:ext cx="725093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Step 6 - Verify</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999ACCA3-3665-6DE7-091B-A5C3C595569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pic>
        <p:nvPicPr>
          <p:cNvPr id="8" name="Picture 7">
            <a:extLst>
              <a:ext uri="{FF2B5EF4-FFF2-40B4-BE49-F238E27FC236}">
                <a16:creationId xmlns:a16="http://schemas.microsoft.com/office/drawing/2014/main" id="{B6E3D6B0-5DCC-11C6-55DB-E38E719A6085}"/>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53286" y="1235698"/>
            <a:ext cx="4100537" cy="3238332"/>
          </a:xfrm>
          <a:prstGeom prst="rect">
            <a:avLst/>
          </a:prstGeom>
        </p:spPr>
      </p:pic>
      <p:sp>
        <p:nvSpPr>
          <p:cNvPr id="5" name="TextBox 4">
            <a:extLst>
              <a:ext uri="{FF2B5EF4-FFF2-40B4-BE49-F238E27FC236}">
                <a16:creationId xmlns:a16="http://schemas.microsoft.com/office/drawing/2014/main" id="{05D04E6E-F68F-D8E5-8ED5-49CC96F94684}"/>
              </a:ext>
            </a:extLst>
          </p:cNvPr>
          <p:cNvSpPr txBox="1"/>
          <p:nvPr/>
        </p:nvSpPr>
        <p:spPr>
          <a:xfrm>
            <a:off x="1311878" y="1191144"/>
            <a:ext cx="7032022" cy="5122941"/>
          </a:xfrm>
          <a:prstGeom prst="rect">
            <a:avLst/>
          </a:prstGeom>
          <a:noFill/>
        </p:spPr>
        <p:txBody>
          <a:bodyPr wrap="square" rtlCol="0">
            <a:spAutoFit/>
          </a:bodyPr>
          <a:lstStyle/>
          <a:p>
            <a:pPr>
              <a:lnSpc>
                <a:spcPct val="150000"/>
              </a:lnSpc>
            </a:pPr>
            <a:r>
              <a:rPr lang="en-US" sz="2000" dirty="0">
                <a:solidFill>
                  <a:srgbClr val="00567D"/>
                </a:solidFill>
              </a:rPr>
              <a:t>Before starting work on a machine or piece of equipment that has been locked or tagged out, the authorized employee must verify that the machine or piece of equipment has been isolated and de-energized.</a:t>
            </a:r>
          </a:p>
          <a:p>
            <a:pPr>
              <a:lnSpc>
                <a:spcPct val="150000"/>
              </a:lnSpc>
            </a:pPr>
            <a:endParaRPr lang="en-US" sz="2000" dirty="0">
              <a:solidFill>
                <a:srgbClr val="00567D"/>
              </a:solidFill>
            </a:endParaRPr>
          </a:p>
          <a:p>
            <a:pPr>
              <a:lnSpc>
                <a:spcPct val="150000"/>
              </a:lnSpc>
            </a:pPr>
            <a:r>
              <a:rPr lang="en-US" sz="2000" dirty="0">
                <a:solidFill>
                  <a:srgbClr val="00567D"/>
                </a:solidFill>
              </a:rPr>
              <a:t>Serious injury and death have occurred when workers did not ensure that the machine or equipment was isolated from hazardous energy before starting work. </a:t>
            </a:r>
          </a:p>
          <a:p>
            <a:pPr>
              <a:lnSpc>
                <a:spcPct val="150000"/>
              </a:lnSpc>
            </a:pPr>
            <a:endParaRPr lang="en-US" sz="2000" dirty="0">
              <a:solidFill>
                <a:srgbClr val="00567D"/>
              </a:solidFill>
            </a:endParaRPr>
          </a:p>
          <a:p>
            <a:pPr>
              <a:lnSpc>
                <a:spcPct val="150000"/>
              </a:lnSpc>
            </a:pPr>
            <a:r>
              <a:rPr lang="en-US" sz="2000" b="1" dirty="0">
                <a:solidFill>
                  <a:srgbClr val="00567D"/>
                </a:solidFill>
              </a:rPr>
              <a:t>Question: </a:t>
            </a:r>
            <a:r>
              <a:rPr lang="en-US" sz="2000" dirty="0">
                <a:solidFill>
                  <a:srgbClr val="00567D"/>
                </a:solidFill>
              </a:rPr>
              <a:t>How do you verify that a machine or piece of equipment is actually isolated and de-energized?</a:t>
            </a:r>
          </a:p>
        </p:txBody>
      </p:sp>
    </p:spTree>
    <p:extLst>
      <p:ext uri="{BB962C8B-B14F-4D97-AF65-F5344CB8AC3E}">
        <p14:creationId xmlns:p14="http://schemas.microsoft.com/office/powerpoint/2010/main" val="22441604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85DCB-97A9-61AA-D28E-7812675C5F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6728D81-08E2-82CF-579D-1F82F17AF94C}"/>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EC48168D-B6CC-8340-97FC-C11E1D608435}"/>
              </a:ext>
            </a:extLst>
          </p:cNvPr>
          <p:cNvSpPr>
            <a:spLocks noGrp="1"/>
          </p:cNvSpPr>
          <p:nvPr>
            <p:ph type="sldNum" sz="quarter" idx="12"/>
          </p:nvPr>
        </p:nvSpPr>
        <p:spPr/>
        <p:txBody>
          <a:bodyPr/>
          <a:lstStyle/>
          <a:p>
            <a:fld id="{99562CDD-8BC9-4CF6-AA03-D93997F55C9A}" type="slidenum">
              <a:rPr lang="en-US" smtClean="0"/>
              <a:pPr/>
              <a:t>22</a:t>
            </a:fld>
            <a:endParaRPr lang="en-US" dirty="0"/>
          </a:p>
        </p:txBody>
      </p:sp>
      <p:sp>
        <p:nvSpPr>
          <p:cNvPr id="2" name="Footer Placeholder 1" descr="workbook page number">
            <a:extLst>
              <a:ext uri="{FF2B5EF4-FFF2-40B4-BE49-F238E27FC236}">
                <a16:creationId xmlns:a16="http://schemas.microsoft.com/office/drawing/2014/main" id="{2D7A87CD-AC56-7688-4886-D832E5EC4304}"/>
              </a:ext>
            </a:extLst>
          </p:cNvPr>
          <p:cNvSpPr>
            <a:spLocks noGrp="1"/>
          </p:cNvSpPr>
          <p:nvPr>
            <p:ph type="ftr" sz="quarter" idx="11"/>
          </p:nvPr>
        </p:nvSpPr>
        <p:spPr>
          <a:xfrm>
            <a:off x="9814214" y="6349403"/>
            <a:ext cx="1707572" cy="365125"/>
          </a:xfrm>
        </p:spPr>
        <p:txBody>
          <a:bodyPr/>
          <a:lstStyle/>
          <a:p>
            <a:pPr algn="l"/>
            <a:r>
              <a:rPr lang="en-US" dirty="0"/>
              <a:t>Workbook Page #12</a:t>
            </a:r>
          </a:p>
        </p:txBody>
      </p:sp>
      <p:sp>
        <p:nvSpPr>
          <p:cNvPr id="9" name="Title 8">
            <a:extLst>
              <a:ext uri="{FF2B5EF4-FFF2-40B4-BE49-F238E27FC236}">
                <a16:creationId xmlns:a16="http://schemas.microsoft.com/office/drawing/2014/main" id="{198FF1E7-5088-04A1-FE70-8CBCB7820173}"/>
              </a:ext>
            </a:extLst>
          </p:cNvPr>
          <p:cNvSpPr txBox="1">
            <a:spLocks noGrp="1"/>
          </p:cNvSpPr>
          <p:nvPr>
            <p:ph type="title" idx="4294967295"/>
          </p:nvPr>
        </p:nvSpPr>
        <p:spPr>
          <a:xfrm>
            <a:off x="1312151" y="277294"/>
            <a:ext cx="823461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Release from lockout or tagout</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20C5B3BD-BD9F-18F0-3B78-1EDA78B072C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D19F126D-1C5D-11CE-2D44-1757D68F218F}"/>
              </a:ext>
            </a:extLst>
          </p:cNvPr>
          <p:cNvSpPr txBox="1"/>
          <p:nvPr/>
        </p:nvSpPr>
        <p:spPr>
          <a:xfrm>
            <a:off x="1227857" y="1482590"/>
            <a:ext cx="5767303" cy="4831579"/>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600" dirty="0">
                <a:solidFill>
                  <a:srgbClr val="00567D"/>
                </a:solidFill>
              </a:rPr>
              <a:t>Equipment</a:t>
            </a:r>
          </a:p>
          <a:p>
            <a:pPr marL="457200" indent="-457200">
              <a:lnSpc>
                <a:spcPct val="150000"/>
              </a:lnSpc>
              <a:buFont typeface="Arial" panose="020B0604020202020204" pitchFamily="34" charset="0"/>
              <a:buChar char="•"/>
            </a:pPr>
            <a:r>
              <a:rPr lang="en-US" sz="2600" dirty="0">
                <a:solidFill>
                  <a:srgbClr val="00567D"/>
                </a:solidFill>
              </a:rPr>
              <a:t>Employees</a:t>
            </a:r>
          </a:p>
          <a:p>
            <a:pPr marL="457200" indent="-457200">
              <a:lnSpc>
                <a:spcPct val="150000"/>
              </a:lnSpc>
              <a:buFont typeface="Arial" panose="020B0604020202020204" pitchFamily="34" charset="0"/>
              <a:buChar char="•"/>
            </a:pPr>
            <a:r>
              <a:rPr lang="en-US" sz="2600" dirty="0">
                <a:solidFill>
                  <a:srgbClr val="00567D"/>
                </a:solidFill>
              </a:rPr>
              <a:t>Removing lockout/tagout devices</a:t>
            </a:r>
          </a:p>
          <a:p>
            <a:pPr marL="457200" indent="-457200">
              <a:lnSpc>
                <a:spcPct val="150000"/>
              </a:lnSpc>
              <a:buFont typeface="Arial" panose="020B0604020202020204" pitchFamily="34" charset="0"/>
              <a:buChar char="•"/>
            </a:pPr>
            <a:endParaRPr lang="en-US" sz="2600" dirty="0">
              <a:solidFill>
                <a:srgbClr val="00567D"/>
              </a:solidFill>
            </a:endParaRPr>
          </a:p>
          <a:p>
            <a:pPr>
              <a:lnSpc>
                <a:spcPct val="150000"/>
              </a:lnSpc>
            </a:pPr>
            <a:r>
              <a:rPr lang="en-US" sz="2600" b="1" dirty="0">
                <a:solidFill>
                  <a:srgbClr val="00567D"/>
                </a:solidFill>
              </a:rPr>
              <a:t>Question:</a:t>
            </a:r>
          </a:p>
          <a:p>
            <a:pPr>
              <a:lnSpc>
                <a:spcPct val="150000"/>
              </a:lnSpc>
            </a:pPr>
            <a:r>
              <a:rPr lang="en-US" sz="2600" dirty="0">
                <a:solidFill>
                  <a:srgbClr val="00567D"/>
                </a:solidFill>
              </a:rPr>
              <a:t>If the authorized employee is not available, who is authorized to remove the lockout or tagout device?</a:t>
            </a:r>
          </a:p>
        </p:txBody>
      </p:sp>
      <p:pic>
        <p:nvPicPr>
          <p:cNvPr id="10" name="Picture 9" descr="Image of a worker placing a key into a danger, locked out tag.">
            <a:extLst>
              <a:ext uri="{FF2B5EF4-FFF2-40B4-BE49-F238E27FC236}">
                <a16:creationId xmlns:a16="http://schemas.microsoft.com/office/drawing/2014/main" id="{B1A0B6A6-F0C5-90D9-4BD6-4443526F11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2589" y="1746289"/>
            <a:ext cx="4848362" cy="3830805"/>
          </a:xfrm>
          <a:prstGeom prst="rect">
            <a:avLst/>
          </a:prstGeom>
        </p:spPr>
      </p:pic>
    </p:spTree>
    <p:extLst>
      <p:ext uri="{BB962C8B-B14F-4D97-AF65-F5344CB8AC3E}">
        <p14:creationId xmlns:p14="http://schemas.microsoft.com/office/powerpoint/2010/main" val="287864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41C0E-EEAB-DCBE-5DB8-B223EFD0C07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7483FE2-2920-4EEA-603E-9F6F8CC3518D}"/>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475E1B74-37E6-637F-53CC-E67CF12850F8}"/>
              </a:ext>
            </a:extLst>
          </p:cNvPr>
          <p:cNvSpPr>
            <a:spLocks noGrp="1"/>
          </p:cNvSpPr>
          <p:nvPr>
            <p:ph type="sldNum" sz="quarter" idx="12"/>
          </p:nvPr>
        </p:nvSpPr>
        <p:spPr/>
        <p:txBody>
          <a:bodyPr/>
          <a:lstStyle/>
          <a:p>
            <a:fld id="{99562CDD-8BC9-4CF6-AA03-D93997F55C9A}" type="slidenum">
              <a:rPr lang="en-US" smtClean="0"/>
              <a:pPr/>
              <a:t>23</a:t>
            </a:fld>
            <a:endParaRPr lang="en-US" dirty="0"/>
          </a:p>
        </p:txBody>
      </p:sp>
      <p:sp>
        <p:nvSpPr>
          <p:cNvPr id="2" name="Footer Placeholder 1" descr="workbook page number">
            <a:extLst>
              <a:ext uri="{FF2B5EF4-FFF2-40B4-BE49-F238E27FC236}">
                <a16:creationId xmlns:a16="http://schemas.microsoft.com/office/drawing/2014/main" id="{3C4D2A38-DFED-FD81-324C-D3442B3726BE}"/>
              </a:ext>
            </a:extLst>
          </p:cNvPr>
          <p:cNvSpPr>
            <a:spLocks noGrp="1"/>
          </p:cNvSpPr>
          <p:nvPr>
            <p:ph type="ftr" sz="quarter" idx="11"/>
          </p:nvPr>
        </p:nvSpPr>
        <p:spPr/>
        <p:txBody>
          <a:bodyPr/>
          <a:lstStyle/>
          <a:p>
            <a:pPr algn="l"/>
            <a:r>
              <a:rPr lang="en-US" dirty="0"/>
              <a:t>Workbook Page #13</a:t>
            </a:r>
          </a:p>
        </p:txBody>
      </p:sp>
      <p:sp>
        <p:nvSpPr>
          <p:cNvPr id="9" name="Title 8">
            <a:extLst>
              <a:ext uri="{FF2B5EF4-FFF2-40B4-BE49-F238E27FC236}">
                <a16:creationId xmlns:a16="http://schemas.microsoft.com/office/drawing/2014/main" id="{E71706E5-0921-E748-3266-F291E7F7C68D}"/>
              </a:ext>
            </a:extLst>
          </p:cNvPr>
          <p:cNvSpPr txBox="1">
            <a:spLocks noGrp="1"/>
          </p:cNvSpPr>
          <p:nvPr>
            <p:ph type="title" idx="4294967295"/>
          </p:nvPr>
        </p:nvSpPr>
        <p:spPr>
          <a:xfrm>
            <a:off x="1259959" y="90167"/>
            <a:ext cx="1042041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Testing and positioning machines or equipment</a:t>
            </a:r>
          </a:p>
        </p:txBody>
      </p:sp>
      <p:sp>
        <p:nvSpPr>
          <p:cNvPr id="12" name="TextBox 11">
            <a:extLst>
              <a:ext uri="{FF2B5EF4-FFF2-40B4-BE49-F238E27FC236}">
                <a16:creationId xmlns:a16="http://schemas.microsoft.com/office/drawing/2014/main" id="{E72B6B1C-7FEC-DF4B-4FCC-6728DC4C8A0B}"/>
              </a:ext>
            </a:extLst>
          </p:cNvPr>
          <p:cNvSpPr txBox="1"/>
          <p:nvPr/>
        </p:nvSpPr>
        <p:spPr>
          <a:xfrm>
            <a:off x="1231678" y="1140459"/>
            <a:ext cx="5931119" cy="5346592"/>
          </a:xfrm>
          <a:prstGeom prst="rect">
            <a:avLst/>
          </a:prstGeom>
          <a:noFill/>
        </p:spPr>
        <p:txBody>
          <a:bodyPr wrap="square" rtlCol="0">
            <a:spAutoFit/>
          </a:bodyPr>
          <a:lstStyle/>
          <a:p>
            <a:pPr>
              <a:lnSpc>
                <a:spcPct val="150000"/>
              </a:lnSpc>
            </a:pPr>
            <a:r>
              <a:rPr lang="en-US" sz="2300" b="1" dirty="0">
                <a:solidFill>
                  <a:srgbClr val="00567D"/>
                </a:solidFill>
              </a:rPr>
              <a:t>Sequence must include</a:t>
            </a:r>
            <a:r>
              <a:rPr lang="en-US" sz="2300" dirty="0">
                <a:solidFill>
                  <a:srgbClr val="00567D"/>
                </a:solidFill>
              </a:rPr>
              <a:t>:</a:t>
            </a:r>
          </a:p>
          <a:p>
            <a:pPr marL="514350" indent="-514350">
              <a:lnSpc>
                <a:spcPct val="150000"/>
              </a:lnSpc>
              <a:buFont typeface="+mj-lt"/>
              <a:buAutoNum type="arabicPeriod"/>
            </a:pPr>
            <a:r>
              <a:rPr lang="en-US" sz="2300" dirty="0">
                <a:solidFill>
                  <a:srgbClr val="00567D"/>
                </a:solidFill>
              </a:rPr>
              <a:t>Clear the machine or equipment of tools and materials.</a:t>
            </a:r>
          </a:p>
          <a:p>
            <a:pPr marL="514350" indent="-514350">
              <a:lnSpc>
                <a:spcPct val="150000"/>
              </a:lnSpc>
              <a:buFont typeface="+mj-lt"/>
              <a:buAutoNum type="arabicPeriod"/>
            </a:pPr>
            <a:r>
              <a:rPr lang="en-US" sz="2300" dirty="0">
                <a:solidFill>
                  <a:srgbClr val="00567D"/>
                </a:solidFill>
              </a:rPr>
              <a:t>Remove employees from the machine or equipment area.</a:t>
            </a:r>
          </a:p>
          <a:p>
            <a:pPr marL="514350" indent="-514350">
              <a:lnSpc>
                <a:spcPct val="150000"/>
              </a:lnSpc>
              <a:buFont typeface="+mj-lt"/>
              <a:buAutoNum type="arabicPeriod"/>
            </a:pPr>
            <a:r>
              <a:rPr lang="en-US" sz="2300" dirty="0">
                <a:solidFill>
                  <a:srgbClr val="00567D"/>
                </a:solidFill>
              </a:rPr>
              <a:t>Remove the lockout or tagout devices.</a:t>
            </a:r>
          </a:p>
          <a:p>
            <a:pPr marL="514350" indent="-514350">
              <a:lnSpc>
                <a:spcPct val="150000"/>
              </a:lnSpc>
              <a:buFont typeface="+mj-lt"/>
              <a:buAutoNum type="arabicPeriod"/>
            </a:pPr>
            <a:r>
              <a:rPr lang="en-US" sz="2300" dirty="0">
                <a:solidFill>
                  <a:srgbClr val="00567D"/>
                </a:solidFill>
              </a:rPr>
              <a:t>Energize and proceed with testing or positioning.</a:t>
            </a:r>
          </a:p>
          <a:p>
            <a:pPr marL="514350" indent="-514350">
              <a:lnSpc>
                <a:spcPct val="150000"/>
              </a:lnSpc>
              <a:buFont typeface="+mj-lt"/>
              <a:buAutoNum type="arabicPeriod"/>
            </a:pPr>
            <a:r>
              <a:rPr lang="en-US" sz="2300" dirty="0">
                <a:solidFill>
                  <a:srgbClr val="00567D"/>
                </a:solidFill>
              </a:rPr>
              <a:t>De-energize all systems and reapply energy control measures.</a:t>
            </a:r>
          </a:p>
        </p:txBody>
      </p:sp>
      <p:pic>
        <p:nvPicPr>
          <p:cNvPr id="4" name="Picture 3">
            <a:extLst>
              <a:ext uri="{FF2B5EF4-FFF2-40B4-BE49-F238E27FC236}">
                <a16:creationId xmlns:a16="http://schemas.microsoft.com/office/drawing/2014/main" id="{605D3D65-8461-CEE4-FC88-C17DD83A59E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a:extLst>
              <a:ext uri="{FF2B5EF4-FFF2-40B4-BE49-F238E27FC236}">
                <a16:creationId xmlns:a16="http://schemas.microsoft.com/office/drawing/2014/main" id="{C32699B9-434B-BCF2-55B1-22F7B8318A0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5867" y="1826263"/>
            <a:ext cx="4634649" cy="3660138"/>
          </a:xfrm>
          <a:prstGeom prst="rect">
            <a:avLst/>
          </a:prstGeom>
        </p:spPr>
      </p:pic>
    </p:spTree>
    <p:extLst>
      <p:ext uri="{BB962C8B-B14F-4D97-AF65-F5344CB8AC3E}">
        <p14:creationId xmlns:p14="http://schemas.microsoft.com/office/powerpoint/2010/main" val="41133810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F943F-C626-A722-EC5A-5A9839F8CCC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1DCA5D4-BAA8-101D-28E2-280DC73B5D0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DC3D1615-BB5D-6739-8EBD-311A3938E1B6}"/>
              </a:ext>
            </a:extLst>
          </p:cNvPr>
          <p:cNvSpPr>
            <a:spLocks noGrp="1"/>
          </p:cNvSpPr>
          <p:nvPr>
            <p:ph type="sldNum" sz="quarter" idx="12"/>
          </p:nvPr>
        </p:nvSpPr>
        <p:spPr/>
        <p:txBody>
          <a:bodyPr/>
          <a:lstStyle/>
          <a:p>
            <a:fld id="{99562CDD-8BC9-4CF6-AA03-D93997F55C9A}" type="slidenum">
              <a:rPr lang="en-US" smtClean="0"/>
              <a:pPr/>
              <a:t>24</a:t>
            </a:fld>
            <a:endParaRPr lang="en-US" dirty="0"/>
          </a:p>
        </p:txBody>
      </p:sp>
      <p:sp>
        <p:nvSpPr>
          <p:cNvPr id="2" name="Footer Placeholder 1" descr="workbook page number">
            <a:extLst>
              <a:ext uri="{FF2B5EF4-FFF2-40B4-BE49-F238E27FC236}">
                <a16:creationId xmlns:a16="http://schemas.microsoft.com/office/drawing/2014/main" id="{6C0A7C07-5A7E-9936-4770-AE5CC0718335}"/>
              </a:ext>
            </a:extLst>
          </p:cNvPr>
          <p:cNvSpPr>
            <a:spLocks noGrp="1"/>
          </p:cNvSpPr>
          <p:nvPr>
            <p:ph type="ftr" sz="quarter" idx="11"/>
          </p:nvPr>
        </p:nvSpPr>
        <p:spPr/>
        <p:txBody>
          <a:bodyPr/>
          <a:lstStyle/>
          <a:p>
            <a:pPr algn="l"/>
            <a:r>
              <a:rPr lang="en-US" dirty="0"/>
              <a:t>Workbook Page #13</a:t>
            </a:r>
          </a:p>
        </p:txBody>
      </p:sp>
      <p:sp>
        <p:nvSpPr>
          <p:cNvPr id="9" name="Title 8">
            <a:extLst>
              <a:ext uri="{FF2B5EF4-FFF2-40B4-BE49-F238E27FC236}">
                <a16:creationId xmlns:a16="http://schemas.microsoft.com/office/drawing/2014/main" id="{4B122E56-E734-68ED-F9B0-1BBC3992E6D1}"/>
              </a:ext>
            </a:extLst>
          </p:cNvPr>
          <p:cNvSpPr txBox="1">
            <a:spLocks noGrp="1"/>
          </p:cNvSpPr>
          <p:nvPr>
            <p:ph type="title" idx="4294967295"/>
          </p:nvPr>
        </p:nvSpPr>
        <p:spPr>
          <a:xfrm>
            <a:off x="1311669" y="373196"/>
            <a:ext cx="720014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Group lockout and group tagout</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4CF1F4EF-A3A3-E958-301A-02E23AF6F136}"/>
              </a:ext>
            </a:extLst>
          </p:cNvPr>
          <p:cNvSpPr txBox="1"/>
          <p:nvPr/>
        </p:nvSpPr>
        <p:spPr>
          <a:xfrm>
            <a:off x="1305372" y="1496324"/>
            <a:ext cx="10320571" cy="4231415"/>
          </a:xfrm>
          <a:prstGeom prst="rect">
            <a:avLst/>
          </a:prstGeom>
          <a:noFill/>
        </p:spPr>
        <p:txBody>
          <a:bodyPr wrap="square" rtlCol="0">
            <a:spAutoFit/>
          </a:bodyPr>
          <a:lstStyle/>
          <a:p>
            <a:pPr>
              <a:lnSpc>
                <a:spcPct val="150000"/>
              </a:lnSpc>
            </a:pPr>
            <a:r>
              <a:rPr lang="en-US" sz="2600" b="1" dirty="0">
                <a:solidFill>
                  <a:srgbClr val="00567D"/>
                </a:solidFill>
              </a:rPr>
              <a:t>Group lockout or tagout devices must be used according to specific procedures and must include the following requirements, at a minimum:</a:t>
            </a:r>
          </a:p>
          <a:p>
            <a:pPr marL="457200" indent="-457200">
              <a:lnSpc>
                <a:spcPct val="150000"/>
              </a:lnSpc>
              <a:buFont typeface="Arial" panose="020B0604020202020204" pitchFamily="34" charset="0"/>
              <a:buChar char="•"/>
            </a:pPr>
            <a:r>
              <a:rPr lang="en-US" sz="2600" dirty="0">
                <a:solidFill>
                  <a:srgbClr val="00567D"/>
                </a:solidFill>
              </a:rPr>
              <a:t>Primary responsibility</a:t>
            </a:r>
          </a:p>
          <a:p>
            <a:pPr marL="457200" indent="-457200">
              <a:lnSpc>
                <a:spcPct val="150000"/>
              </a:lnSpc>
              <a:buFont typeface="Arial" panose="020B0604020202020204" pitchFamily="34" charset="0"/>
              <a:buChar char="•"/>
            </a:pPr>
            <a:r>
              <a:rPr lang="en-US" sz="2600" dirty="0">
                <a:solidFill>
                  <a:srgbClr val="00567D"/>
                </a:solidFill>
              </a:rPr>
              <a:t>Monitor the exposure status </a:t>
            </a:r>
          </a:p>
          <a:p>
            <a:pPr marL="457200" indent="-457200">
              <a:lnSpc>
                <a:spcPct val="150000"/>
              </a:lnSpc>
              <a:buFont typeface="Arial" panose="020B0604020202020204" pitchFamily="34" charset="0"/>
              <a:buChar char="•"/>
            </a:pPr>
            <a:r>
              <a:rPr lang="en-US" sz="2600" dirty="0">
                <a:solidFill>
                  <a:srgbClr val="00567D"/>
                </a:solidFill>
              </a:rPr>
              <a:t>Coordinate all affected groups </a:t>
            </a:r>
          </a:p>
          <a:p>
            <a:pPr marL="457200" indent="-457200">
              <a:lnSpc>
                <a:spcPct val="150000"/>
              </a:lnSpc>
              <a:buFont typeface="Arial" panose="020B0604020202020204" pitchFamily="34" charset="0"/>
              <a:buChar char="•"/>
            </a:pPr>
            <a:r>
              <a:rPr lang="en-US" sz="2600" dirty="0">
                <a:solidFill>
                  <a:srgbClr val="00567D"/>
                </a:solidFill>
              </a:rPr>
              <a:t>Personal lockout or tagout </a:t>
            </a:r>
          </a:p>
          <a:p>
            <a:pPr>
              <a:lnSpc>
                <a:spcPct val="150000"/>
              </a:lnSpc>
            </a:pPr>
            <a:endParaRPr lang="en-US" sz="2600" dirty="0">
              <a:solidFill>
                <a:srgbClr val="00567D"/>
              </a:solidFill>
            </a:endParaRPr>
          </a:p>
        </p:txBody>
      </p:sp>
      <p:pic>
        <p:nvPicPr>
          <p:cNvPr id="4" name="Picture 3">
            <a:extLst>
              <a:ext uri="{FF2B5EF4-FFF2-40B4-BE49-F238E27FC236}">
                <a16:creationId xmlns:a16="http://schemas.microsoft.com/office/drawing/2014/main" id="{1C66487F-899E-A7FA-8091-BAE7014EC4D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Tree>
    <p:extLst>
      <p:ext uri="{BB962C8B-B14F-4D97-AF65-F5344CB8AC3E}">
        <p14:creationId xmlns:p14="http://schemas.microsoft.com/office/powerpoint/2010/main" val="2710290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3DD9CE-E2C2-87C9-C615-EAEB7F42B2E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2510E932-63A5-944E-1CE0-264DCA06829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4BDE16AC-40F9-D476-E0EE-D84C51465602}"/>
              </a:ext>
            </a:extLst>
          </p:cNvPr>
          <p:cNvSpPr>
            <a:spLocks noGrp="1"/>
          </p:cNvSpPr>
          <p:nvPr>
            <p:ph type="sldNum" sz="quarter" idx="12"/>
          </p:nvPr>
        </p:nvSpPr>
        <p:spPr/>
        <p:txBody>
          <a:bodyPr/>
          <a:lstStyle/>
          <a:p>
            <a:fld id="{99562CDD-8BC9-4CF6-AA03-D93997F55C9A}" type="slidenum">
              <a:rPr lang="en-US" smtClean="0"/>
              <a:pPr/>
              <a:t>25</a:t>
            </a:fld>
            <a:endParaRPr lang="en-US" dirty="0"/>
          </a:p>
        </p:txBody>
      </p:sp>
      <p:sp>
        <p:nvSpPr>
          <p:cNvPr id="2" name="Footer Placeholder 1" descr="workbook page number">
            <a:extLst>
              <a:ext uri="{FF2B5EF4-FFF2-40B4-BE49-F238E27FC236}">
                <a16:creationId xmlns:a16="http://schemas.microsoft.com/office/drawing/2014/main" id="{8774F210-07E6-D60A-0D4A-8FB3850C29EC}"/>
              </a:ext>
            </a:extLst>
          </p:cNvPr>
          <p:cNvSpPr>
            <a:spLocks noGrp="1"/>
          </p:cNvSpPr>
          <p:nvPr>
            <p:ph type="ftr" sz="quarter" idx="11"/>
          </p:nvPr>
        </p:nvSpPr>
        <p:spPr/>
        <p:txBody>
          <a:bodyPr/>
          <a:lstStyle/>
          <a:p>
            <a:pPr algn="l"/>
            <a:r>
              <a:rPr lang="en-US" dirty="0"/>
              <a:t>Workbook Page #14</a:t>
            </a:r>
          </a:p>
        </p:txBody>
      </p:sp>
      <p:sp>
        <p:nvSpPr>
          <p:cNvPr id="9" name="Title 8">
            <a:extLst>
              <a:ext uri="{FF2B5EF4-FFF2-40B4-BE49-F238E27FC236}">
                <a16:creationId xmlns:a16="http://schemas.microsoft.com/office/drawing/2014/main" id="{516A1DB2-60A3-0662-96D7-C2C34C1B522B}"/>
              </a:ext>
            </a:extLst>
          </p:cNvPr>
          <p:cNvSpPr txBox="1">
            <a:spLocks noGrp="1"/>
          </p:cNvSpPr>
          <p:nvPr>
            <p:ph type="title" idx="4294967295"/>
          </p:nvPr>
        </p:nvSpPr>
        <p:spPr>
          <a:xfrm>
            <a:off x="1312151" y="264163"/>
            <a:ext cx="8416311"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US" sz="4000" b="1" dirty="0">
                <a:solidFill>
                  <a:srgbClr val="00567D"/>
                </a:solidFill>
                <a:latin typeface="+mn-lt"/>
              </a:rPr>
              <a:t>Part 4: </a:t>
            </a:r>
            <a:r>
              <a:rPr kumimoji="0" lang="en-US" sz="4000" b="1" i="0" u="none" strike="noStrike" kern="1200" cap="none" spc="0" normalizeH="0" baseline="0" noProof="0" dirty="0">
                <a:ln>
                  <a:noFill/>
                </a:ln>
                <a:solidFill>
                  <a:srgbClr val="00567D"/>
                </a:solidFill>
                <a:effectLst/>
                <a:uLnTx/>
                <a:uFillTx/>
                <a:latin typeface="+mn-lt"/>
                <a:ea typeface="+mn-ea"/>
                <a:cs typeface="+mn-cs"/>
              </a:rPr>
              <a:t>Lockout/tagout training</a:t>
            </a:r>
          </a:p>
        </p:txBody>
      </p:sp>
      <p:pic>
        <p:nvPicPr>
          <p:cNvPr id="4" name="Picture 3">
            <a:extLst>
              <a:ext uri="{FF2B5EF4-FFF2-40B4-BE49-F238E27FC236}">
                <a16:creationId xmlns:a16="http://schemas.microsoft.com/office/drawing/2014/main" id="{0D670F78-62B0-4FA3-9155-20009744EEC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a:extLst>
              <a:ext uri="{FF2B5EF4-FFF2-40B4-BE49-F238E27FC236}">
                <a16:creationId xmlns:a16="http://schemas.microsoft.com/office/drawing/2014/main" id="{AE16B2EB-78A9-87FC-0135-4B08962D3C3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4384" y="1489633"/>
            <a:ext cx="4628155" cy="3656814"/>
          </a:xfrm>
          <a:prstGeom prst="rect">
            <a:avLst/>
          </a:prstGeom>
        </p:spPr>
      </p:pic>
      <p:sp>
        <p:nvSpPr>
          <p:cNvPr id="5" name="TextBox 4">
            <a:extLst>
              <a:ext uri="{FF2B5EF4-FFF2-40B4-BE49-F238E27FC236}">
                <a16:creationId xmlns:a16="http://schemas.microsoft.com/office/drawing/2014/main" id="{FF12B02D-9E48-C876-C524-AE1BDCF5FA71}"/>
              </a:ext>
            </a:extLst>
          </p:cNvPr>
          <p:cNvSpPr txBox="1"/>
          <p:nvPr/>
        </p:nvSpPr>
        <p:spPr>
          <a:xfrm>
            <a:off x="1340081" y="1170216"/>
            <a:ext cx="5873155" cy="5584606"/>
          </a:xfrm>
          <a:prstGeom prst="rect">
            <a:avLst/>
          </a:prstGeom>
          <a:noFill/>
        </p:spPr>
        <p:txBody>
          <a:bodyPr wrap="square" rtlCol="0">
            <a:spAutoFit/>
          </a:bodyPr>
          <a:lstStyle/>
          <a:p>
            <a:pPr>
              <a:lnSpc>
                <a:spcPct val="150000"/>
              </a:lnSpc>
            </a:pPr>
            <a:r>
              <a:rPr lang="en-US" sz="2000" dirty="0">
                <a:solidFill>
                  <a:srgbClr val="00567D"/>
                </a:solidFill>
              </a:rPr>
              <a:t>Training must ensure that the purpose and function of your energy control program are understood and that employees gain the knowledge and skills to safely apply, use, and remove hazardous energy controls. There is minimum training required for each:</a:t>
            </a:r>
          </a:p>
          <a:p>
            <a:pPr marL="457200" indent="-457200">
              <a:lnSpc>
                <a:spcPct val="150000"/>
              </a:lnSpc>
              <a:buFont typeface="Arial" panose="020B0604020202020204" pitchFamily="34" charset="0"/>
              <a:buChar char="•"/>
            </a:pPr>
            <a:r>
              <a:rPr lang="en-US" sz="2000" dirty="0">
                <a:solidFill>
                  <a:srgbClr val="00567D"/>
                </a:solidFill>
              </a:rPr>
              <a:t>Authorized employee</a:t>
            </a:r>
          </a:p>
          <a:p>
            <a:pPr marL="457200" indent="-457200">
              <a:lnSpc>
                <a:spcPct val="150000"/>
              </a:lnSpc>
              <a:buFont typeface="Arial" panose="020B0604020202020204" pitchFamily="34" charset="0"/>
              <a:buChar char="•"/>
            </a:pPr>
            <a:r>
              <a:rPr lang="en-US" sz="2000" dirty="0">
                <a:solidFill>
                  <a:srgbClr val="00567D"/>
                </a:solidFill>
              </a:rPr>
              <a:t>Affected employee</a:t>
            </a:r>
          </a:p>
          <a:p>
            <a:pPr marL="457200" indent="-457200">
              <a:lnSpc>
                <a:spcPct val="150000"/>
              </a:lnSpc>
              <a:buFont typeface="Arial" panose="020B0604020202020204" pitchFamily="34" charset="0"/>
              <a:buChar char="•"/>
            </a:pPr>
            <a:r>
              <a:rPr lang="en-US" sz="2000" dirty="0">
                <a:solidFill>
                  <a:srgbClr val="00567D"/>
                </a:solidFill>
              </a:rPr>
              <a:t>Other employee</a:t>
            </a:r>
          </a:p>
          <a:p>
            <a:pPr>
              <a:lnSpc>
                <a:spcPct val="150000"/>
              </a:lnSpc>
            </a:pPr>
            <a:endParaRPr lang="en-US" sz="2000" b="1" dirty="0">
              <a:solidFill>
                <a:srgbClr val="00567D"/>
              </a:solidFill>
            </a:endParaRPr>
          </a:p>
          <a:p>
            <a:pPr>
              <a:lnSpc>
                <a:spcPct val="150000"/>
              </a:lnSpc>
            </a:pPr>
            <a:r>
              <a:rPr lang="en-US" sz="2000" b="1" dirty="0">
                <a:solidFill>
                  <a:srgbClr val="00567D"/>
                </a:solidFill>
              </a:rPr>
              <a:t>Question: </a:t>
            </a:r>
            <a:r>
              <a:rPr lang="en-US" sz="2000" dirty="0">
                <a:solidFill>
                  <a:srgbClr val="00567D"/>
                </a:solidFill>
              </a:rPr>
              <a:t>What are effective training types for each level of training listed above?</a:t>
            </a:r>
          </a:p>
          <a:p>
            <a:pPr>
              <a:lnSpc>
                <a:spcPct val="150000"/>
              </a:lnSpc>
            </a:pPr>
            <a:endParaRPr lang="en-US" sz="2000" dirty="0">
              <a:solidFill>
                <a:srgbClr val="00567D"/>
              </a:solidFill>
            </a:endParaRPr>
          </a:p>
        </p:txBody>
      </p:sp>
    </p:spTree>
    <p:extLst>
      <p:ext uri="{BB962C8B-B14F-4D97-AF65-F5344CB8AC3E}">
        <p14:creationId xmlns:p14="http://schemas.microsoft.com/office/powerpoint/2010/main" val="31338552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21D01-129D-E22C-33BA-31CC88576A2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C805BB7-BE95-82AA-C882-065F4F60CD7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BA826772-67CE-E826-6FCB-B2C96035BB5D}"/>
              </a:ext>
            </a:extLst>
          </p:cNvPr>
          <p:cNvSpPr>
            <a:spLocks noGrp="1"/>
          </p:cNvSpPr>
          <p:nvPr>
            <p:ph type="sldNum" sz="quarter" idx="12"/>
          </p:nvPr>
        </p:nvSpPr>
        <p:spPr/>
        <p:txBody>
          <a:bodyPr/>
          <a:lstStyle/>
          <a:p>
            <a:fld id="{99562CDD-8BC9-4CF6-AA03-D93997F55C9A}" type="slidenum">
              <a:rPr lang="en-US" smtClean="0"/>
              <a:pPr/>
              <a:t>26</a:t>
            </a:fld>
            <a:endParaRPr lang="en-US" dirty="0"/>
          </a:p>
        </p:txBody>
      </p:sp>
      <p:sp>
        <p:nvSpPr>
          <p:cNvPr id="2" name="Footer Placeholder 1" descr="workbook page number">
            <a:extLst>
              <a:ext uri="{FF2B5EF4-FFF2-40B4-BE49-F238E27FC236}">
                <a16:creationId xmlns:a16="http://schemas.microsoft.com/office/drawing/2014/main" id="{3AA427EC-79A5-4767-66D5-3B2EDD8415E2}"/>
              </a:ext>
            </a:extLst>
          </p:cNvPr>
          <p:cNvSpPr>
            <a:spLocks noGrp="1"/>
          </p:cNvSpPr>
          <p:nvPr>
            <p:ph type="ftr" sz="quarter" idx="11"/>
          </p:nvPr>
        </p:nvSpPr>
        <p:spPr/>
        <p:txBody>
          <a:bodyPr/>
          <a:lstStyle/>
          <a:p>
            <a:pPr algn="l"/>
            <a:r>
              <a:rPr lang="en-US" dirty="0"/>
              <a:t>Workbook Page #14</a:t>
            </a:r>
          </a:p>
        </p:txBody>
      </p:sp>
      <p:sp>
        <p:nvSpPr>
          <p:cNvPr id="9" name="Title 8">
            <a:extLst>
              <a:ext uri="{FF2B5EF4-FFF2-40B4-BE49-F238E27FC236}">
                <a16:creationId xmlns:a16="http://schemas.microsoft.com/office/drawing/2014/main" id="{3EA58159-3E00-BD8E-EBC3-7C599B48820D}"/>
              </a:ext>
            </a:extLst>
          </p:cNvPr>
          <p:cNvSpPr txBox="1">
            <a:spLocks noGrp="1"/>
          </p:cNvSpPr>
          <p:nvPr>
            <p:ph type="title" idx="4294967295"/>
          </p:nvPr>
        </p:nvSpPr>
        <p:spPr>
          <a:xfrm>
            <a:off x="1217060" y="307209"/>
            <a:ext cx="720014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Training on tagout devices</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28206CF5-B697-811E-A47F-DCDA801BB291}"/>
              </a:ext>
            </a:extLst>
          </p:cNvPr>
          <p:cNvSpPr txBox="1"/>
          <p:nvPr/>
        </p:nvSpPr>
        <p:spPr>
          <a:xfrm>
            <a:off x="1266022" y="1194667"/>
            <a:ext cx="7475207" cy="4661276"/>
          </a:xfrm>
          <a:prstGeom prst="rect">
            <a:avLst/>
          </a:prstGeom>
          <a:noFill/>
        </p:spPr>
        <p:txBody>
          <a:bodyPr wrap="square" rtlCol="0">
            <a:spAutoFit/>
          </a:bodyPr>
          <a:lstStyle/>
          <a:p>
            <a:pPr>
              <a:lnSpc>
                <a:spcPct val="150000"/>
              </a:lnSpc>
            </a:pPr>
            <a:r>
              <a:rPr lang="en-US" sz="2000" b="1" dirty="0">
                <a:solidFill>
                  <a:srgbClr val="00567D"/>
                </a:solidFill>
              </a:rPr>
              <a:t>If tagout devices are used, further training needs to emphasize that:</a:t>
            </a:r>
          </a:p>
          <a:p>
            <a:pPr marL="457200" indent="-457200">
              <a:lnSpc>
                <a:spcPct val="150000"/>
              </a:lnSpc>
              <a:buFont typeface="Arial" panose="020B0604020202020204" pitchFamily="34" charset="0"/>
              <a:buChar char="•"/>
            </a:pPr>
            <a:r>
              <a:rPr lang="en-US" sz="2000" dirty="0">
                <a:solidFill>
                  <a:srgbClr val="00567D"/>
                </a:solidFill>
              </a:rPr>
              <a:t>Tags are warning devices only; they do not provide a physical restraint that lockout devices provide.</a:t>
            </a:r>
          </a:p>
          <a:p>
            <a:pPr marL="457200" indent="-457200">
              <a:lnSpc>
                <a:spcPct val="150000"/>
              </a:lnSpc>
              <a:buFont typeface="Arial" panose="020B0604020202020204" pitchFamily="34" charset="0"/>
              <a:buChar char="•"/>
            </a:pPr>
            <a:r>
              <a:rPr lang="en-US" sz="2000" dirty="0">
                <a:solidFill>
                  <a:srgbClr val="00567D"/>
                </a:solidFill>
              </a:rPr>
              <a:t>Tags must not be removed without the authorized employee’s approval and should never be bypassed or ignored. </a:t>
            </a:r>
          </a:p>
          <a:p>
            <a:pPr marL="457200" indent="-457200">
              <a:lnSpc>
                <a:spcPct val="150000"/>
              </a:lnSpc>
              <a:buFont typeface="Arial" panose="020B0604020202020204" pitchFamily="34" charset="0"/>
              <a:buChar char="•"/>
            </a:pPr>
            <a:r>
              <a:rPr lang="en-US" sz="2000" dirty="0">
                <a:solidFill>
                  <a:srgbClr val="00567D"/>
                </a:solidFill>
              </a:rPr>
              <a:t>Tags must be legible and comprehendible by all employees.</a:t>
            </a:r>
          </a:p>
          <a:p>
            <a:pPr marL="457200" indent="-457200">
              <a:lnSpc>
                <a:spcPct val="150000"/>
              </a:lnSpc>
              <a:buFont typeface="Arial" panose="020B0604020202020204" pitchFamily="34" charset="0"/>
              <a:buChar char="•"/>
            </a:pPr>
            <a:r>
              <a:rPr lang="en-US" sz="2000" dirty="0">
                <a:solidFill>
                  <a:srgbClr val="00567D"/>
                </a:solidFill>
              </a:rPr>
              <a:t>Tags must be able to withstand environmental conditions in the workplace.</a:t>
            </a:r>
          </a:p>
          <a:p>
            <a:pPr marL="457200" indent="-457200">
              <a:lnSpc>
                <a:spcPct val="150000"/>
              </a:lnSpc>
              <a:buFont typeface="Arial" panose="020B0604020202020204" pitchFamily="34" charset="0"/>
              <a:buChar char="•"/>
            </a:pPr>
            <a:r>
              <a:rPr lang="en-US" sz="2000" dirty="0">
                <a:solidFill>
                  <a:srgbClr val="00567D"/>
                </a:solidFill>
              </a:rPr>
              <a:t>Tags may give employees a false sense of security.</a:t>
            </a:r>
          </a:p>
          <a:p>
            <a:pPr marL="457200" indent="-457200">
              <a:lnSpc>
                <a:spcPct val="150000"/>
              </a:lnSpc>
              <a:buFont typeface="Arial" panose="020B0604020202020204" pitchFamily="34" charset="0"/>
              <a:buChar char="•"/>
            </a:pPr>
            <a:r>
              <a:rPr lang="en-US" sz="2000" dirty="0">
                <a:solidFill>
                  <a:srgbClr val="00567D"/>
                </a:solidFill>
              </a:rPr>
              <a:t>Tags must be securely attached to prevent accidental detachment.</a:t>
            </a:r>
          </a:p>
        </p:txBody>
      </p:sp>
      <p:pic>
        <p:nvPicPr>
          <p:cNvPr id="4" name="Picture 3">
            <a:extLst>
              <a:ext uri="{FF2B5EF4-FFF2-40B4-BE49-F238E27FC236}">
                <a16:creationId xmlns:a16="http://schemas.microsoft.com/office/drawing/2014/main" id="{B011414A-DE43-D284-DFC6-D43987A2D67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pic>
        <p:nvPicPr>
          <p:cNvPr id="8" name="Picture 7" descr="Example danger tag and lock that says in both English and Spanish 'Danger, this tag and lock to be removed only by person shown on back.'">
            <a:extLst>
              <a:ext uri="{FF2B5EF4-FFF2-40B4-BE49-F238E27FC236}">
                <a16:creationId xmlns:a16="http://schemas.microsoft.com/office/drawing/2014/main" id="{CCDC6DEA-83D9-654C-AC5B-6416AD3F6C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7306" y="1194667"/>
            <a:ext cx="2786990" cy="4802119"/>
          </a:xfrm>
          <a:prstGeom prst="rect">
            <a:avLst/>
          </a:prstGeom>
        </p:spPr>
      </p:pic>
    </p:spTree>
    <p:extLst>
      <p:ext uri="{BB962C8B-B14F-4D97-AF65-F5344CB8AC3E}">
        <p14:creationId xmlns:p14="http://schemas.microsoft.com/office/powerpoint/2010/main" val="24272024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09EA9-1D9E-2C30-989E-DC45E02384A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169AD64-1A43-8136-4735-2E9A07A88FC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BD8B1173-D148-5EF3-398D-951FA9E7AAD9}"/>
              </a:ext>
            </a:extLst>
          </p:cNvPr>
          <p:cNvSpPr>
            <a:spLocks noGrp="1"/>
          </p:cNvSpPr>
          <p:nvPr>
            <p:ph type="sldNum" sz="quarter" idx="12"/>
          </p:nvPr>
        </p:nvSpPr>
        <p:spPr/>
        <p:txBody>
          <a:bodyPr/>
          <a:lstStyle/>
          <a:p>
            <a:fld id="{99562CDD-8BC9-4CF6-AA03-D93997F55C9A}" type="slidenum">
              <a:rPr lang="en-US" smtClean="0"/>
              <a:pPr/>
              <a:t>27</a:t>
            </a:fld>
            <a:endParaRPr lang="en-US" dirty="0"/>
          </a:p>
        </p:txBody>
      </p:sp>
      <p:sp>
        <p:nvSpPr>
          <p:cNvPr id="2" name="Footer Placeholder 1" descr="workbook page number">
            <a:extLst>
              <a:ext uri="{FF2B5EF4-FFF2-40B4-BE49-F238E27FC236}">
                <a16:creationId xmlns:a16="http://schemas.microsoft.com/office/drawing/2014/main" id="{524D2F08-8E8E-B2E3-810C-5735113D99BC}"/>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90419165-08D4-333F-A8CC-03207EEBF7FE}"/>
              </a:ext>
            </a:extLst>
          </p:cNvPr>
          <p:cNvSpPr txBox="1">
            <a:spLocks noGrp="1"/>
          </p:cNvSpPr>
          <p:nvPr>
            <p:ph type="title" idx="4294967295"/>
          </p:nvPr>
        </p:nvSpPr>
        <p:spPr>
          <a:xfrm>
            <a:off x="1269245" y="307209"/>
            <a:ext cx="859715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Retraining exercise </a:t>
            </a:r>
            <a:r>
              <a:rPr kumimoji="0" lang="en-US" sz="3000" i="0" u="none" strike="noStrike" kern="1200" cap="none" spc="0" normalizeH="0" baseline="0" noProof="0" dirty="0">
                <a:ln>
                  <a:noFill/>
                </a:ln>
                <a:solidFill>
                  <a:srgbClr val="00567D"/>
                </a:solidFill>
                <a:effectLst/>
                <a:uLnTx/>
                <a:uFillTx/>
                <a:latin typeface="+mn-lt"/>
                <a:ea typeface="+mn-ea"/>
                <a:cs typeface="+mn-cs"/>
              </a:rPr>
              <a:t>(page 15)</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7" name="TextBox 6">
            <a:extLst>
              <a:ext uri="{FF2B5EF4-FFF2-40B4-BE49-F238E27FC236}">
                <a16:creationId xmlns:a16="http://schemas.microsoft.com/office/drawing/2014/main" id="{341B2585-8195-86B3-CD1E-0EAF7629F3FE}"/>
              </a:ext>
            </a:extLst>
          </p:cNvPr>
          <p:cNvSpPr txBox="1"/>
          <p:nvPr/>
        </p:nvSpPr>
        <p:spPr>
          <a:xfrm>
            <a:off x="1301903" y="1319461"/>
            <a:ext cx="10596184" cy="4404988"/>
          </a:xfrm>
          <a:prstGeom prst="rect">
            <a:avLst/>
          </a:prstGeom>
          <a:noFill/>
        </p:spPr>
        <p:txBody>
          <a:bodyPr wrap="square">
            <a:spAutoFit/>
          </a:bodyPr>
          <a:lstStyle/>
          <a:p>
            <a:pPr>
              <a:lnSpc>
                <a:spcPct val="150000"/>
              </a:lnSpc>
            </a:pPr>
            <a:r>
              <a:rPr lang="en-US" sz="2100" b="1" dirty="0">
                <a:solidFill>
                  <a:srgbClr val="00567D"/>
                </a:solidFill>
              </a:rPr>
              <a:t>When should employees be retrained?</a:t>
            </a:r>
          </a:p>
          <a:p>
            <a:pPr marL="457200" indent="-457200">
              <a:lnSpc>
                <a:spcPct val="150000"/>
              </a:lnSpc>
              <a:buFont typeface="Arial" panose="020B0604020202020204" pitchFamily="34" charset="0"/>
              <a:buChar char="•"/>
            </a:pPr>
            <a:r>
              <a:rPr lang="en-US" sz="2100" dirty="0">
                <a:solidFill>
                  <a:srgbClr val="00567D"/>
                </a:solidFill>
              </a:rPr>
              <a:t>Whenever there is a change in their jobs or _____ .</a:t>
            </a:r>
          </a:p>
          <a:p>
            <a:pPr marL="457200" indent="-457200">
              <a:lnSpc>
                <a:spcPct val="150000"/>
              </a:lnSpc>
              <a:buFont typeface="Arial" panose="020B0604020202020204" pitchFamily="34" charset="0"/>
              <a:buChar char="•"/>
            </a:pPr>
            <a:r>
              <a:rPr lang="en-US" sz="2100" dirty="0">
                <a:solidFill>
                  <a:srgbClr val="00567D"/>
                </a:solidFill>
              </a:rPr>
              <a:t> Whenever there is a change in _____, equipment, or processes that present a new hazard.</a:t>
            </a:r>
          </a:p>
          <a:p>
            <a:pPr marL="457200" indent="-457200">
              <a:lnSpc>
                <a:spcPct val="150000"/>
              </a:lnSpc>
              <a:buFont typeface="Arial" panose="020B0604020202020204" pitchFamily="34" charset="0"/>
              <a:buChar char="•"/>
            </a:pPr>
            <a:r>
              <a:rPr lang="en-US" sz="2100" dirty="0">
                <a:solidFill>
                  <a:srgbClr val="00567D"/>
                </a:solidFill>
              </a:rPr>
              <a:t>Whenever there is a change in your energy _____.</a:t>
            </a:r>
          </a:p>
          <a:p>
            <a:pPr marL="457200" indent="-457200">
              <a:lnSpc>
                <a:spcPct val="150000"/>
              </a:lnSpc>
              <a:buFont typeface="Arial" panose="020B0604020202020204" pitchFamily="34" charset="0"/>
              <a:buChar char="•"/>
            </a:pPr>
            <a:r>
              <a:rPr lang="en-US" sz="2100" dirty="0">
                <a:solidFill>
                  <a:srgbClr val="00567D"/>
                </a:solidFill>
              </a:rPr>
              <a:t>Whenever there are deviations from or inadequacies in the _____ knowledge or use of the energy control procedures.</a:t>
            </a:r>
          </a:p>
          <a:p>
            <a:pPr>
              <a:lnSpc>
                <a:spcPct val="150000"/>
              </a:lnSpc>
            </a:pPr>
            <a:endParaRPr lang="en-US" sz="2100" dirty="0">
              <a:solidFill>
                <a:srgbClr val="00567D"/>
              </a:solidFill>
            </a:endParaRPr>
          </a:p>
          <a:p>
            <a:pPr>
              <a:lnSpc>
                <a:spcPct val="150000"/>
              </a:lnSpc>
            </a:pPr>
            <a:r>
              <a:rPr lang="en-US" sz="2100" dirty="0">
                <a:solidFill>
                  <a:srgbClr val="00567D"/>
                </a:solidFill>
              </a:rPr>
              <a:t>The retraining must reestablish employee proficiency and introduce new or revised control methods and procedures, as necessary.</a:t>
            </a:r>
          </a:p>
        </p:txBody>
      </p:sp>
      <p:pic>
        <p:nvPicPr>
          <p:cNvPr id="4" name="Picture 3">
            <a:extLst>
              <a:ext uri="{FF2B5EF4-FFF2-40B4-BE49-F238E27FC236}">
                <a16:creationId xmlns:a16="http://schemas.microsoft.com/office/drawing/2014/main" id="{50BB7665-D226-2FC1-36A2-7BD38749269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Tree>
    <p:extLst>
      <p:ext uri="{BB962C8B-B14F-4D97-AF65-F5344CB8AC3E}">
        <p14:creationId xmlns:p14="http://schemas.microsoft.com/office/powerpoint/2010/main" val="37967603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C3335-62DD-38C4-072F-B642C2E281A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4EAFEE1-0139-A2C0-E9AE-F5F87AA9BD2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AB5BDC42-6ECA-31C1-6099-9AF2DDE0EBA6}"/>
              </a:ext>
            </a:extLst>
          </p:cNvPr>
          <p:cNvSpPr>
            <a:spLocks noGrp="1"/>
          </p:cNvSpPr>
          <p:nvPr>
            <p:ph type="sldNum" sz="quarter" idx="12"/>
          </p:nvPr>
        </p:nvSpPr>
        <p:spPr/>
        <p:txBody>
          <a:bodyPr/>
          <a:lstStyle/>
          <a:p>
            <a:fld id="{99562CDD-8BC9-4CF6-AA03-D93997F55C9A}" type="slidenum">
              <a:rPr lang="en-US" smtClean="0"/>
              <a:pPr/>
              <a:t>28</a:t>
            </a:fld>
            <a:endParaRPr lang="en-US" dirty="0"/>
          </a:p>
        </p:txBody>
      </p:sp>
      <p:sp>
        <p:nvSpPr>
          <p:cNvPr id="2" name="Footer Placeholder 1" descr="workbook page number">
            <a:extLst>
              <a:ext uri="{FF2B5EF4-FFF2-40B4-BE49-F238E27FC236}">
                <a16:creationId xmlns:a16="http://schemas.microsoft.com/office/drawing/2014/main" id="{707071FB-6A7A-77F7-8D02-5BA2F8B131B9}"/>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A6E380AF-0788-2FA7-18B4-14A36A589352}"/>
              </a:ext>
            </a:extLst>
          </p:cNvPr>
          <p:cNvSpPr txBox="1">
            <a:spLocks noGrp="1"/>
          </p:cNvSpPr>
          <p:nvPr>
            <p:ph type="title" idx="4294967295"/>
          </p:nvPr>
        </p:nvSpPr>
        <p:spPr>
          <a:xfrm>
            <a:off x="1217060" y="307209"/>
            <a:ext cx="720014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Training documentation</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337E6DC7-BA38-95AE-7A79-76E9B8053392}"/>
              </a:ext>
            </a:extLst>
          </p:cNvPr>
          <p:cNvSpPr txBox="1"/>
          <p:nvPr/>
        </p:nvSpPr>
        <p:spPr>
          <a:xfrm>
            <a:off x="1217060" y="1240311"/>
            <a:ext cx="8329711" cy="2287678"/>
          </a:xfrm>
          <a:prstGeom prst="rect">
            <a:avLst/>
          </a:prstGeom>
          <a:noFill/>
        </p:spPr>
        <p:txBody>
          <a:bodyPr wrap="square" rtlCol="0">
            <a:spAutoFit/>
          </a:bodyPr>
          <a:lstStyle/>
          <a:p>
            <a:pPr>
              <a:lnSpc>
                <a:spcPct val="150000"/>
              </a:lnSpc>
            </a:pPr>
            <a:r>
              <a:rPr lang="en-US" sz="3000" b="1" dirty="0">
                <a:solidFill>
                  <a:srgbClr val="00567D"/>
                </a:solidFill>
              </a:rPr>
              <a:t>At a minimum training certification must contain:</a:t>
            </a:r>
          </a:p>
          <a:p>
            <a:pPr>
              <a:lnSpc>
                <a:spcPct val="150000"/>
              </a:lnSpc>
            </a:pPr>
            <a:endParaRPr lang="en-US" sz="1200" b="1" dirty="0">
              <a:solidFill>
                <a:srgbClr val="00567D"/>
              </a:solidFill>
            </a:endParaRPr>
          </a:p>
          <a:p>
            <a:pPr marL="457200" indent="-457200">
              <a:lnSpc>
                <a:spcPct val="150000"/>
              </a:lnSpc>
              <a:buFont typeface="Arial" panose="020B0604020202020204" pitchFamily="34" charset="0"/>
              <a:buChar char="•"/>
            </a:pPr>
            <a:r>
              <a:rPr lang="en-US" sz="2800" dirty="0">
                <a:solidFill>
                  <a:srgbClr val="00567D"/>
                </a:solidFill>
              </a:rPr>
              <a:t>Employee’s name</a:t>
            </a:r>
          </a:p>
          <a:p>
            <a:pPr marL="457200" indent="-457200">
              <a:lnSpc>
                <a:spcPct val="150000"/>
              </a:lnSpc>
              <a:buFont typeface="Arial" panose="020B0604020202020204" pitchFamily="34" charset="0"/>
              <a:buChar char="•"/>
            </a:pPr>
            <a:r>
              <a:rPr lang="en-US" sz="2800" dirty="0">
                <a:solidFill>
                  <a:srgbClr val="00567D"/>
                </a:solidFill>
              </a:rPr>
              <a:t>Date of training</a:t>
            </a:r>
          </a:p>
        </p:txBody>
      </p:sp>
      <p:pic>
        <p:nvPicPr>
          <p:cNvPr id="4" name="Picture 3">
            <a:extLst>
              <a:ext uri="{FF2B5EF4-FFF2-40B4-BE49-F238E27FC236}">
                <a16:creationId xmlns:a16="http://schemas.microsoft.com/office/drawing/2014/main" id="{52D4E85F-BB72-B45D-F152-B69311C8D9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pic>
        <p:nvPicPr>
          <p:cNvPr id="7" name="Picture 6">
            <a:extLst>
              <a:ext uri="{FF2B5EF4-FFF2-40B4-BE49-F238E27FC236}">
                <a16:creationId xmlns:a16="http://schemas.microsoft.com/office/drawing/2014/main" id="{CAB18C1C-0F34-7F91-9FDE-F3C5AF9B07DE}"/>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3650" y="2107706"/>
            <a:ext cx="4033808" cy="3891362"/>
          </a:xfrm>
          <a:prstGeom prst="rect">
            <a:avLst/>
          </a:prstGeom>
        </p:spPr>
      </p:pic>
    </p:spTree>
    <p:extLst>
      <p:ext uri="{BB962C8B-B14F-4D97-AF65-F5344CB8AC3E}">
        <p14:creationId xmlns:p14="http://schemas.microsoft.com/office/powerpoint/2010/main" val="10674540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3A51C-1371-1B48-D986-5FB46E08219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45D08F-8458-F5FA-D73B-E24727E1ED91}"/>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A96A6DF7-5B3E-5816-4BA5-98C1DAD04D8B}"/>
              </a:ext>
            </a:extLst>
          </p:cNvPr>
          <p:cNvSpPr>
            <a:spLocks noGrp="1"/>
          </p:cNvSpPr>
          <p:nvPr>
            <p:ph type="sldNum" sz="quarter" idx="12"/>
          </p:nvPr>
        </p:nvSpPr>
        <p:spPr/>
        <p:txBody>
          <a:bodyPr/>
          <a:lstStyle/>
          <a:p>
            <a:fld id="{99562CDD-8BC9-4CF6-AA03-D93997F55C9A}" type="slidenum">
              <a:rPr lang="en-US" smtClean="0"/>
              <a:pPr/>
              <a:t>29</a:t>
            </a:fld>
            <a:endParaRPr lang="en-US" dirty="0"/>
          </a:p>
        </p:txBody>
      </p:sp>
      <p:sp>
        <p:nvSpPr>
          <p:cNvPr id="2" name="Footer Placeholder 1" descr="workbook page number">
            <a:extLst>
              <a:ext uri="{FF2B5EF4-FFF2-40B4-BE49-F238E27FC236}">
                <a16:creationId xmlns:a16="http://schemas.microsoft.com/office/drawing/2014/main" id="{8149FC51-C1E2-47E4-A886-8017E4C65B26}"/>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CDB15133-52E1-982F-7FEE-7A3C2BFE281D}"/>
              </a:ext>
            </a:extLst>
          </p:cNvPr>
          <p:cNvSpPr txBox="1">
            <a:spLocks noGrp="1"/>
          </p:cNvSpPr>
          <p:nvPr>
            <p:ph type="title" idx="4294967295"/>
          </p:nvPr>
        </p:nvSpPr>
        <p:spPr>
          <a:xfrm>
            <a:off x="1312151" y="362137"/>
            <a:ext cx="1052062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US" sz="4000" b="1" dirty="0">
                <a:solidFill>
                  <a:srgbClr val="00567D"/>
                </a:solidFill>
                <a:latin typeface="+mn-lt"/>
              </a:rPr>
              <a:t>Part 5: </a:t>
            </a:r>
            <a:r>
              <a:rPr kumimoji="0" lang="en-US" sz="4000" b="1" i="0" u="none" strike="noStrike" kern="1200" cap="none" spc="0" normalizeH="0" baseline="0" noProof="0" dirty="0">
                <a:ln>
                  <a:noFill/>
                </a:ln>
                <a:solidFill>
                  <a:srgbClr val="00567D"/>
                </a:solidFill>
                <a:effectLst/>
                <a:uLnTx/>
                <a:uFillTx/>
                <a:latin typeface="+mn-lt"/>
                <a:ea typeface="+mn-ea"/>
                <a:cs typeface="+mn-cs"/>
              </a:rPr>
              <a:t>Lockout/tagout periodic inspections</a:t>
            </a:r>
          </a:p>
        </p:txBody>
      </p:sp>
      <p:pic>
        <p:nvPicPr>
          <p:cNvPr id="4" name="Picture 3">
            <a:extLst>
              <a:ext uri="{FF2B5EF4-FFF2-40B4-BE49-F238E27FC236}">
                <a16:creationId xmlns:a16="http://schemas.microsoft.com/office/drawing/2014/main" id="{B2394580-5D42-6808-96A4-46E66C62963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A653253F-1B0D-E021-7729-74CB0863DC52}"/>
              </a:ext>
            </a:extLst>
          </p:cNvPr>
          <p:cNvSpPr txBox="1"/>
          <p:nvPr/>
        </p:nvSpPr>
        <p:spPr>
          <a:xfrm>
            <a:off x="1312151" y="1679129"/>
            <a:ext cx="6166335" cy="4649350"/>
          </a:xfrm>
          <a:prstGeom prst="rect">
            <a:avLst/>
          </a:prstGeom>
          <a:noFill/>
        </p:spPr>
        <p:txBody>
          <a:bodyPr wrap="square" rtlCol="0">
            <a:spAutoFit/>
          </a:bodyPr>
          <a:lstStyle/>
          <a:p>
            <a:pPr>
              <a:lnSpc>
                <a:spcPct val="150000"/>
              </a:lnSpc>
            </a:pPr>
            <a:r>
              <a:rPr lang="en-US" sz="2500" dirty="0">
                <a:solidFill>
                  <a:srgbClr val="00567D"/>
                </a:solidFill>
              </a:rPr>
              <a:t>An inspection of each energy control procedure must be conducted at least annually.</a:t>
            </a:r>
          </a:p>
          <a:p>
            <a:pPr>
              <a:lnSpc>
                <a:spcPct val="150000"/>
              </a:lnSpc>
            </a:pPr>
            <a:endParaRPr lang="en-US" sz="2500" dirty="0">
              <a:solidFill>
                <a:srgbClr val="00567D"/>
              </a:solidFill>
            </a:endParaRPr>
          </a:p>
          <a:p>
            <a:pPr>
              <a:lnSpc>
                <a:spcPct val="150000"/>
              </a:lnSpc>
            </a:pPr>
            <a:r>
              <a:rPr lang="en-US" sz="2500" dirty="0">
                <a:solidFill>
                  <a:srgbClr val="00567D"/>
                </a:solidFill>
              </a:rPr>
              <a:t>The inspection must include a demonstration of the procedures and may be implemented through random audits or planned visual observations.</a:t>
            </a:r>
          </a:p>
        </p:txBody>
      </p:sp>
      <p:pic>
        <p:nvPicPr>
          <p:cNvPr id="10" name="Picture 9">
            <a:extLst>
              <a:ext uri="{FF2B5EF4-FFF2-40B4-BE49-F238E27FC236}">
                <a16:creationId xmlns:a16="http://schemas.microsoft.com/office/drawing/2014/main" id="{6578AB94-902E-170F-9DDA-B01E44F1E01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7302" y="1679129"/>
            <a:ext cx="4363927" cy="3448041"/>
          </a:xfrm>
          <a:prstGeom prst="rect">
            <a:avLst/>
          </a:prstGeom>
        </p:spPr>
      </p:pic>
    </p:spTree>
    <p:extLst>
      <p:ext uri="{BB962C8B-B14F-4D97-AF65-F5344CB8AC3E}">
        <p14:creationId xmlns:p14="http://schemas.microsoft.com/office/powerpoint/2010/main" val="12787985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pic>
        <p:nvPicPr>
          <p:cNvPr id="11" name="Picture 10">
            <a:extLst>
              <a:ext uri="{FF2B5EF4-FFF2-40B4-BE49-F238E27FC236}">
                <a16:creationId xmlns:a16="http://schemas.microsoft.com/office/drawing/2014/main" id="{D926DCF3-A656-30AC-A256-4C73ED44182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Slide Number Placeholder 4" descr="Oregon OSHA Logo">
            <a:extLst>
              <a:ext uri="{FF2B5EF4-FFF2-40B4-BE49-F238E27FC236}">
                <a16:creationId xmlns:a16="http://schemas.microsoft.com/office/drawing/2014/main" id="{707FF94A-E70C-3A0B-9340-2BFB24612FA9}"/>
              </a:ext>
            </a:extLst>
          </p:cNvPr>
          <p:cNvSpPr>
            <a:spLocks noGrp="1"/>
          </p:cNvSpPr>
          <p:nvPr>
            <p:ph type="sldNum" sz="quarter" idx="12"/>
          </p:nvPr>
        </p:nvSpPr>
        <p:spPr/>
        <p:txBody>
          <a:bodyPr/>
          <a:lstStyle/>
          <a:p>
            <a:fld id="{99562CDD-8BC9-4CF6-AA03-D93997F55C9A}" type="slidenum">
              <a:rPr lang="en-US" smtClean="0"/>
              <a:pPr/>
              <a:t>3</a:t>
            </a:fld>
            <a:endParaRPr lang="en-US" dirty="0"/>
          </a:p>
        </p:txBody>
      </p:sp>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513323" y="491405"/>
            <a:ext cx="1048273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Contact us</a:t>
            </a:r>
          </a:p>
        </p:txBody>
      </p:sp>
      <p:grpSp>
        <p:nvGrpSpPr>
          <p:cNvPr id="2" name="Group 1" descr="Telephone numbers to each of the Oregon OSHA Consultation field offices, Salem Central office, and the website address.">
            <a:extLst>
              <a:ext uri="{FF2B5EF4-FFF2-40B4-BE49-F238E27FC236}">
                <a16:creationId xmlns:a16="http://schemas.microsoft.com/office/drawing/2014/main" id="{6FF6DF03-F933-D3D2-B14B-689AF7D9B0CE}"/>
              </a:ext>
            </a:extLst>
          </p:cNvPr>
          <p:cNvGrpSpPr/>
          <p:nvPr/>
        </p:nvGrpSpPr>
        <p:grpSpPr>
          <a:xfrm>
            <a:off x="1174660" y="1418919"/>
            <a:ext cx="10678982" cy="5142709"/>
            <a:chOff x="1174660" y="1418919"/>
            <a:chExt cx="10678982" cy="5142709"/>
          </a:xfrm>
        </p:grpSpPr>
        <p:sp>
          <p:nvSpPr>
            <p:cNvPr id="12" name="TextBox 11">
              <a:extLst>
                <a:ext uri="{FF2B5EF4-FFF2-40B4-BE49-F238E27FC236}">
                  <a16:creationId xmlns:a16="http://schemas.microsoft.com/office/drawing/2014/main" id="{7A5541AA-0630-4F60-A448-A1DAF1974BFA}"/>
                </a:ext>
              </a:extLst>
            </p:cNvPr>
            <p:cNvSpPr txBox="1"/>
            <p:nvPr/>
          </p:nvSpPr>
          <p:spPr>
            <a:xfrm>
              <a:off x="1513323" y="1418919"/>
              <a:ext cx="5323706" cy="4649350"/>
            </a:xfrm>
            <a:prstGeom prst="rect">
              <a:avLst/>
            </a:prstGeom>
            <a:noFill/>
          </p:spPr>
          <p:txBody>
            <a:bodyPr wrap="square" rtlCol="0">
              <a:spAutoFit/>
            </a:bodyPr>
            <a:lstStyle/>
            <a:p>
              <a:pPr>
                <a:lnSpc>
                  <a:spcPct val="150000"/>
                </a:lnSpc>
              </a:pPr>
              <a:r>
                <a:rPr lang="en-US" sz="2500" b="1" dirty="0">
                  <a:solidFill>
                    <a:srgbClr val="00567D"/>
                  </a:solidFill>
                </a:rPr>
                <a:t>Consultation Field Offices</a:t>
              </a:r>
              <a:r>
                <a:rPr lang="en-US" sz="2500" dirty="0">
                  <a:solidFill>
                    <a:srgbClr val="00567D"/>
                  </a:solidFill>
                </a:rPr>
                <a:t>:</a:t>
              </a:r>
            </a:p>
            <a:p>
              <a:pPr>
                <a:lnSpc>
                  <a:spcPct val="150000"/>
                </a:lnSpc>
              </a:pPr>
              <a:r>
                <a:rPr lang="en-US" sz="2500" dirty="0">
                  <a:solidFill>
                    <a:srgbClr val="00567D"/>
                  </a:solidFill>
                </a:rPr>
                <a:t>Portland		503-229-6193</a:t>
              </a:r>
            </a:p>
            <a:p>
              <a:pPr>
                <a:lnSpc>
                  <a:spcPct val="150000"/>
                </a:lnSpc>
              </a:pPr>
              <a:r>
                <a:rPr lang="en-US" sz="2500" dirty="0">
                  <a:solidFill>
                    <a:srgbClr val="00567D"/>
                  </a:solidFill>
                </a:rPr>
                <a:t>Salem			503-373-7819</a:t>
              </a:r>
            </a:p>
            <a:p>
              <a:pPr>
                <a:lnSpc>
                  <a:spcPct val="150000"/>
                </a:lnSpc>
              </a:pPr>
              <a:r>
                <a:rPr lang="en-US" sz="2500" dirty="0">
                  <a:solidFill>
                    <a:srgbClr val="00567D"/>
                  </a:solidFill>
                </a:rPr>
                <a:t>Eugene		541-686-7913</a:t>
              </a:r>
            </a:p>
            <a:p>
              <a:pPr>
                <a:lnSpc>
                  <a:spcPct val="150000"/>
                </a:lnSpc>
              </a:pPr>
              <a:r>
                <a:rPr lang="en-US" sz="2500" dirty="0">
                  <a:solidFill>
                    <a:srgbClr val="00567D"/>
                  </a:solidFill>
                </a:rPr>
                <a:t>Medford		541-776-6016</a:t>
              </a:r>
            </a:p>
            <a:p>
              <a:pPr>
                <a:lnSpc>
                  <a:spcPct val="150000"/>
                </a:lnSpc>
              </a:pPr>
              <a:r>
                <a:rPr lang="en-US" sz="2500" dirty="0">
                  <a:solidFill>
                    <a:srgbClr val="00567D"/>
                  </a:solidFill>
                </a:rPr>
                <a:t>Bend			541-388-6068</a:t>
              </a:r>
            </a:p>
            <a:p>
              <a:pPr>
                <a:lnSpc>
                  <a:spcPct val="150000"/>
                </a:lnSpc>
              </a:pPr>
              <a:r>
                <a:rPr lang="en-US" sz="2500" dirty="0">
                  <a:solidFill>
                    <a:srgbClr val="00567D"/>
                  </a:solidFill>
                </a:rPr>
                <a:t>Pendleton 		541-276-2353</a:t>
              </a:r>
            </a:p>
            <a:p>
              <a:pPr>
                <a:lnSpc>
                  <a:spcPct val="150000"/>
                </a:lnSpc>
              </a:pPr>
              <a:endParaRPr lang="en-US" sz="2500" dirty="0">
                <a:solidFill>
                  <a:srgbClr val="00567D"/>
                </a:solidFill>
              </a:endParaRPr>
            </a:p>
          </p:txBody>
        </p:sp>
        <p:sp>
          <p:nvSpPr>
            <p:cNvPr id="4" name="TextBox 3">
              <a:extLst>
                <a:ext uri="{FF2B5EF4-FFF2-40B4-BE49-F238E27FC236}">
                  <a16:creationId xmlns:a16="http://schemas.microsoft.com/office/drawing/2014/main" id="{661C5FED-C294-3489-0A20-E384144B5908}"/>
                </a:ext>
              </a:extLst>
            </p:cNvPr>
            <p:cNvSpPr txBox="1"/>
            <p:nvPr/>
          </p:nvSpPr>
          <p:spPr>
            <a:xfrm>
              <a:off x="7258399" y="1940374"/>
              <a:ext cx="4595243" cy="3495188"/>
            </a:xfrm>
            <a:prstGeom prst="rect">
              <a:avLst/>
            </a:prstGeom>
            <a:noFill/>
          </p:spPr>
          <p:txBody>
            <a:bodyPr wrap="square" rtlCol="0">
              <a:spAutoFit/>
            </a:bodyPr>
            <a:lstStyle/>
            <a:p>
              <a:pPr>
                <a:lnSpc>
                  <a:spcPct val="150000"/>
                </a:lnSpc>
              </a:pPr>
              <a:r>
                <a:rPr lang="en-US" sz="2500" b="1" dirty="0">
                  <a:solidFill>
                    <a:srgbClr val="00567D"/>
                  </a:solidFill>
                </a:rPr>
                <a:t>Salem Central</a:t>
              </a:r>
              <a:endParaRPr lang="en-US" sz="2500" dirty="0">
                <a:solidFill>
                  <a:srgbClr val="00567D"/>
                </a:solidFill>
              </a:endParaRPr>
            </a:p>
            <a:p>
              <a:pPr>
                <a:lnSpc>
                  <a:spcPct val="150000"/>
                </a:lnSpc>
              </a:pPr>
              <a:r>
                <a:rPr lang="en-US" sz="2500" dirty="0">
                  <a:solidFill>
                    <a:srgbClr val="00567D"/>
                  </a:solidFill>
                </a:rPr>
                <a:t>Toll Free English:	</a:t>
              </a:r>
            </a:p>
            <a:p>
              <a:pPr>
                <a:lnSpc>
                  <a:spcPct val="150000"/>
                </a:lnSpc>
              </a:pPr>
              <a:r>
                <a:rPr lang="en-US" sz="2500" dirty="0">
                  <a:solidFill>
                    <a:srgbClr val="00567D"/>
                  </a:solidFill>
                </a:rPr>
                <a:t>800-922-2689</a:t>
              </a:r>
            </a:p>
            <a:p>
              <a:pPr>
                <a:lnSpc>
                  <a:spcPct val="150000"/>
                </a:lnSpc>
              </a:pPr>
              <a:endParaRPr lang="en-US" sz="2500" dirty="0">
                <a:solidFill>
                  <a:srgbClr val="00567D"/>
                </a:solidFill>
              </a:endParaRPr>
            </a:p>
            <a:p>
              <a:pPr>
                <a:lnSpc>
                  <a:spcPct val="150000"/>
                </a:lnSpc>
              </a:pPr>
              <a:r>
                <a:rPr lang="en-US" sz="2500" dirty="0">
                  <a:solidFill>
                    <a:srgbClr val="00567D"/>
                  </a:solidFill>
                </a:rPr>
                <a:t>Toll Free Spanish:	</a:t>
              </a:r>
            </a:p>
            <a:p>
              <a:pPr>
                <a:lnSpc>
                  <a:spcPct val="150000"/>
                </a:lnSpc>
              </a:pPr>
              <a:r>
                <a:rPr lang="en-US" sz="2500" dirty="0">
                  <a:solidFill>
                    <a:srgbClr val="00567D"/>
                  </a:solidFill>
                </a:rPr>
                <a:t>800-843-8086</a:t>
              </a:r>
              <a:endParaRPr lang="en-US" sz="2500" dirty="0"/>
            </a:p>
          </p:txBody>
        </p:sp>
        <p:sp>
          <p:nvSpPr>
            <p:cNvPr id="3" name="TextBox 2">
              <a:extLst>
                <a:ext uri="{FF2B5EF4-FFF2-40B4-BE49-F238E27FC236}">
                  <a16:creationId xmlns:a16="http://schemas.microsoft.com/office/drawing/2014/main" id="{19E1EA25-9DC0-5B91-77A7-FCD6406F22E9}"/>
                </a:ext>
              </a:extLst>
            </p:cNvPr>
            <p:cNvSpPr txBox="1"/>
            <p:nvPr/>
          </p:nvSpPr>
          <p:spPr>
            <a:xfrm>
              <a:off x="1174660" y="5730631"/>
              <a:ext cx="4921340" cy="830997"/>
            </a:xfrm>
            <a:prstGeom prst="rect">
              <a:avLst/>
            </a:prstGeom>
            <a:noFill/>
          </p:spPr>
          <p:txBody>
            <a:bodyPr wrap="square" rtlCol="0">
              <a:spAutoFit/>
            </a:bodyPr>
            <a:lstStyle/>
            <a:p>
              <a:pPr algn="ctr"/>
              <a:r>
                <a:rPr lang="en-US" sz="3000" b="1" dirty="0">
                  <a:solidFill>
                    <a:srgbClr val="00567D"/>
                  </a:solidFill>
                </a:rPr>
                <a:t>Website</a:t>
              </a:r>
              <a:r>
                <a:rPr lang="en-US" sz="3000" dirty="0">
                  <a:solidFill>
                    <a:srgbClr val="00567D"/>
                  </a:solidFill>
                </a:rPr>
                <a:t>: </a:t>
              </a:r>
              <a:r>
                <a:rPr lang="en-US" sz="3000" u="sng" dirty="0">
                  <a:solidFill>
                    <a:srgbClr val="00567D"/>
                  </a:solidFill>
                  <a:hlinkClick r:id="rId4">
                    <a:extLst>
                      <a:ext uri="{A12FA001-AC4F-418D-AE19-62706E023703}">
                        <ahyp:hlinkClr xmlns:ahyp="http://schemas.microsoft.com/office/drawing/2018/hyperlinkcolor" val="tx"/>
                      </a:ext>
                    </a:extLst>
                  </a:hlinkClick>
                </a:rPr>
                <a:t>osha.oregon.gov</a:t>
              </a:r>
              <a:endParaRPr lang="en-US" sz="3000" dirty="0">
                <a:solidFill>
                  <a:srgbClr val="00567D"/>
                </a:solidFill>
                <a:hlinkClick r:id="rId5"/>
              </a:endParaRPr>
            </a:p>
            <a:p>
              <a:endParaRPr lang="en-US" dirty="0"/>
            </a:p>
          </p:txBody>
        </p:sp>
      </p:grpSp>
      <p:cxnSp>
        <p:nvCxnSpPr>
          <p:cNvPr id="7" name="Straight Connector 6">
            <a:extLst>
              <a:ext uri="{FF2B5EF4-FFF2-40B4-BE49-F238E27FC236}">
                <a16:creationId xmlns:a16="http://schemas.microsoft.com/office/drawing/2014/main" id="{1CB2F0F4-98D8-843B-C4D1-E3D361467172}"/>
              </a:ext>
              <a:ext uri="{C183D7F6-B498-43B3-948B-1728B52AA6E4}">
                <adec:decorative xmlns:adec="http://schemas.microsoft.com/office/drawing/2017/decorative" val="1"/>
              </a:ext>
            </a:extLst>
          </p:cNvPr>
          <p:cNvCxnSpPr/>
          <p:nvPr/>
        </p:nvCxnSpPr>
        <p:spPr>
          <a:xfrm>
            <a:off x="6912528" y="2231472"/>
            <a:ext cx="0" cy="2811685"/>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3401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1CD59-84E5-F1FF-8ED8-0936DB9C544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7BC76C7-A60A-E829-C7EF-4FB0878F2F3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6780718E-F274-64C0-D1D1-3AC1ACBF9C4C}"/>
              </a:ext>
            </a:extLst>
          </p:cNvPr>
          <p:cNvSpPr>
            <a:spLocks noGrp="1"/>
          </p:cNvSpPr>
          <p:nvPr>
            <p:ph type="sldNum" sz="quarter" idx="12"/>
          </p:nvPr>
        </p:nvSpPr>
        <p:spPr/>
        <p:txBody>
          <a:bodyPr/>
          <a:lstStyle/>
          <a:p>
            <a:fld id="{99562CDD-8BC9-4CF6-AA03-D93997F55C9A}" type="slidenum">
              <a:rPr lang="en-US" smtClean="0"/>
              <a:pPr/>
              <a:t>30</a:t>
            </a:fld>
            <a:endParaRPr lang="en-US" dirty="0"/>
          </a:p>
        </p:txBody>
      </p:sp>
      <p:sp>
        <p:nvSpPr>
          <p:cNvPr id="2" name="Footer Placeholder 1" descr="workbook page number">
            <a:extLst>
              <a:ext uri="{FF2B5EF4-FFF2-40B4-BE49-F238E27FC236}">
                <a16:creationId xmlns:a16="http://schemas.microsoft.com/office/drawing/2014/main" id="{56A8ADA1-2B50-C5F9-12A4-91230BDD6EE0}"/>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E3A9D4EE-6ADC-14F0-12F7-B6FEA35F4843}"/>
              </a:ext>
            </a:extLst>
          </p:cNvPr>
          <p:cNvSpPr txBox="1">
            <a:spLocks noGrp="1"/>
          </p:cNvSpPr>
          <p:nvPr>
            <p:ph type="title" idx="4294967295"/>
          </p:nvPr>
        </p:nvSpPr>
        <p:spPr>
          <a:xfrm>
            <a:off x="1217060" y="307209"/>
            <a:ext cx="807934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Periodic inspection documentation</a:t>
            </a:r>
          </a:p>
        </p:txBody>
      </p:sp>
      <p:sp>
        <p:nvSpPr>
          <p:cNvPr id="12" name="TextBox 11">
            <a:extLst>
              <a:ext uri="{FF2B5EF4-FFF2-40B4-BE49-F238E27FC236}">
                <a16:creationId xmlns:a16="http://schemas.microsoft.com/office/drawing/2014/main" id="{44CD7405-47D2-D9C3-B5EB-627C1630C414}"/>
              </a:ext>
            </a:extLst>
          </p:cNvPr>
          <p:cNvSpPr txBox="1"/>
          <p:nvPr/>
        </p:nvSpPr>
        <p:spPr>
          <a:xfrm>
            <a:off x="1217060" y="1544923"/>
            <a:ext cx="5858733" cy="4610365"/>
          </a:xfrm>
          <a:prstGeom prst="rect">
            <a:avLst/>
          </a:prstGeom>
          <a:noFill/>
        </p:spPr>
        <p:txBody>
          <a:bodyPr wrap="square" rtlCol="0">
            <a:spAutoFit/>
          </a:bodyPr>
          <a:lstStyle/>
          <a:p>
            <a:pPr>
              <a:lnSpc>
                <a:spcPct val="150000"/>
              </a:lnSpc>
            </a:pPr>
            <a:r>
              <a:rPr lang="en-US" sz="2200" dirty="0">
                <a:solidFill>
                  <a:srgbClr val="00567D"/>
                </a:solidFill>
              </a:rPr>
              <a:t>The employer must certify that the periodic inspections are being performed.</a:t>
            </a:r>
          </a:p>
          <a:p>
            <a:pPr>
              <a:lnSpc>
                <a:spcPct val="150000"/>
              </a:lnSpc>
            </a:pPr>
            <a:endParaRPr lang="en-US" sz="2200" b="1" dirty="0">
              <a:solidFill>
                <a:srgbClr val="00567D"/>
              </a:solidFill>
            </a:endParaRPr>
          </a:p>
          <a:p>
            <a:pPr>
              <a:lnSpc>
                <a:spcPct val="150000"/>
              </a:lnSpc>
            </a:pPr>
            <a:r>
              <a:rPr lang="en-US" sz="2200" b="1" dirty="0">
                <a:solidFill>
                  <a:srgbClr val="00567D"/>
                </a:solidFill>
              </a:rPr>
              <a:t>The certification must identify:</a:t>
            </a:r>
          </a:p>
          <a:p>
            <a:pPr marL="457200" indent="-457200">
              <a:lnSpc>
                <a:spcPct val="150000"/>
              </a:lnSpc>
              <a:buFont typeface="Arial" panose="020B0604020202020204" pitchFamily="34" charset="0"/>
              <a:buChar char="•"/>
            </a:pPr>
            <a:r>
              <a:rPr lang="en-US" sz="2200" dirty="0">
                <a:solidFill>
                  <a:srgbClr val="00567D"/>
                </a:solidFill>
              </a:rPr>
              <a:t>The equipment or machine being serviced</a:t>
            </a:r>
          </a:p>
          <a:p>
            <a:pPr marL="457200" indent="-457200">
              <a:lnSpc>
                <a:spcPct val="150000"/>
              </a:lnSpc>
              <a:buFont typeface="Arial" panose="020B0604020202020204" pitchFamily="34" charset="0"/>
              <a:buChar char="•"/>
            </a:pPr>
            <a:r>
              <a:rPr lang="en-US" sz="2200" dirty="0">
                <a:solidFill>
                  <a:srgbClr val="00567D"/>
                </a:solidFill>
              </a:rPr>
              <a:t>The inspection dates</a:t>
            </a:r>
          </a:p>
          <a:p>
            <a:pPr marL="457200" indent="-457200">
              <a:lnSpc>
                <a:spcPct val="150000"/>
              </a:lnSpc>
              <a:buFont typeface="Arial" panose="020B0604020202020204" pitchFamily="34" charset="0"/>
              <a:buChar char="•"/>
            </a:pPr>
            <a:r>
              <a:rPr lang="en-US" sz="2200" dirty="0">
                <a:solidFill>
                  <a:srgbClr val="00567D"/>
                </a:solidFill>
              </a:rPr>
              <a:t>The employees included in the inspection</a:t>
            </a:r>
          </a:p>
          <a:p>
            <a:pPr marL="457200" indent="-457200">
              <a:lnSpc>
                <a:spcPct val="150000"/>
              </a:lnSpc>
              <a:buFont typeface="Arial" panose="020B0604020202020204" pitchFamily="34" charset="0"/>
              <a:buChar char="•"/>
            </a:pPr>
            <a:r>
              <a:rPr lang="en-US" sz="2200" dirty="0">
                <a:solidFill>
                  <a:srgbClr val="00567D"/>
                </a:solidFill>
              </a:rPr>
              <a:t>The authorized employee performing the inspection</a:t>
            </a:r>
          </a:p>
        </p:txBody>
      </p:sp>
      <p:pic>
        <p:nvPicPr>
          <p:cNvPr id="4" name="Picture 3">
            <a:extLst>
              <a:ext uri="{FF2B5EF4-FFF2-40B4-BE49-F238E27FC236}">
                <a16:creationId xmlns:a16="http://schemas.microsoft.com/office/drawing/2014/main" id="{C2862720-0DA8-0CC7-20CC-F1CDD07D3AC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a:extLst>
              <a:ext uri="{FF2B5EF4-FFF2-40B4-BE49-F238E27FC236}">
                <a16:creationId xmlns:a16="http://schemas.microsoft.com/office/drawing/2014/main" id="{7B5DFE53-444E-6B23-26F8-D89D9456D80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2479" y="1544923"/>
            <a:ext cx="4552502" cy="3843506"/>
          </a:xfrm>
          <a:prstGeom prst="rect">
            <a:avLst/>
          </a:prstGeom>
        </p:spPr>
      </p:pic>
    </p:spTree>
    <p:extLst>
      <p:ext uri="{BB962C8B-B14F-4D97-AF65-F5344CB8AC3E}">
        <p14:creationId xmlns:p14="http://schemas.microsoft.com/office/powerpoint/2010/main" val="6822359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D1500-8EAE-097C-ACA8-E2AA76ED0FF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67BBB07-113A-E4EE-6BA3-6AF467A090F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FD488FE3-6434-7C72-5B53-D3A8AC419236}"/>
              </a:ext>
            </a:extLst>
          </p:cNvPr>
          <p:cNvSpPr>
            <a:spLocks noGrp="1"/>
          </p:cNvSpPr>
          <p:nvPr>
            <p:ph type="sldNum" sz="quarter" idx="12"/>
          </p:nvPr>
        </p:nvSpPr>
        <p:spPr/>
        <p:txBody>
          <a:bodyPr/>
          <a:lstStyle/>
          <a:p>
            <a:fld id="{99562CDD-8BC9-4CF6-AA03-D93997F55C9A}" type="slidenum">
              <a:rPr lang="en-US" smtClean="0"/>
              <a:pPr/>
              <a:t>31</a:t>
            </a:fld>
            <a:endParaRPr lang="en-US" dirty="0"/>
          </a:p>
        </p:txBody>
      </p:sp>
      <p:sp>
        <p:nvSpPr>
          <p:cNvPr id="2" name="Footer Placeholder 1" descr="workbook page number">
            <a:extLst>
              <a:ext uri="{FF2B5EF4-FFF2-40B4-BE49-F238E27FC236}">
                <a16:creationId xmlns:a16="http://schemas.microsoft.com/office/drawing/2014/main" id="{C5E30DF1-43D4-341D-C8A6-AAC37BDD150A}"/>
              </a:ext>
            </a:extLst>
          </p:cNvPr>
          <p:cNvSpPr>
            <a:spLocks noGrp="1"/>
          </p:cNvSpPr>
          <p:nvPr>
            <p:ph type="ftr" sz="quarter" idx="11"/>
          </p:nvPr>
        </p:nvSpPr>
        <p:spPr/>
        <p:txBody>
          <a:bodyPr/>
          <a:lstStyle/>
          <a:p>
            <a:pPr algn="l"/>
            <a:r>
              <a:rPr lang="en-US" dirty="0"/>
              <a:t>Workbook Page #15</a:t>
            </a:r>
          </a:p>
        </p:txBody>
      </p:sp>
      <p:sp>
        <p:nvSpPr>
          <p:cNvPr id="9" name="Title 8">
            <a:extLst>
              <a:ext uri="{FF2B5EF4-FFF2-40B4-BE49-F238E27FC236}">
                <a16:creationId xmlns:a16="http://schemas.microsoft.com/office/drawing/2014/main" id="{BFD79996-E75B-BFD6-4703-30632DE65B28}"/>
              </a:ext>
            </a:extLst>
          </p:cNvPr>
          <p:cNvSpPr txBox="1">
            <a:spLocks noGrp="1"/>
          </p:cNvSpPr>
          <p:nvPr>
            <p:ph type="title" idx="4294967295"/>
          </p:nvPr>
        </p:nvSpPr>
        <p:spPr>
          <a:xfrm>
            <a:off x="1322910" y="362137"/>
            <a:ext cx="896173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4000" b="1" dirty="0">
                <a:solidFill>
                  <a:srgbClr val="00567D"/>
                </a:solidFill>
                <a:latin typeface="+mn-lt"/>
              </a:rPr>
              <a:t>Exercise </a:t>
            </a:r>
            <a:r>
              <a:rPr lang="en-US" sz="3000" dirty="0">
                <a:solidFill>
                  <a:srgbClr val="00567D"/>
                </a:solidFill>
                <a:latin typeface="+mn-lt"/>
              </a:rPr>
              <a:t>(page 15)</a:t>
            </a:r>
            <a:endParaRPr kumimoji="0" lang="en-US" sz="3000"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EECC44FF-59CB-51F2-5E11-195AB881EEA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68AC9E7D-287A-0543-22EA-EAF8357DBA9C}"/>
              </a:ext>
            </a:extLst>
          </p:cNvPr>
          <p:cNvSpPr txBox="1"/>
          <p:nvPr/>
        </p:nvSpPr>
        <p:spPr>
          <a:xfrm>
            <a:off x="1322910" y="1555423"/>
            <a:ext cx="10640490" cy="2430922"/>
          </a:xfrm>
          <a:prstGeom prst="rect">
            <a:avLst/>
          </a:prstGeom>
          <a:noFill/>
        </p:spPr>
        <p:txBody>
          <a:bodyPr wrap="square" rtlCol="0">
            <a:spAutoFit/>
          </a:bodyPr>
          <a:lstStyle/>
          <a:p>
            <a:pPr>
              <a:lnSpc>
                <a:spcPct val="150000"/>
              </a:lnSpc>
            </a:pPr>
            <a:r>
              <a:rPr lang="en-US" sz="2600" b="1" dirty="0">
                <a:solidFill>
                  <a:srgbClr val="00567D"/>
                </a:solidFill>
              </a:rPr>
              <a:t>Answer the following questions about periodic inspections. </a:t>
            </a:r>
          </a:p>
          <a:p>
            <a:pPr marL="514350" indent="-514350">
              <a:lnSpc>
                <a:spcPct val="150000"/>
              </a:lnSpc>
              <a:buFont typeface="+mj-lt"/>
              <a:buAutoNum type="arabicPeriod"/>
            </a:pPr>
            <a:r>
              <a:rPr lang="en-US" sz="2600" dirty="0">
                <a:solidFill>
                  <a:srgbClr val="00567D"/>
                </a:solidFill>
              </a:rPr>
              <a:t>What questions would you consider when conducting your inspection?</a:t>
            </a:r>
          </a:p>
          <a:p>
            <a:pPr marL="514350" indent="-514350">
              <a:lnSpc>
                <a:spcPct val="150000"/>
              </a:lnSpc>
              <a:buFont typeface="+mj-lt"/>
              <a:buAutoNum type="arabicPeriod"/>
            </a:pPr>
            <a:r>
              <a:rPr lang="en-US" sz="2600" dirty="0">
                <a:solidFill>
                  <a:srgbClr val="00567D"/>
                </a:solidFill>
              </a:rPr>
              <a:t>How often must lockout/tagout inspections occur?</a:t>
            </a:r>
          </a:p>
          <a:p>
            <a:pPr marL="514350" indent="-514350">
              <a:lnSpc>
                <a:spcPct val="150000"/>
              </a:lnSpc>
              <a:buFont typeface="+mj-lt"/>
              <a:buAutoNum type="arabicPeriod"/>
            </a:pPr>
            <a:r>
              <a:rPr lang="en-US" sz="2600" dirty="0">
                <a:solidFill>
                  <a:srgbClr val="00567D"/>
                </a:solidFill>
              </a:rPr>
              <a:t>Who must conduct the inspection?</a:t>
            </a:r>
          </a:p>
        </p:txBody>
      </p:sp>
    </p:spTree>
    <p:extLst>
      <p:ext uri="{BB962C8B-B14F-4D97-AF65-F5344CB8AC3E}">
        <p14:creationId xmlns:p14="http://schemas.microsoft.com/office/powerpoint/2010/main" val="9522476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806F2-77E8-1BE3-600B-936CA606B73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165F333-D208-1AB4-9189-007D3804DAA9}"/>
              </a:ext>
              <a:ext uri="{C183D7F6-B498-43B3-948B-1728B52AA6E4}">
                <adec:decorative xmlns:adec="http://schemas.microsoft.com/office/drawing/2017/decorative" val="1"/>
              </a:ext>
            </a:extLst>
          </p:cNvPr>
          <p:cNvSpPr/>
          <p:nvPr/>
        </p:nvSpPr>
        <p:spPr>
          <a:xfrm>
            <a:off x="-3" y="1504951"/>
            <a:ext cx="12192000" cy="67164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45D95E22-96FE-9E83-CBDF-EF3E0BB3686A}"/>
              </a:ext>
              <a:ext uri="{C183D7F6-B498-43B3-948B-1728B52AA6E4}">
                <adec:decorative xmlns:adec="http://schemas.microsoft.com/office/drawing/2017/decorative" val="1"/>
              </a:ext>
            </a:extLst>
          </p:cNvPr>
          <p:cNvSpPr/>
          <p:nvPr/>
        </p:nvSpPr>
        <p:spPr>
          <a:xfrm>
            <a:off x="0" y="4059496"/>
            <a:ext cx="12192000" cy="2798504"/>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bg1"/>
              </a:solidFill>
            </a:endParaRPr>
          </a:p>
        </p:txBody>
      </p:sp>
      <p:sp>
        <p:nvSpPr>
          <p:cNvPr id="7" name="Title 6" descr="title slide">
            <a:extLst>
              <a:ext uri="{FF2B5EF4-FFF2-40B4-BE49-F238E27FC236}">
                <a16:creationId xmlns:a16="http://schemas.microsoft.com/office/drawing/2014/main" id="{9D5BB39C-9A63-C34A-B513-70C31CC36EFE}"/>
              </a:ext>
            </a:extLst>
          </p:cNvPr>
          <p:cNvSpPr txBox="1">
            <a:spLocks noGrp="1"/>
          </p:cNvSpPr>
          <p:nvPr>
            <p:ph type="title" idx="4294967295"/>
          </p:nvPr>
        </p:nvSpPr>
        <p:spPr>
          <a:xfrm>
            <a:off x="311081" y="2029039"/>
            <a:ext cx="11569831" cy="13342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6000" b="0" i="0" u="none" strike="noStrike" kern="1200" cap="none" spc="0" normalizeH="0" baseline="0" noProof="0" dirty="0">
                <a:ln>
                  <a:noFill/>
                </a:ln>
                <a:solidFill>
                  <a:schemeClr val="bg1"/>
                </a:solidFill>
                <a:effectLst/>
                <a:uLnTx/>
                <a:uFillTx/>
                <a:latin typeface="+mn-lt"/>
                <a:ea typeface="+mn-ea"/>
                <a:cs typeface="+mn-cs"/>
              </a:rPr>
              <a:t>Principles of Machine Safeguarding</a:t>
            </a:r>
          </a:p>
        </p:txBody>
      </p:sp>
      <p:pic>
        <p:nvPicPr>
          <p:cNvPr id="6" name="Picture 5" descr="Oregon OSHA logo">
            <a:extLst>
              <a:ext uri="{FF2B5EF4-FFF2-40B4-BE49-F238E27FC236}">
                <a16:creationId xmlns:a16="http://schemas.microsoft.com/office/drawing/2014/main" id="{4183565E-258E-3543-2F83-6AEEECACC05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Tree>
    <p:extLst>
      <p:ext uri="{BB962C8B-B14F-4D97-AF65-F5344CB8AC3E}">
        <p14:creationId xmlns:p14="http://schemas.microsoft.com/office/powerpoint/2010/main" val="3090511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5A404-D22B-9476-B6DC-731D0C892A9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A71ABE-A783-FC96-EAEF-A1698D333D6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7A1B40FE-DF8E-9D1F-EC06-33561C9A1182}"/>
              </a:ext>
            </a:extLst>
          </p:cNvPr>
          <p:cNvSpPr>
            <a:spLocks noGrp="1"/>
          </p:cNvSpPr>
          <p:nvPr>
            <p:ph type="sldNum" sz="quarter" idx="12"/>
          </p:nvPr>
        </p:nvSpPr>
        <p:spPr/>
        <p:txBody>
          <a:bodyPr/>
          <a:lstStyle/>
          <a:p>
            <a:fld id="{99562CDD-8BC9-4CF6-AA03-D93997F55C9A}" type="slidenum">
              <a:rPr lang="en-US" smtClean="0"/>
              <a:pPr/>
              <a:t>33</a:t>
            </a:fld>
            <a:endParaRPr lang="en-US" dirty="0"/>
          </a:p>
        </p:txBody>
      </p:sp>
      <p:sp>
        <p:nvSpPr>
          <p:cNvPr id="2" name="Footer Placeholder 1" descr="workbook page number">
            <a:extLst>
              <a:ext uri="{FF2B5EF4-FFF2-40B4-BE49-F238E27FC236}">
                <a16:creationId xmlns:a16="http://schemas.microsoft.com/office/drawing/2014/main" id="{997B2624-CBC6-A66F-31A4-82D537CF0141}"/>
              </a:ext>
            </a:extLst>
          </p:cNvPr>
          <p:cNvSpPr>
            <a:spLocks noGrp="1"/>
          </p:cNvSpPr>
          <p:nvPr>
            <p:ph type="ftr" sz="quarter" idx="11"/>
          </p:nvPr>
        </p:nvSpPr>
        <p:spPr/>
        <p:txBody>
          <a:bodyPr/>
          <a:lstStyle/>
          <a:p>
            <a:pPr algn="l"/>
            <a:r>
              <a:rPr lang="en-US" dirty="0"/>
              <a:t>Workbook Page #4</a:t>
            </a:r>
          </a:p>
        </p:txBody>
      </p:sp>
      <p:sp>
        <p:nvSpPr>
          <p:cNvPr id="9" name="Title 8">
            <a:extLst>
              <a:ext uri="{FF2B5EF4-FFF2-40B4-BE49-F238E27FC236}">
                <a16:creationId xmlns:a16="http://schemas.microsoft.com/office/drawing/2014/main" id="{420E1888-2C62-9413-5843-39115B430705}"/>
              </a:ext>
            </a:extLst>
          </p:cNvPr>
          <p:cNvSpPr txBox="1">
            <a:spLocks noGrp="1"/>
          </p:cNvSpPr>
          <p:nvPr>
            <p:ph type="title" idx="4294967295"/>
          </p:nvPr>
        </p:nvSpPr>
        <p:spPr>
          <a:xfrm>
            <a:off x="1205073" y="360773"/>
            <a:ext cx="262220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Goals</a:t>
            </a:r>
          </a:p>
        </p:txBody>
      </p:sp>
      <p:sp>
        <p:nvSpPr>
          <p:cNvPr id="12" name="TextBox 11">
            <a:extLst>
              <a:ext uri="{FF2B5EF4-FFF2-40B4-BE49-F238E27FC236}">
                <a16:creationId xmlns:a16="http://schemas.microsoft.com/office/drawing/2014/main" id="{E41BB870-1695-2C22-6E6E-B62DAC33978C}"/>
              </a:ext>
            </a:extLst>
          </p:cNvPr>
          <p:cNvSpPr txBox="1"/>
          <p:nvPr/>
        </p:nvSpPr>
        <p:spPr>
          <a:xfrm>
            <a:off x="1205073" y="1381461"/>
            <a:ext cx="5642041" cy="3257174"/>
          </a:xfrm>
          <a:prstGeom prst="rect">
            <a:avLst/>
          </a:prstGeom>
          <a:noFill/>
        </p:spPr>
        <p:txBody>
          <a:bodyPr wrap="square" rtlCol="0">
            <a:spAutoFit/>
          </a:bodyPr>
          <a:lstStyle/>
          <a:p>
            <a:pPr marL="457200" indent="-457200">
              <a:lnSpc>
                <a:spcPct val="150000"/>
              </a:lnSpc>
              <a:buFont typeface="+mj-lt"/>
              <a:buAutoNum type="arabicPeriod"/>
            </a:pPr>
            <a:r>
              <a:rPr lang="en-US" sz="2800" dirty="0">
                <a:solidFill>
                  <a:srgbClr val="00567D"/>
                </a:solidFill>
              </a:rPr>
              <a:t>Describe machine-related hazards, including point-of-operation and power transmission devices.</a:t>
            </a:r>
          </a:p>
          <a:p>
            <a:pPr marL="457200" indent="-457200">
              <a:lnSpc>
                <a:spcPct val="150000"/>
              </a:lnSpc>
              <a:buFont typeface="+mj-lt"/>
              <a:buAutoNum type="arabicPeriod"/>
            </a:pPr>
            <a:r>
              <a:rPr lang="en-US" sz="2800" dirty="0">
                <a:solidFill>
                  <a:srgbClr val="00567D"/>
                </a:solidFill>
              </a:rPr>
              <a:t>Introduce effective machine guarding principles and methods.</a:t>
            </a:r>
            <a:endParaRPr lang="en-US" sz="3200" dirty="0">
              <a:solidFill>
                <a:srgbClr val="00567D"/>
              </a:solidFill>
            </a:endParaRPr>
          </a:p>
        </p:txBody>
      </p:sp>
      <p:pic>
        <p:nvPicPr>
          <p:cNvPr id="4" name="Picture 3">
            <a:extLst>
              <a:ext uri="{FF2B5EF4-FFF2-40B4-BE49-F238E27FC236}">
                <a16:creationId xmlns:a16="http://schemas.microsoft.com/office/drawing/2014/main" id="{83861E6A-B377-7055-8DE9-2BAFEBD17FE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descr="An example of a piece of equipment that has yellow machine guarding.">
            <a:extLst>
              <a:ext uri="{FF2B5EF4-FFF2-40B4-BE49-F238E27FC236}">
                <a16:creationId xmlns:a16="http://schemas.microsoft.com/office/drawing/2014/main" id="{C2E8CF48-D088-EFBB-A7B2-248947A563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9618" y="1512094"/>
            <a:ext cx="4936218" cy="3702164"/>
          </a:xfrm>
          <a:prstGeom prst="rect">
            <a:avLst/>
          </a:prstGeom>
        </p:spPr>
      </p:pic>
    </p:spTree>
    <p:extLst>
      <p:ext uri="{BB962C8B-B14F-4D97-AF65-F5344CB8AC3E}">
        <p14:creationId xmlns:p14="http://schemas.microsoft.com/office/powerpoint/2010/main" val="8422952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B4B05-91F5-0DF0-EF22-7FEECB38AE4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DDDD837-85E0-3E95-31D6-B54982C38AC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930B38E3-6E4B-A2E1-B001-653F77093727}"/>
              </a:ext>
            </a:extLst>
          </p:cNvPr>
          <p:cNvSpPr>
            <a:spLocks noGrp="1"/>
          </p:cNvSpPr>
          <p:nvPr>
            <p:ph type="sldNum" sz="quarter" idx="12"/>
          </p:nvPr>
        </p:nvSpPr>
        <p:spPr/>
        <p:txBody>
          <a:bodyPr/>
          <a:lstStyle/>
          <a:p>
            <a:fld id="{99562CDD-8BC9-4CF6-AA03-D93997F55C9A}" type="slidenum">
              <a:rPr lang="en-US" smtClean="0"/>
              <a:pPr/>
              <a:t>34</a:t>
            </a:fld>
            <a:endParaRPr lang="en-US" dirty="0"/>
          </a:p>
        </p:txBody>
      </p:sp>
      <p:sp>
        <p:nvSpPr>
          <p:cNvPr id="2" name="Footer Placeholder 1" descr="workbook page number">
            <a:extLst>
              <a:ext uri="{FF2B5EF4-FFF2-40B4-BE49-F238E27FC236}">
                <a16:creationId xmlns:a16="http://schemas.microsoft.com/office/drawing/2014/main" id="{BBA2EEB5-3A71-05A8-1320-460FE507732C}"/>
              </a:ext>
            </a:extLst>
          </p:cNvPr>
          <p:cNvSpPr>
            <a:spLocks noGrp="1"/>
          </p:cNvSpPr>
          <p:nvPr>
            <p:ph type="ftr" sz="quarter" idx="11"/>
          </p:nvPr>
        </p:nvSpPr>
        <p:spPr/>
        <p:txBody>
          <a:bodyPr/>
          <a:lstStyle/>
          <a:p>
            <a:pPr algn="l"/>
            <a:r>
              <a:rPr lang="en-US" dirty="0"/>
              <a:t>Workbook Page #4</a:t>
            </a:r>
          </a:p>
        </p:txBody>
      </p:sp>
      <p:sp>
        <p:nvSpPr>
          <p:cNvPr id="9" name="Title 8">
            <a:extLst>
              <a:ext uri="{FF2B5EF4-FFF2-40B4-BE49-F238E27FC236}">
                <a16:creationId xmlns:a16="http://schemas.microsoft.com/office/drawing/2014/main" id="{A0876F53-2C41-3A03-154C-80DD9A86A310}"/>
              </a:ext>
            </a:extLst>
          </p:cNvPr>
          <p:cNvSpPr txBox="1">
            <a:spLocks noGrp="1"/>
          </p:cNvSpPr>
          <p:nvPr>
            <p:ph type="title" idx="4294967295"/>
          </p:nvPr>
        </p:nvSpPr>
        <p:spPr>
          <a:xfrm>
            <a:off x="1205073" y="491405"/>
            <a:ext cx="262220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Purpose</a:t>
            </a:r>
          </a:p>
        </p:txBody>
      </p:sp>
      <p:sp>
        <p:nvSpPr>
          <p:cNvPr id="12" name="TextBox 11">
            <a:extLst>
              <a:ext uri="{FF2B5EF4-FFF2-40B4-BE49-F238E27FC236}">
                <a16:creationId xmlns:a16="http://schemas.microsoft.com/office/drawing/2014/main" id="{5E799B3A-2E6A-8500-B0A0-A330F06AC7D2}"/>
              </a:ext>
            </a:extLst>
          </p:cNvPr>
          <p:cNvSpPr txBox="1"/>
          <p:nvPr/>
        </p:nvSpPr>
        <p:spPr>
          <a:xfrm>
            <a:off x="1205073" y="1512093"/>
            <a:ext cx="5478756" cy="3257174"/>
          </a:xfrm>
          <a:prstGeom prst="rect">
            <a:avLst/>
          </a:prstGeom>
          <a:noFill/>
        </p:spPr>
        <p:txBody>
          <a:bodyPr wrap="square" rtlCol="0">
            <a:spAutoFit/>
          </a:bodyPr>
          <a:lstStyle/>
          <a:p>
            <a:pPr>
              <a:lnSpc>
                <a:spcPct val="150000"/>
              </a:lnSpc>
            </a:pPr>
            <a:r>
              <a:rPr lang="en-US" sz="2800" dirty="0">
                <a:solidFill>
                  <a:srgbClr val="00567D"/>
                </a:solidFill>
              </a:rPr>
              <a:t>The purpose of machine guarding is to protect against, and prevent injury from the  point of operation from, in-running nip points, rotating </a:t>
            </a:r>
          </a:p>
          <a:p>
            <a:pPr>
              <a:lnSpc>
                <a:spcPct val="150000"/>
              </a:lnSpc>
            </a:pPr>
            <a:r>
              <a:rPr lang="en-US" sz="2800" dirty="0">
                <a:solidFill>
                  <a:srgbClr val="00567D"/>
                </a:solidFill>
              </a:rPr>
              <a:t>parts, flying chips, and sparks.</a:t>
            </a:r>
          </a:p>
        </p:txBody>
      </p:sp>
      <p:pic>
        <p:nvPicPr>
          <p:cNvPr id="4" name="Picture 3">
            <a:extLst>
              <a:ext uri="{FF2B5EF4-FFF2-40B4-BE49-F238E27FC236}">
                <a16:creationId xmlns:a16="http://schemas.microsoft.com/office/drawing/2014/main" id="{00C6CD83-9DFF-DC21-C4CC-3D76529529D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An image of a piece of machinery with a cage surrounding it.">
            <a:extLst>
              <a:ext uri="{FF2B5EF4-FFF2-40B4-BE49-F238E27FC236}">
                <a16:creationId xmlns:a16="http://schemas.microsoft.com/office/drawing/2014/main" id="{484E76A7-EA9C-D731-7238-7EF58EB868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5348" y="1512093"/>
            <a:ext cx="5046250" cy="3985193"/>
          </a:xfrm>
          <a:prstGeom prst="rect">
            <a:avLst/>
          </a:prstGeom>
        </p:spPr>
      </p:pic>
    </p:spTree>
    <p:extLst>
      <p:ext uri="{BB962C8B-B14F-4D97-AF65-F5344CB8AC3E}">
        <p14:creationId xmlns:p14="http://schemas.microsoft.com/office/powerpoint/2010/main" val="39411261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FA78CE-4A47-343A-D956-3A4A2FD855D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709CF15-D025-2F46-1FB9-AA1ECF0CB8A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67E1B193-C19E-8FF1-C8D9-CB0EBA51785C}"/>
              </a:ext>
            </a:extLst>
          </p:cNvPr>
          <p:cNvSpPr>
            <a:spLocks noGrp="1"/>
          </p:cNvSpPr>
          <p:nvPr>
            <p:ph type="sldNum" sz="quarter" idx="12"/>
          </p:nvPr>
        </p:nvSpPr>
        <p:spPr/>
        <p:txBody>
          <a:bodyPr/>
          <a:lstStyle/>
          <a:p>
            <a:fld id="{99562CDD-8BC9-4CF6-AA03-D93997F55C9A}" type="slidenum">
              <a:rPr lang="en-US" smtClean="0"/>
              <a:pPr/>
              <a:t>35</a:t>
            </a:fld>
            <a:endParaRPr lang="en-US" dirty="0"/>
          </a:p>
        </p:txBody>
      </p:sp>
      <p:sp>
        <p:nvSpPr>
          <p:cNvPr id="2" name="Footer Placeholder 1" descr="workbook page number">
            <a:extLst>
              <a:ext uri="{FF2B5EF4-FFF2-40B4-BE49-F238E27FC236}">
                <a16:creationId xmlns:a16="http://schemas.microsoft.com/office/drawing/2014/main" id="{9A9013CE-45CC-CDBB-5AD1-380D4EC29676}"/>
              </a:ext>
            </a:extLst>
          </p:cNvPr>
          <p:cNvSpPr>
            <a:spLocks noGrp="1"/>
          </p:cNvSpPr>
          <p:nvPr>
            <p:ph type="ftr" sz="quarter" idx="11"/>
          </p:nvPr>
        </p:nvSpPr>
        <p:spPr>
          <a:xfrm>
            <a:off x="9814214" y="6349403"/>
            <a:ext cx="1707572" cy="365125"/>
          </a:xfrm>
        </p:spPr>
        <p:txBody>
          <a:bodyPr/>
          <a:lstStyle/>
          <a:p>
            <a:pPr algn="l"/>
            <a:r>
              <a:rPr lang="en-US" dirty="0"/>
              <a:t>Workbook Page #6</a:t>
            </a:r>
          </a:p>
        </p:txBody>
      </p:sp>
      <p:sp>
        <p:nvSpPr>
          <p:cNvPr id="9" name="Title 8">
            <a:extLst>
              <a:ext uri="{FF2B5EF4-FFF2-40B4-BE49-F238E27FC236}">
                <a16:creationId xmlns:a16="http://schemas.microsoft.com/office/drawing/2014/main" id="{E654310D-4990-1547-5266-879C81991919}"/>
              </a:ext>
            </a:extLst>
          </p:cNvPr>
          <p:cNvSpPr txBox="1">
            <a:spLocks noGrp="1"/>
          </p:cNvSpPr>
          <p:nvPr>
            <p:ph type="title" idx="4294967295"/>
          </p:nvPr>
        </p:nvSpPr>
        <p:spPr>
          <a:xfrm>
            <a:off x="1312152" y="375268"/>
            <a:ext cx="1010696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Three areas where mechanical hazards occur</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65CD59DF-5889-7A02-7AE6-A0FE2AEDDF3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E85243E3-7247-1204-5FE3-102857037B16}"/>
              </a:ext>
            </a:extLst>
          </p:cNvPr>
          <p:cNvSpPr txBox="1"/>
          <p:nvPr/>
        </p:nvSpPr>
        <p:spPr>
          <a:xfrm>
            <a:off x="1215625" y="1845848"/>
            <a:ext cx="5743565" cy="1964512"/>
          </a:xfrm>
          <a:prstGeom prst="rect">
            <a:avLst/>
          </a:prstGeom>
          <a:noFill/>
        </p:spPr>
        <p:txBody>
          <a:bodyPr wrap="square" rtlCol="0">
            <a:spAutoFit/>
          </a:bodyPr>
          <a:lstStyle/>
          <a:p>
            <a:pPr marL="514350" indent="-514350">
              <a:lnSpc>
                <a:spcPct val="150000"/>
              </a:lnSpc>
              <a:buFont typeface="+mj-lt"/>
              <a:buAutoNum type="arabicPeriod"/>
            </a:pPr>
            <a:r>
              <a:rPr lang="en-US" sz="2800" dirty="0">
                <a:solidFill>
                  <a:srgbClr val="00567D"/>
                </a:solidFill>
              </a:rPr>
              <a:t>The point of operation</a:t>
            </a:r>
          </a:p>
          <a:p>
            <a:pPr marL="514350" indent="-514350">
              <a:lnSpc>
                <a:spcPct val="150000"/>
              </a:lnSpc>
              <a:buFont typeface="+mj-lt"/>
              <a:buAutoNum type="arabicPeriod"/>
            </a:pPr>
            <a:r>
              <a:rPr lang="en-US" sz="2800" dirty="0">
                <a:solidFill>
                  <a:srgbClr val="00567D"/>
                </a:solidFill>
              </a:rPr>
              <a:t>The power transmission apparatus</a:t>
            </a:r>
          </a:p>
          <a:p>
            <a:pPr marL="514350" indent="-514350">
              <a:lnSpc>
                <a:spcPct val="150000"/>
              </a:lnSpc>
              <a:buFont typeface="+mj-lt"/>
              <a:buAutoNum type="arabicPeriod"/>
            </a:pPr>
            <a:r>
              <a:rPr lang="en-US" sz="2800" dirty="0">
                <a:solidFill>
                  <a:srgbClr val="00567D"/>
                </a:solidFill>
              </a:rPr>
              <a:t>Other moving parts</a:t>
            </a:r>
          </a:p>
        </p:txBody>
      </p:sp>
      <p:pic>
        <p:nvPicPr>
          <p:cNvPr id="8" name="Picture 7" descr="Image of a piece of machinery with an orange guard over the hazardous area.">
            <a:extLst>
              <a:ext uri="{FF2B5EF4-FFF2-40B4-BE49-F238E27FC236}">
                <a16:creationId xmlns:a16="http://schemas.microsoft.com/office/drawing/2014/main" id="{C13792BF-EB4C-5284-4CA8-13ABF1BBC8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9388" y="2030910"/>
            <a:ext cx="4917807" cy="3280187"/>
          </a:xfrm>
          <a:prstGeom prst="rect">
            <a:avLst/>
          </a:prstGeom>
        </p:spPr>
      </p:pic>
    </p:spTree>
    <p:extLst>
      <p:ext uri="{BB962C8B-B14F-4D97-AF65-F5344CB8AC3E}">
        <p14:creationId xmlns:p14="http://schemas.microsoft.com/office/powerpoint/2010/main" val="33949414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26B07-B73C-AAB3-7799-1A5521E3F43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6CA7678-CC89-4020-7FA8-32A4E0C3523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008E21D4-383C-09CC-3CCF-A8D9FB3F9A18}"/>
              </a:ext>
            </a:extLst>
          </p:cNvPr>
          <p:cNvSpPr>
            <a:spLocks noGrp="1"/>
          </p:cNvSpPr>
          <p:nvPr>
            <p:ph type="sldNum" sz="quarter" idx="12"/>
          </p:nvPr>
        </p:nvSpPr>
        <p:spPr/>
        <p:txBody>
          <a:bodyPr/>
          <a:lstStyle/>
          <a:p>
            <a:fld id="{99562CDD-8BC9-4CF6-AA03-D93997F55C9A}" type="slidenum">
              <a:rPr lang="en-US" smtClean="0"/>
              <a:pPr/>
              <a:t>36</a:t>
            </a:fld>
            <a:endParaRPr lang="en-US" dirty="0"/>
          </a:p>
        </p:txBody>
      </p:sp>
      <p:sp>
        <p:nvSpPr>
          <p:cNvPr id="2" name="Footer Placeholder 1" descr="workbook page number">
            <a:extLst>
              <a:ext uri="{FF2B5EF4-FFF2-40B4-BE49-F238E27FC236}">
                <a16:creationId xmlns:a16="http://schemas.microsoft.com/office/drawing/2014/main" id="{F9CE9B5E-0466-5B23-4E36-8A62C1917E59}"/>
              </a:ext>
            </a:extLst>
          </p:cNvPr>
          <p:cNvSpPr>
            <a:spLocks noGrp="1"/>
          </p:cNvSpPr>
          <p:nvPr>
            <p:ph type="ftr" sz="quarter" idx="11"/>
          </p:nvPr>
        </p:nvSpPr>
        <p:spPr>
          <a:xfrm>
            <a:off x="9814214" y="6349403"/>
            <a:ext cx="1707572" cy="365125"/>
          </a:xfrm>
        </p:spPr>
        <p:txBody>
          <a:bodyPr/>
          <a:lstStyle/>
          <a:p>
            <a:pPr algn="l"/>
            <a:r>
              <a:rPr lang="en-US" dirty="0"/>
              <a:t>Workbook Page #6</a:t>
            </a:r>
          </a:p>
        </p:txBody>
      </p:sp>
      <p:sp>
        <p:nvSpPr>
          <p:cNvPr id="9" name="Title 8">
            <a:extLst>
              <a:ext uri="{FF2B5EF4-FFF2-40B4-BE49-F238E27FC236}">
                <a16:creationId xmlns:a16="http://schemas.microsoft.com/office/drawing/2014/main" id="{D39DAF18-A9DE-198C-F921-47C8446A2BB0}"/>
              </a:ext>
            </a:extLst>
          </p:cNvPr>
          <p:cNvSpPr txBox="1">
            <a:spLocks noGrp="1"/>
          </p:cNvSpPr>
          <p:nvPr>
            <p:ph type="title" idx="4294967295"/>
          </p:nvPr>
        </p:nvSpPr>
        <p:spPr>
          <a:xfrm>
            <a:off x="1399239" y="277294"/>
            <a:ext cx="801690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Hazardous mechanical motions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6CFC759E-80C3-CF44-3029-7C3D5736B45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F16ED2EA-B1E8-5590-CA97-637B8DF6394B}"/>
              </a:ext>
            </a:extLst>
          </p:cNvPr>
          <p:cNvSpPr txBox="1"/>
          <p:nvPr/>
        </p:nvSpPr>
        <p:spPr>
          <a:xfrm>
            <a:off x="1399239" y="1368065"/>
            <a:ext cx="5629330" cy="1964512"/>
          </a:xfrm>
          <a:prstGeom prst="rect">
            <a:avLst/>
          </a:prstGeom>
          <a:noFill/>
        </p:spPr>
        <p:txBody>
          <a:bodyPr wrap="square" rtlCol="0">
            <a:spAutoFit/>
          </a:bodyPr>
          <a:lstStyle/>
          <a:p>
            <a:pPr marL="514350" indent="-514350">
              <a:lnSpc>
                <a:spcPct val="150000"/>
              </a:lnSpc>
              <a:buFont typeface="Arial" panose="020B0604020202020204" pitchFamily="34" charset="0"/>
              <a:buChar char="•"/>
            </a:pPr>
            <a:r>
              <a:rPr lang="en-US" sz="2800" dirty="0">
                <a:solidFill>
                  <a:srgbClr val="00567D"/>
                </a:solidFill>
              </a:rPr>
              <a:t>Rotating motion</a:t>
            </a:r>
          </a:p>
          <a:p>
            <a:pPr marL="514350" indent="-514350">
              <a:lnSpc>
                <a:spcPct val="150000"/>
              </a:lnSpc>
              <a:buFont typeface="Arial" panose="020B0604020202020204" pitchFamily="34" charset="0"/>
              <a:buChar char="•"/>
            </a:pPr>
            <a:r>
              <a:rPr lang="en-US" sz="2800" dirty="0">
                <a:solidFill>
                  <a:srgbClr val="00567D"/>
                </a:solidFill>
              </a:rPr>
              <a:t>Reciprocating motion</a:t>
            </a:r>
          </a:p>
          <a:p>
            <a:pPr marL="514350" indent="-514350">
              <a:lnSpc>
                <a:spcPct val="150000"/>
              </a:lnSpc>
              <a:buFont typeface="Arial" panose="020B0604020202020204" pitchFamily="34" charset="0"/>
              <a:buChar char="•"/>
            </a:pPr>
            <a:r>
              <a:rPr lang="en-US" sz="2800" dirty="0">
                <a:solidFill>
                  <a:srgbClr val="00567D"/>
                </a:solidFill>
              </a:rPr>
              <a:t>Transverse motion</a:t>
            </a:r>
          </a:p>
        </p:txBody>
      </p:sp>
      <p:pic>
        <p:nvPicPr>
          <p:cNvPr id="11" name="Picture 10" descr="Short videos showing rotating, reciprocating and transverse motions.">
            <a:extLst>
              <a:ext uri="{FF2B5EF4-FFF2-40B4-BE49-F238E27FC236}">
                <a16:creationId xmlns:a16="http://schemas.microsoft.com/office/drawing/2014/main" id="{7A5266DC-8D26-CFB7-5C3F-E366D8C76F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3658" y="1368065"/>
            <a:ext cx="2409657" cy="1807243"/>
          </a:xfrm>
          <a:prstGeom prst="rect">
            <a:avLst/>
          </a:prstGeom>
        </p:spPr>
      </p:pic>
      <p:pic>
        <p:nvPicPr>
          <p:cNvPr id="10" name="Picture 9" descr="Short videos showing rotatin, reciprocating and transverse motions.">
            <a:extLst>
              <a:ext uri="{FF2B5EF4-FFF2-40B4-BE49-F238E27FC236}">
                <a16:creationId xmlns:a16="http://schemas.microsoft.com/office/drawing/2014/main" id="{BAB0B2C6-68BE-8082-BF1B-8FF656127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66943" y="1253501"/>
            <a:ext cx="1430734" cy="2108450"/>
          </a:xfrm>
          <a:prstGeom prst="rect">
            <a:avLst/>
          </a:prstGeom>
        </p:spPr>
      </p:pic>
      <p:pic>
        <p:nvPicPr>
          <p:cNvPr id="13" name="Picture 12" descr="Short videos showing rotating, reciprocating and transverse motions.">
            <a:extLst>
              <a:ext uri="{FF2B5EF4-FFF2-40B4-BE49-F238E27FC236}">
                <a16:creationId xmlns:a16="http://schemas.microsoft.com/office/drawing/2014/main" id="{05805A7D-7463-E4AB-430E-423094961B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3479" y="4003780"/>
            <a:ext cx="1825807" cy="1969949"/>
          </a:xfrm>
          <a:prstGeom prst="rect">
            <a:avLst/>
          </a:prstGeom>
        </p:spPr>
      </p:pic>
      <p:pic>
        <p:nvPicPr>
          <p:cNvPr id="14" name="Picture 13" descr="Short videos showing rotating, reciprocating and transverse motions.">
            <a:extLst>
              <a:ext uri="{FF2B5EF4-FFF2-40B4-BE49-F238E27FC236}">
                <a16:creationId xmlns:a16="http://schemas.microsoft.com/office/drawing/2014/main" id="{21AEED35-CF40-972C-A351-2C090F18A5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47456" y="4051405"/>
            <a:ext cx="2477301" cy="1877954"/>
          </a:xfrm>
          <a:prstGeom prst="rect">
            <a:avLst/>
          </a:prstGeom>
        </p:spPr>
      </p:pic>
      <p:pic>
        <p:nvPicPr>
          <p:cNvPr id="7" name="Picture 6" descr="Examples of videos showing rotating, reciprocating and transverse motions.">
            <a:extLst>
              <a:ext uri="{FF2B5EF4-FFF2-40B4-BE49-F238E27FC236}">
                <a16:creationId xmlns:a16="http://schemas.microsoft.com/office/drawing/2014/main" id="{C3655555-28C5-D1D8-C733-909558F173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05381" y="4119665"/>
            <a:ext cx="2590382" cy="1807243"/>
          </a:xfrm>
          <a:prstGeom prst="rect">
            <a:avLst/>
          </a:prstGeom>
        </p:spPr>
      </p:pic>
      <p:pic>
        <p:nvPicPr>
          <p:cNvPr id="12" name="Picture 11" descr="Short videos showing rotating, reciprocating and transverse motions.">
            <a:extLst>
              <a:ext uri="{FF2B5EF4-FFF2-40B4-BE49-F238E27FC236}">
                <a16:creationId xmlns:a16="http://schemas.microsoft.com/office/drawing/2014/main" id="{16F1410D-3742-009B-265D-9133B5FC08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69951" y="4069408"/>
            <a:ext cx="1927726" cy="1867485"/>
          </a:xfrm>
          <a:prstGeom prst="rect">
            <a:avLst/>
          </a:prstGeom>
        </p:spPr>
      </p:pic>
    </p:spTree>
    <p:extLst>
      <p:ext uri="{BB962C8B-B14F-4D97-AF65-F5344CB8AC3E}">
        <p14:creationId xmlns:p14="http://schemas.microsoft.com/office/powerpoint/2010/main" val="31366980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0B24B7-BE3A-B2C9-5142-9E0E09EE6F2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5B7096-8949-BF79-09C0-93AAC2FCEC7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F200666C-3C12-8302-A492-5655CE63F8AE}"/>
              </a:ext>
            </a:extLst>
          </p:cNvPr>
          <p:cNvSpPr>
            <a:spLocks noGrp="1"/>
          </p:cNvSpPr>
          <p:nvPr>
            <p:ph type="sldNum" sz="quarter" idx="12"/>
          </p:nvPr>
        </p:nvSpPr>
        <p:spPr/>
        <p:txBody>
          <a:bodyPr/>
          <a:lstStyle/>
          <a:p>
            <a:fld id="{99562CDD-8BC9-4CF6-AA03-D93997F55C9A}" type="slidenum">
              <a:rPr lang="en-US" smtClean="0"/>
              <a:pPr/>
              <a:t>37</a:t>
            </a:fld>
            <a:endParaRPr lang="en-US" dirty="0"/>
          </a:p>
        </p:txBody>
      </p:sp>
      <p:sp>
        <p:nvSpPr>
          <p:cNvPr id="2" name="Footer Placeholder 1" descr="workbook page number">
            <a:extLst>
              <a:ext uri="{FF2B5EF4-FFF2-40B4-BE49-F238E27FC236}">
                <a16:creationId xmlns:a16="http://schemas.microsoft.com/office/drawing/2014/main" id="{0871A066-B1B5-C87A-FB2F-31D889AEADEB}"/>
              </a:ext>
            </a:extLst>
          </p:cNvPr>
          <p:cNvSpPr>
            <a:spLocks noGrp="1"/>
          </p:cNvSpPr>
          <p:nvPr>
            <p:ph type="ftr" sz="quarter" idx="11"/>
          </p:nvPr>
        </p:nvSpPr>
        <p:spPr>
          <a:xfrm>
            <a:off x="9814214" y="6349403"/>
            <a:ext cx="1707572" cy="365125"/>
          </a:xfrm>
        </p:spPr>
        <p:txBody>
          <a:bodyPr/>
          <a:lstStyle/>
          <a:p>
            <a:pPr algn="l"/>
            <a:r>
              <a:rPr lang="en-US" dirty="0"/>
              <a:t>Workbook Page #6</a:t>
            </a:r>
          </a:p>
        </p:txBody>
      </p:sp>
      <p:sp>
        <p:nvSpPr>
          <p:cNvPr id="9" name="Title 8">
            <a:extLst>
              <a:ext uri="{FF2B5EF4-FFF2-40B4-BE49-F238E27FC236}">
                <a16:creationId xmlns:a16="http://schemas.microsoft.com/office/drawing/2014/main" id="{D5ADBC53-D569-A15A-2CEA-95FB456B8F88}"/>
              </a:ext>
            </a:extLst>
          </p:cNvPr>
          <p:cNvSpPr txBox="1">
            <a:spLocks noGrp="1"/>
          </p:cNvSpPr>
          <p:nvPr>
            <p:ph type="title" idx="4294967295"/>
          </p:nvPr>
        </p:nvSpPr>
        <p:spPr>
          <a:xfrm>
            <a:off x="1312152" y="277294"/>
            <a:ext cx="575795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Nip points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641B137C-5547-7964-E37C-FC6A84B7A33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D91DCE09-CC01-0906-EEA7-90552F71F291}"/>
              </a:ext>
            </a:extLst>
          </p:cNvPr>
          <p:cNvSpPr txBox="1"/>
          <p:nvPr/>
        </p:nvSpPr>
        <p:spPr>
          <a:xfrm>
            <a:off x="1312152" y="1433062"/>
            <a:ext cx="4500819" cy="3031086"/>
          </a:xfrm>
          <a:prstGeom prst="rect">
            <a:avLst/>
          </a:prstGeom>
          <a:noFill/>
        </p:spPr>
        <p:txBody>
          <a:bodyPr wrap="square" rtlCol="0">
            <a:spAutoFit/>
          </a:bodyPr>
          <a:lstStyle/>
          <a:p>
            <a:pPr>
              <a:lnSpc>
                <a:spcPct val="150000"/>
              </a:lnSpc>
            </a:pPr>
            <a:r>
              <a:rPr lang="en-US" sz="2500" dirty="0">
                <a:solidFill>
                  <a:srgbClr val="00567D"/>
                </a:solidFill>
              </a:rPr>
              <a:t>Nip points are areas in machinery where two rotating or moving parts come close together, creating a small opening or point of contact.</a:t>
            </a:r>
          </a:p>
        </p:txBody>
      </p:sp>
      <p:pic>
        <p:nvPicPr>
          <p:cNvPr id="7" name="Picture 6" descr="Video showing moving parts on a piece of machinery.">
            <a:extLst>
              <a:ext uri="{FF2B5EF4-FFF2-40B4-BE49-F238E27FC236}">
                <a16:creationId xmlns:a16="http://schemas.microsoft.com/office/drawing/2014/main" id="{A48E1AEC-2FD3-D577-AF29-00F1DDC018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0303" y="1195920"/>
            <a:ext cx="3563838" cy="1295941"/>
          </a:xfrm>
          <a:prstGeom prst="rect">
            <a:avLst/>
          </a:prstGeom>
        </p:spPr>
      </p:pic>
      <p:pic>
        <p:nvPicPr>
          <p:cNvPr id="11" name="Picture 10" descr="Short video showing nip points of a machine.">
            <a:extLst>
              <a:ext uri="{FF2B5EF4-FFF2-40B4-BE49-F238E27FC236}">
                <a16:creationId xmlns:a16="http://schemas.microsoft.com/office/drawing/2014/main" id="{B1B8629E-F233-0393-DC22-6413F9A745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1868" y="2948605"/>
            <a:ext cx="2914291" cy="2040004"/>
          </a:xfrm>
          <a:prstGeom prst="rect">
            <a:avLst/>
          </a:prstGeom>
        </p:spPr>
      </p:pic>
      <p:pic>
        <p:nvPicPr>
          <p:cNvPr id="10" name="Picture 9" descr="Short video showing nip points.">
            <a:extLst>
              <a:ext uri="{FF2B5EF4-FFF2-40B4-BE49-F238E27FC236}">
                <a16:creationId xmlns:a16="http://schemas.microsoft.com/office/drawing/2014/main" id="{7EB335C0-785E-1AF3-7DE7-3F2BE45203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57969" y="3334754"/>
            <a:ext cx="2269582" cy="2171755"/>
          </a:xfrm>
          <a:prstGeom prst="rect">
            <a:avLst/>
          </a:prstGeom>
        </p:spPr>
      </p:pic>
    </p:spTree>
    <p:extLst>
      <p:ext uri="{BB962C8B-B14F-4D97-AF65-F5344CB8AC3E}">
        <p14:creationId xmlns:p14="http://schemas.microsoft.com/office/powerpoint/2010/main" val="705983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5EE74-71FC-D135-3CBE-3615CB1CD80C}"/>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824EE1E-DD5D-7C91-692B-9FAA53C1D545}"/>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830A0C5B-AE3B-0CDC-80B1-60A16F571626}"/>
              </a:ext>
            </a:extLst>
          </p:cNvPr>
          <p:cNvSpPr>
            <a:spLocks noGrp="1"/>
          </p:cNvSpPr>
          <p:nvPr>
            <p:ph type="sldNum" sz="quarter" idx="12"/>
          </p:nvPr>
        </p:nvSpPr>
        <p:spPr/>
        <p:txBody>
          <a:bodyPr/>
          <a:lstStyle/>
          <a:p>
            <a:fld id="{99562CDD-8BC9-4CF6-AA03-D93997F55C9A}" type="slidenum">
              <a:rPr lang="en-US" smtClean="0"/>
              <a:pPr/>
              <a:t>38</a:t>
            </a:fld>
            <a:endParaRPr lang="en-US" dirty="0"/>
          </a:p>
        </p:txBody>
      </p:sp>
      <p:sp>
        <p:nvSpPr>
          <p:cNvPr id="2" name="Footer Placeholder 1" descr="workbook page number">
            <a:extLst>
              <a:ext uri="{FF2B5EF4-FFF2-40B4-BE49-F238E27FC236}">
                <a16:creationId xmlns:a16="http://schemas.microsoft.com/office/drawing/2014/main" id="{F6145CDD-8C90-73D4-ADC8-CEFA2764709E}"/>
              </a:ext>
            </a:extLst>
          </p:cNvPr>
          <p:cNvSpPr>
            <a:spLocks noGrp="1"/>
          </p:cNvSpPr>
          <p:nvPr>
            <p:ph type="ftr" sz="quarter" idx="11"/>
          </p:nvPr>
        </p:nvSpPr>
        <p:spPr>
          <a:xfrm>
            <a:off x="9814214" y="6349403"/>
            <a:ext cx="1707572" cy="365125"/>
          </a:xfrm>
        </p:spPr>
        <p:txBody>
          <a:bodyPr/>
          <a:lstStyle/>
          <a:p>
            <a:pPr algn="l"/>
            <a:r>
              <a:rPr lang="en-US" dirty="0"/>
              <a:t>Workbook Page #7</a:t>
            </a:r>
          </a:p>
        </p:txBody>
      </p:sp>
      <p:sp>
        <p:nvSpPr>
          <p:cNvPr id="9" name="Title 8">
            <a:extLst>
              <a:ext uri="{FF2B5EF4-FFF2-40B4-BE49-F238E27FC236}">
                <a16:creationId xmlns:a16="http://schemas.microsoft.com/office/drawing/2014/main" id="{2CFAA88D-4238-0E85-A485-57A7EAD50DEB}"/>
              </a:ext>
            </a:extLst>
          </p:cNvPr>
          <p:cNvSpPr txBox="1">
            <a:spLocks noGrp="1"/>
          </p:cNvSpPr>
          <p:nvPr>
            <p:ph type="title" idx="4294967295"/>
          </p:nvPr>
        </p:nvSpPr>
        <p:spPr>
          <a:xfrm>
            <a:off x="1442783" y="146662"/>
            <a:ext cx="807133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Hazardous mechanical actions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2FBAA911-259F-9DC7-79D0-EFFA412566D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15D5ECEC-E8C3-90E7-F324-A8EA0870BA7A}"/>
              </a:ext>
            </a:extLst>
          </p:cNvPr>
          <p:cNvSpPr txBox="1"/>
          <p:nvPr/>
        </p:nvSpPr>
        <p:spPr>
          <a:xfrm>
            <a:off x="1442784" y="1129311"/>
            <a:ext cx="2476078" cy="2430922"/>
          </a:xfrm>
          <a:prstGeom prst="rect">
            <a:avLst/>
          </a:prstGeom>
          <a:noFill/>
        </p:spPr>
        <p:txBody>
          <a:bodyPr wrap="square" rtlCol="0">
            <a:spAutoFit/>
          </a:bodyPr>
          <a:lstStyle/>
          <a:p>
            <a:pPr marL="514350" indent="-514350">
              <a:lnSpc>
                <a:spcPct val="150000"/>
              </a:lnSpc>
              <a:buFont typeface="Arial" panose="020B0604020202020204" pitchFamily="34" charset="0"/>
              <a:buChar char="•"/>
            </a:pPr>
            <a:r>
              <a:rPr lang="en-US" sz="2600" dirty="0">
                <a:solidFill>
                  <a:srgbClr val="00567D"/>
                </a:solidFill>
              </a:rPr>
              <a:t>Cutting</a:t>
            </a:r>
          </a:p>
          <a:p>
            <a:pPr marL="514350" indent="-514350">
              <a:lnSpc>
                <a:spcPct val="150000"/>
              </a:lnSpc>
              <a:buFont typeface="Arial" panose="020B0604020202020204" pitchFamily="34" charset="0"/>
              <a:buChar char="•"/>
            </a:pPr>
            <a:r>
              <a:rPr lang="en-US" sz="2600" dirty="0">
                <a:solidFill>
                  <a:srgbClr val="00567D"/>
                </a:solidFill>
              </a:rPr>
              <a:t>Shearing</a:t>
            </a:r>
          </a:p>
          <a:p>
            <a:pPr marL="514350" indent="-514350">
              <a:lnSpc>
                <a:spcPct val="150000"/>
              </a:lnSpc>
              <a:buFont typeface="Arial" panose="020B0604020202020204" pitchFamily="34" charset="0"/>
              <a:buChar char="•"/>
            </a:pPr>
            <a:r>
              <a:rPr lang="en-US" sz="2600" dirty="0">
                <a:solidFill>
                  <a:srgbClr val="00567D"/>
                </a:solidFill>
              </a:rPr>
              <a:t>Bending</a:t>
            </a:r>
          </a:p>
          <a:p>
            <a:pPr marL="514350" indent="-514350">
              <a:lnSpc>
                <a:spcPct val="150000"/>
              </a:lnSpc>
              <a:buFont typeface="Arial" panose="020B0604020202020204" pitchFamily="34" charset="0"/>
              <a:buChar char="•"/>
            </a:pPr>
            <a:r>
              <a:rPr lang="en-US" sz="2600" dirty="0">
                <a:solidFill>
                  <a:srgbClr val="00567D"/>
                </a:solidFill>
              </a:rPr>
              <a:t>Punching</a:t>
            </a:r>
          </a:p>
        </p:txBody>
      </p:sp>
      <p:pic>
        <p:nvPicPr>
          <p:cNvPr id="16" name="Picture 15" descr="Short videos showing hazardous mechanical cutting, shearing, bending and punching actions.">
            <a:extLst>
              <a:ext uri="{FF2B5EF4-FFF2-40B4-BE49-F238E27FC236}">
                <a16:creationId xmlns:a16="http://schemas.microsoft.com/office/drawing/2014/main" id="{EC01D110-497D-8649-3900-D69A725689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7327" y="1129311"/>
            <a:ext cx="2244130" cy="2457857"/>
          </a:xfrm>
          <a:prstGeom prst="rect">
            <a:avLst/>
          </a:prstGeom>
        </p:spPr>
      </p:pic>
      <p:pic>
        <p:nvPicPr>
          <p:cNvPr id="17" name="Picture 16" descr="Short videos showing hazardous mechanical cutting, shearing, bending and punching actions.">
            <a:extLst>
              <a:ext uri="{FF2B5EF4-FFF2-40B4-BE49-F238E27FC236}">
                <a16:creationId xmlns:a16="http://schemas.microsoft.com/office/drawing/2014/main" id="{8C7ACB99-420A-EEF3-D1E4-01188DE6BE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3429" y="1103374"/>
            <a:ext cx="2110377" cy="2482796"/>
          </a:xfrm>
          <a:prstGeom prst="rect">
            <a:avLst/>
          </a:prstGeom>
        </p:spPr>
      </p:pic>
      <p:pic>
        <p:nvPicPr>
          <p:cNvPr id="15" name="Picture 14" descr="Short videos showing hazardous mechanical cutting, shearing, bending and punching actions.">
            <a:extLst>
              <a:ext uri="{FF2B5EF4-FFF2-40B4-BE49-F238E27FC236}">
                <a16:creationId xmlns:a16="http://schemas.microsoft.com/office/drawing/2014/main" id="{C135FBDD-863E-4E1D-6B50-2D8D5BDA25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65118" y="4101817"/>
            <a:ext cx="2996782" cy="2247586"/>
          </a:xfrm>
          <a:prstGeom prst="rect">
            <a:avLst/>
          </a:prstGeom>
        </p:spPr>
      </p:pic>
      <p:pic>
        <p:nvPicPr>
          <p:cNvPr id="8" name="Picture 7" descr="Short videos showing hazardous mechanical cutting, shearing, bending and punching actions.">
            <a:extLst>
              <a:ext uri="{FF2B5EF4-FFF2-40B4-BE49-F238E27FC236}">
                <a16:creationId xmlns:a16="http://schemas.microsoft.com/office/drawing/2014/main" id="{ECF7DEFC-8728-1FEF-ADDF-640EA5115C6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54498" y="4213210"/>
            <a:ext cx="2836959" cy="2127719"/>
          </a:xfrm>
          <a:prstGeom prst="rect">
            <a:avLst/>
          </a:prstGeom>
        </p:spPr>
      </p:pic>
      <p:pic>
        <p:nvPicPr>
          <p:cNvPr id="19" name="Picture 18" descr="Short videos showing hazardous mechanical cutting, shearing, bending and punching actions.">
            <a:extLst>
              <a:ext uri="{FF2B5EF4-FFF2-40B4-BE49-F238E27FC236}">
                <a16:creationId xmlns:a16="http://schemas.microsoft.com/office/drawing/2014/main" id="{B4B129A1-F2EF-A6E7-4D9E-3B5FF6A85D4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64622" y="4283988"/>
            <a:ext cx="2699184" cy="2024388"/>
          </a:xfrm>
          <a:prstGeom prst="rect">
            <a:avLst/>
          </a:prstGeom>
        </p:spPr>
      </p:pic>
    </p:spTree>
    <p:extLst>
      <p:ext uri="{BB962C8B-B14F-4D97-AF65-F5344CB8AC3E}">
        <p14:creationId xmlns:p14="http://schemas.microsoft.com/office/powerpoint/2010/main" val="40210337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22286-7896-AB10-3C61-042B1597974E}"/>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78191C9-37CD-0AD3-1107-4A843C7DADD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F4ED6990-0BD0-ECB2-51C0-4E8FC3BE6B41}"/>
              </a:ext>
            </a:extLst>
          </p:cNvPr>
          <p:cNvSpPr>
            <a:spLocks noGrp="1"/>
          </p:cNvSpPr>
          <p:nvPr>
            <p:ph type="sldNum" sz="quarter" idx="12"/>
          </p:nvPr>
        </p:nvSpPr>
        <p:spPr/>
        <p:txBody>
          <a:bodyPr/>
          <a:lstStyle/>
          <a:p>
            <a:fld id="{99562CDD-8BC9-4CF6-AA03-D93997F55C9A}" type="slidenum">
              <a:rPr lang="en-US" smtClean="0"/>
              <a:pPr/>
              <a:t>39</a:t>
            </a:fld>
            <a:endParaRPr lang="en-US" dirty="0"/>
          </a:p>
        </p:txBody>
      </p:sp>
      <p:sp>
        <p:nvSpPr>
          <p:cNvPr id="2" name="Footer Placeholder 1" descr="workbook page number">
            <a:extLst>
              <a:ext uri="{FF2B5EF4-FFF2-40B4-BE49-F238E27FC236}">
                <a16:creationId xmlns:a16="http://schemas.microsoft.com/office/drawing/2014/main" id="{ED07A997-A9AB-BE79-D637-34338A82B4A2}"/>
              </a:ext>
            </a:extLst>
          </p:cNvPr>
          <p:cNvSpPr>
            <a:spLocks noGrp="1"/>
          </p:cNvSpPr>
          <p:nvPr>
            <p:ph type="ftr" sz="quarter" idx="11"/>
          </p:nvPr>
        </p:nvSpPr>
        <p:spPr/>
        <p:txBody>
          <a:bodyPr/>
          <a:lstStyle/>
          <a:p>
            <a:pPr algn="l"/>
            <a:r>
              <a:rPr lang="en-US" dirty="0"/>
              <a:t>Workbook Page #7</a:t>
            </a:r>
          </a:p>
        </p:txBody>
      </p:sp>
      <p:sp>
        <p:nvSpPr>
          <p:cNvPr id="9" name="Title 8">
            <a:extLst>
              <a:ext uri="{FF2B5EF4-FFF2-40B4-BE49-F238E27FC236}">
                <a16:creationId xmlns:a16="http://schemas.microsoft.com/office/drawing/2014/main" id="{1969FA71-746D-8EF1-F67E-717CF8868B5E}"/>
              </a:ext>
            </a:extLst>
          </p:cNvPr>
          <p:cNvSpPr txBox="1">
            <a:spLocks noGrp="1"/>
          </p:cNvSpPr>
          <p:nvPr>
            <p:ph type="title" idx="4294967295"/>
          </p:nvPr>
        </p:nvSpPr>
        <p:spPr>
          <a:xfrm>
            <a:off x="1217060" y="307209"/>
            <a:ext cx="720014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Machine safeguarding</a:t>
            </a:r>
          </a:p>
        </p:txBody>
      </p:sp>
      <p:sp>
        <p:nvSpPr>
          <p:cNvPr id="12" name="TextBox 11">
            <a:extLst>
              <a:ext uri="{FF2B5EF4-FFF2-40B4-BE49-F238E27FC236}">
                <a16:creationId xmlns:a16="http://schemas.microsoft.com/office/drawing/2014/main" id="{8DB6B48C-A11A-ED1E-1587-B0AAC4232905}"/>
              </a:ext>
            </a:extLst>
          </p:cNvPr>
          <p:cNvSpPr txBox="1"/>
          <p:nvPr/>
        </p:nvSpPr>
        <p:spPr>
          <a:xfrm>
            <a:off x="1217060" y="1504289"/>
            <a:ext cx="5265461" cy="3767378"/>
          </a:xfrm>
          <a:prstGeom prst="rect">
            <a:avLst/>
          </a:prstGeom>
          <a:noFill/>
        </p:spPr>
        <p:txBody>
          <a:bodyPr wrap="square" rtlCol="0">
            <a:spAutoFit/>
          </a:bodyPr>
          <a:lstStyle/>
          <a:p>
            <a:pPr>
              <a:lnSpc>
                <a:spcPct val="150000"/>
              </a:lnSpc>
            </a:pPr>
            <a:r>
              <a:rPr lang="en-US" sz="2700" b="1" dirty="0">
                <a:solidFill>
                  <a:srgbClr val="00567D"/>
                </a:solidFill>
              </a:rPr>
              <a:t>There are many ways to safeguard machines, including:</a:t>
            </a:r>
          </a:p>
          <a:p>
            <a:pPr marL="457200" indent="-457200">
              <a:lnSpc>
                <a:spcPct val="150000"/>
              </a:lnSpc>
              <a:buFont typeface="Arial" panose="020B0604020202020204" pitchFamily="34" charset="0"/>
              <a:buChar char="•"/>
            </a:pPr>
            <a:r>
              <a:rPr lang="en-US" sz="2700" dirty="0">
                <a:solidFill>
                  <a:srgbClr val="00567D"/>
                </a:solidFill>
              </a:rPr>
              <a:t>Type of operation</a:t>
            </a:r>
          </a:p>
          <a:p>
            <a:pPr marL="457200" indent="-457200">
              <a:lnSpc>
                <a:spcPct val="150000"/>
              </a:lnSpc>
              <a:buFont typeface="Arial" panose="020B0604020202020204" pitchFamily="34" charset="0"/>
              <a:buChar char="•"/>
            </a:pPr>
            <a:r>
              <a:rPr lang="en-US" sz="2700" dirty="0">
                <a:solidFill>
                  <a:srgbClr val="00567D"/>
                </a:solidFill>
              </a:rPr>
              <a:t>Size or shape of stock</a:t>
            </a:r>
          </a:p>
          <a:p>
            <a:pPr marL="457200" indent="-457200">
              <a:lnSpc>
                <a:spcPct val="150000"/>
              </a:lnSpc>
              <a:buFont typeface="Arial" panose="020B0604020202020204" pitchFamily="34" charset="0"/>
              <a:buChar char="•"/>
            </a:pPr>
            <a:r>
              <a:rPr lang="en-US" sz="2700" dirty="0">
                <a:solidFill>
                  <a:srgbClr val="00567D"/>
                </a:solidFill>
              </a:rPr>
              <a:t>Handling method</a:t>
            </a:r>
          </a:p>
          <a:p>
            <a:pPr marL="457200" indent="-457200">
              <a:lnSpc>
                <a:spcPct val="150000"/>
              </a:lnSpc>
              <a:buFont typeface="Arial" panose="020B0604020202020204" pitchFamily="34" charset="0"/>
              <a:buChar char="•"/>
            </a:pPr>
            <a:r>
              <a:rPr lang="en-US" sz="2700" dirty="0">
                <a:solidFill>
                  <a:srgbClr val="00567D"/>
                </a:solidFill>
              </a:rPr>
              <a:t>Physical layout of the work area</a:t>
            </a:r>
          </a:p>
        </p:txBody>
      </p:sp>
      <p:pic>
        <p:nvPicPr>
          <p:cNvPr id="4" name="Picture 3">
            <a:extLst>
              <a:ext uri="{FF2B5EF4-FFF2-40B4-BE49-F238E27FC236}">
                <a16:creationId xmlns:a16="http://schemas.microsoft.com/office/drawing/2014/main" id="{A2243BDB-CAEF-C020-8F8E-BA6AB14600B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descr="Image of a piece of machinery with a yellow cage around it and a sign that says: Do not remove machinery guards while tram is in operation.">
            <a:extLst>
              <a:ext uri="{FF2B5EF4-FFF2-40B4-BE49-F238E27FC236}">
                <a16:creationId xmlns:a16="http://schemas.microsoft.com/office/drawing/2014/main" id="{C4B75214-00ED-9A33-9739-B4EB2296F1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07629" y="1516349"/>
            <a:ext cx="5444162" cy="3619788"/>
          </a:xfrm>
          <a:prstGeom prst="rect">
            <a:avLst/>
          </a:prstGeom>
        </p:spPr>
      </p:pic>
    </p:spTree>
    <p:extLst>
      <p:ext uri="{BB962C8B-B14F-4D97-AF65-F5344CB8AC3E}">
        <p14:creationId xmlns:p14="http://schemas.microsoft.com/office/powerpoint/2010/main" val="3049887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72997-6808-1486-2373-3F78EBE5ACE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ED08E5C-B79D-630C-F627-E78B52E45F0B}"/>
              </a:ext>
              <a:ext uri="{C183D7F6-B498-43B3-948B-1728B52AA6E4}">
                <adec:decorative xmlns:adec="http://schemas.microsoft.com/office/drawing/2017/decorative" val="1"/>
              </a:ext>
            </a:extLst>
          </p:cNvPr>
          <p:cNvSpPr/>
          <p:nvPr/>
        </p:nvSpPr>
        <p:spPr>
          <a:xfrm>
            <a:off x="-3" y="1687397"/>
            <a:ext cx="12192000" cy="5962453"/>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B2962D01-5975-A15D-FD45-8F73599F069A}"/>
              </a:ext>
              <a:ext uri="{C183D7F6-B498-43B3-948B-1728B52AA6E4}">
                <adec:decorative xmlns:adec="http://schemas.microsoft.com/office/drawing/2017/decorative" val="1"/>
              </a:ext>
            </a:extLst>
          </p:cNvPr>
          <p:cNvSpPr/>
          <p:nvPr/>
        </p:nvSpPr>
        <p:spPr>
          <a:xfrm>
            <a:off x="0" y="3429000"/>
            <a:ext cx="12192000" cy="342900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bg1"/>
              </a:solidFill>
            </a:endParaRPr>
          </a:p>
        </p:txBody>
      </p:sp>
      <p:sp>
        <p:nvSpPr>
          <p:cNvPr id="7" name="Title 6" descr="title slide">
            <a:extLst>
              <a:ext uri="{FF2B5EF4-FFF2-40B4-BE49-F238E27FC236}">
                <a16:creationId xmlns:a16="http://schemas.microsoft.com/office/drawing/2014/main" id="{3EEB5B9C-8462-A5C7-3C9C-2F333188E263}"/>
              </a:ext>
            </a:extLst>
          </p:cNvPr>
          <p:cNvSpPr txBox="1">
            <a:spLocks noGrp="1"/>
          </p:cNvSpPr>
          <p:nvPr>
            <p:ph type="title" idx="4294967295"/>
          </p:nvPr>
        </p:nvSpPr>
        <p:spPr>
          <a:xfrm>
            <a:off x="113122" y="1995235"/>
            <a:ext cx="11569831"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mn-lt"/>
                <a:ea typeface="+mn-ea"/>
                <a:cs typeface="+mn-cs"/>
              </a:rPr>
              <a:t>Lockout/Tagout</a:t>
            </a:r>
          </a:p>
        </p:txBody>
      </p:sp>
      <p:pic>
        <p:nvPicPr>
          <p:cNvPr id="6" name="Picture 5" descr="Oregon OSHA logo">
            <a:extLst>
              <a:ext uri="{FF2B5EF4-FFF2-40B4-BE49-F238E27FC236}">
                <a16:creationId xmlns:a16="http://schemas.microsoft.com/office/drawing/2014/main" id="{155888FE-D728-8036-8825-41840D255F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Tree>
    <p:extLst>
      <p:ext uri="{BB962C8B-B14F-4D97-AF65-F5344CB8AC3E}">
        <p14:creationId xmlns:p14="http://schemas.microsoft.com/office/powerpoint/2010/main" val="7549164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48B61-AB6D-7B85-C334-282699E44C0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377B24C-070D-7EA4-6B65-C41A0C5F9459}"/>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52676A0B-633F-A7CF-200A-7E1F771CDF18}"/>
              </a:ext>
            </a:extLst>
          </p:cNvPr>
          <p:cNvSpPr>
            <a:spLocks noGrp="1"/>
          </p:cNvSpPr>
          <p:nvPr>
            <p:ph type="sldNum" sz="quarter" idx="12"/>
          </p:nvPr>
        </p:nvSpPr>
        <p:spPr/>
        <p:txBody>
          <a:bodyPr/>
          <a:lstStyle/>
          <a:p>
            <a:fld id="{99562CDD-8BC9-4CF6-AA03-D93997F55C9A}" type="slidenum">
              <a:rPr lang="en-US" smtClean="0"/>
              <a:pPr/>
              <a:t>40</a:t>
            </a:fld>
            <a:endParaRPr lang="en-US" dirty="0"/>
          </a:p>
        </p:txBody>
      </p:sp>
      <p:sp>
        <p:nvSpPr>
          <p:cNvPr id="2" name="Footer Placeholder 1" descr="workbook page number">
            <a:extLst>
              <a:ext uri="{FF2B5EF4-FFF2-40B4-BE49-F238E27FC236}">
                <a16:creationId xmlns:a16="http://schemas.microsoft.com/office/drawing/2014/main" id="{626FABD6-1C9B-BD9C-E012-3D4D0580ACC5}"/>
              </a:ext>
            </a:extLst>
          </p:cNvPr>
          <p:cNvSpPr>
            <a:spLocks noGrp="1"/>
          </p:cNvSpPr>
          <p:nvPr>
            <p:ph type="ftr" sz="quarter" idx="11"/>
          </p:nvPr>
        </p:nvSpPr>
        <p:spPr>
          <a:xfrm>
            <a:off x="9814214" y="6349403"/>
            <a:ext cx="1707572" cy="365125"/>
          </a:xfrm>
        </p:spPr>
        <p:txBody>
          <a:bodyPr/>
          <a:lstStyle/>
          <a:p>
            <a:pPr algn="l"/>
            <a:r>
              <a:rPr lang="en-US" dirty="0"/>
              <a:t>Workbook Page #8</a:t>
            </a:r>
          </a:p>
        </p:txBody>
      </p:sp>
      <p:sp>
        <p:nvSpPr>
          <p:cNvPr id="9" name="Title 8">
            <a:extLst>
              <a:ext uri="{FF2B5EF4-FFF2-40B4-BE49-F238E27FC236}">
                <a16:creationId xmlns:a16="http://schemas.microsoft.com/office/drawing/2014/main" id="{54EF08FE-17CD-370C-65BF-2B30348E2A16}"/>
              </a:ext>
            </a:extLst>
          </p:cNvPr>
          <p:cNvSpPr txBox="1">
            <a:spLocks noGrp="1"/>
          </p:cNvSpPr>
          <p:nvPr>
            <p:ph type="title" idx="4294967295"/>
          </p:nvPr>
        </p:nvSpPr>
        <p:spPr>
          <a:xfrm>
            <a:off x="1312152" y="277294"/>
            <a:ext cx="5757952"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Safeguarding strategies</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1274F1D9-FDEE-B547-A871-94F57E0D160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234AB0D3-8CE9-10CA-960D-08356DD18D85}"/>
              </a:ext>
            </a:extLst>
          </p:cNvPr>
          <p:cNvSpPr txBox="1"/>
          <p:nvPr/>
        </p:nvSpPr>
        <p:spPr>
          <a:xfrm>
            <a:off x="1312152" y="1440039"/>
            <a:ext cx="5231626" cy="4661276"/>
          </a:xfrm>
          <a:prstGeom prst="rect">
            <a:avLst/>
          </a:prstGeom>
          <a:noFill/>
        </p:spPr>
        <p:txBody>
          <a:bodyPr wrap="square" rtlCol="0">
            <a:spAutoFit/>
          </a:bodyPr>
          <a:lstStyle/>
          <a:p>
            <a:pPr>
              <a:lnSpc>
                <a:spcPct val="150000"/>
              </a:lnSpc>
            </a:pPr>
            <a:r>
              <a:rPr lang="en-US" sz="2000" b="1" dirty="0">
                <a:solidFill>
                  <a:srgbClr val="00567D"/>
                </a:solidFill>
              </a:rPr>
              <a:t>Primary safeguarding strategies include:</a:t>
            </a:r>
          </a:p>
          <a:p>
            <a:pPr marL="457200" indent="-457200">
              <a:lnSpc>
                <a:spcPct val="150000"/>
              </a:lnSpc>
              <a:buFont typeface="Arial" panose="020B0604020202020204" pitchFamily="34" charset="0"/>
              <a:buChar char="•"/>
            </a:pPr>
            <a:r>
              <a:rPr lang="en-US" sz="2000" dirty="0">
                <a:solidFill>
                  <a:srgbClr val="00567D"/>
                </a:solidFill>
              </a:rPr>
              <a:t>Guard strategies</a:t>
            </a:r>
          </a:p>
          <a:p>
            <a:pPr marL="457200" indent="-457200">
              <a:lnSpc>
                <a:spcPct val="150000"/>
              </a:lnSpc>
              <a:buFont typeface="Arial" panose="020B0604020202020204" pitchFamily="34" charset="0"/>
              <a:buChar char="•"/>
            </a:pPr>
            <a:r>
              <a:rPr lang="en-US" sz="2000" dirty="0">
                <a:solidFill>
                  <a:srgbClr val="00567D"/>
                </a:solidFill>
              </a:rPr>
              <a:t>Devices strategies</a:t>
            </a:r>
          </a:p>
          <a:p>
            <a:pPr>
              <a:lnSpc>
                <a:spcPct val="150000"/>
              </a:lnSpc>
            </a:pPr>
            <a:r>
              <a:rPr lang="en-US" sz="2000" b="1" dirty="0">
                <a:solidFill>
                  <a:srgbClr val="00567D"/>
                </a:solidFill>
              </a:rPr>
              <a:t>Other safeguarding strategies include:</a:t>
            </a:r>
          </a:p>
          <a:p>
            <a:pPr marL="457200" indent="-457200">
              <a:lnSpc>
                <a:spcPct val="150000"/>
              </a:lnSpc>
              <a:buFont typeface="Arial" panose="020B0604020202020204" pitchFamily="34" charset="0"/>
              <a:buChar char="•"/>
            </a:pPr>
            <a:r>
              <a:rPr lang="en-US" sz="2000" dirty="0">
                <a:solidFill>
                  <a:srgbClr val="00567D"/>
                </a:solidFill>
              </a:rPr>
              <a:t>Location and distance</a:t>
            </a:r>
          </a:p>
          <a:p>
            <a:pPr marL="457200" indent="-457200">
              <a:lnSpc>
                <a:spcPct val="150000"/>
              </a:lnSpc>
              <a:buFont typeface="Arial" panose="020B0604020202020204" pitchFamily="34" charset="0"/>
              <a:buChar char="•"/>
            </a:pPr>
            <a:r>
              <a:rPr lang="en-US" sz="2000" dirty="0">
                <a:solidFill>
                  <a:srgbClr val="00567D"/>
                </a:solidFill>
              </a:rPr>
              <a:t>Feeding and ejection </a:t>
            </a:r>
          </a:p>
          <a:p>
            <a:pPr marL="457200" indent="-457200">
              <a:lnSpc>
                <a:spcPct val="150000"/>
              </a:lnSpc>
              <a:buFont typeface="Arial" panose="020B0604020202020204" pitchFamily="34" charset="0"/>
              <a:buChar char="•"/>
            </a:pPr>
            <a:r>
              <a:rPr lang="en-US" sz="2000" dirty="0">
                <a:solidFill>
                  <a:srgbClr val="00567D"/>
                </a:solidFill>
              </a:rPr>
              <a:t>Awareness barriers</a:t>
            </a:r>
          </a:p>
          <a:p>
            <a:pPr marL="457200" indent="-457200">
              <a:lnSpc>
                <a:spcPct val="150000"/>
              </a:lnSpc>
              <a:buFont typeface="Arial" panose="020B0604020202020204" pitchFamily="34" charset="0"/>
              <a:buChar char="•"/>
            </a:pPr>
            <a:r>
              <a:rPr lang="en-US" sz="2000" dirty="0">
                <a:solidFill>
                  <a:srgbClr val="00567D"/>
                </a:solidFill>
              </a:rPr>
              <a:t>Protective shields</a:t>
            </a:r>
          </a:p>
          <a:p>
            <a:pPr marL="457200" indent="-457200">
              <a:lnSpc>
                <a:spcPct val="150000"/>
              </a:lnSpc>
              <a:buFont typeface="Arial" panose="020B0604020202020204" pitchFamily="34" charset="0"/>
              <a:buChar char="•"/>
            </a:pPr>
            <a:r>
              <a:rPr lang="en-US" sz="2000" dirty="0">
                <a:solidFill>
                  <a:srgbClr val="00567D"/>
                </a:solidFill>
              </a:rPr>
              <a:t>Hand-feeding and holding tools</a:t>
            </a:r>
          </a:p>
          <a:p>
            <a:pPr marL="457200" indent="-457200">
              <a:lnSpc>
                <a:spcPct val="150000"/>
              </a:lnSpc>
              <a:buFont typeface="Arial" panose="020B0604020202020204" pitchFamily="34" charset="0"/>
              <a:buChar char="•"/>
            </a:pPr>
            <a:r>
              <a:rPr lang="en-US" sz="2000" dirty="0">
                <a:solidFill>
                  <a:srgbClr val="00567D"/>
                </a:solidFill>
              </a:rPr>
              <a:t>Anti-restart devices</a:t>
            </a:r>
          </a:p>
        </p:txBody>
      </p:sp>
      <p:pic>
        <p:nvPicPr>
          <p:cNvPr id="12" name="Picture 11" descr="Image of a piece of machinery with a guard placed over the hazardous work area.">
            <a:extLst>
              <a:ext uri="{FF2B5EF4-FFF2-40B4-BE49-F238E27FC236}">
                <a16:creationId xmlns:a16="http://schemas.microsoft.com/office/drawing/2014/main" id="{86FB2242-E50C-1C20-4CC0-916FBDD06B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8499" y="1708150"/>
            <a:ext cx="4947175" cy="3908879"/>
          </a:xfrm>
          <a:prstGeom prst="rect">
            <a:avLst/>
          </a:prstGeom>
        </p:spPr>
      </p:pic>
    </p:spTree>
    <p:extLst>
      <p:ext uri="{BB962C8B-B14F-4D97-AF65-F5344CB8AC3E}">
        <p14:creationId xmlns:p14="http://schemas.microsoft.com/office/powerpoint/2010/main" val="33663794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76221-9E1C-B377-7A2C-A8DD01351DF7}"/>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859169-9A7D-9650-5F1E-F2FB3A501D8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74325177-4E75-8EE9-0809-112EE53B9F56}"/>
              </a:ext>
            </a:extLst>
          </p:cNvPr>
          <p:cNvSpPr>
            <a:spLocks noGrp="1"/>
          </p:cNvSpPr>
          <p:nvPr>
            <p:ph type="sldNum" sz="quarter" idx="12"/>
          </p:nvPr>
        </p:nvSpPr>
        <p:spPr/>
        <p:txBody>
          <a:bodyPr/>
          <a:lstStyle/>
          <a:p>
            <a:fld id="{99562CDD-8BC9-4CF6-AA03-D93997F55C9A}" type="slidenum">
              <a:rPr lang="en-US" smtClean="0"/>
              <a:pPr/>
              <a:t>41</a:t>
            </a:fld>
            <a:endParaRPr lang="en-US" dirty="0"/>
          </a:p>
        </p:txBody>
      </p:sp>
      <p:sp>
        <p:nvSpPr>
          <p:cNvPr id="2" name="Footer Placeholder 1" descr="workbook page number">
            <a:extLst>
              <a:ext uri="{FF2B5EF4-FFF2-40B4-BE49-F238E27FC236}">
                <a16:creationId xmlns:a16="http://schemas.microsoft.com/office/drawing/2014/main" id="{00CABED0-5701-4F6B-D7A0-B6EA6833FB61}"/>
              </a:ext>
            </a:extLst>
          </p:cNvPr>
          <p:cNvSpPr>
            <a:spLocks noGrp="1"/>
          </p:cNvSpPr>
          <p:nvPr>
            <p:ph type="ftr" sz="quarter" idx="11"/>
          </p:nvPr>
        </p:nvSpPr>
        <p:spPr>
          <a:xfrm>
            <a:off x="9814214" y="6349403"/>
            <a:ext cx="1707572" cy="365125"/>
          </a:xfrm>
        </p:spPr>
        <p:txBody>
          <a:bodyPr/>
          <a:lstStyle/>
          <a:p>
            <a:pPr algn="l"/>
            <a:r>
              <a:rPr lang="en-US" dirty="0"/>
              <a:t>Workbook Page #8</a:t>
            </a:r>
          </a:p>
        </p:txBody>
      </p:sp>
      <p:sp>
        <p:nvSpPr>
          <p:cNvPr id="9" name="Title 8">
            <a:extLst>
              <a:ext uri="{FF2B5EF4-FFF2-40B4-BE49-F238E27FC236}">
                <a16:creationId xmlns:a16="http://schemas.microsoft.com/office/drawing/2014/main" id="{B8B2F981-59CC-4F2C-B73A-CDAAE53FC684}"/>
              </a:ext>
            </a:extLst>
          </p:cNvPr>
          <p:cNvSpPr txBox="1">
            <a:spLocks noGrp="1"/>
          </p:cNvSpPr>
          <p:nvPr>
            <p:ph type="title" idx="4294967295"/>
          </p:nvPr>
        </p:nvSpPr>
        <p:spPr>
          <a:xfrm>
            <a:off x="1235949" y="277294"/>
            <a:ext cx="7940705"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What makes a guard effective?</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253D93BF-C379-A832-3047-840F60AE32E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15B88048-CDCA-5341-B70E-52836D1A00D8}"/>
              </a:ext>
            </a:extLst>
          </p:cNvPr>
          <p:cNvSpPr txBox="1"/>
          <p:nvPr/>
        </p:nvSpPr>
        <p:spPr>
          <a:xfrm>
            <a:off x="1235949" y="1271321"/>
            <a:ext cx="5839763" cy="4199611"/>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000" dirty="0">
                <a:solidFill>
                  <a:srgbClr val="00567D"/>
                </a:solidFill>
              </a:rPr>
              <a:t>Must eliminate any contact around, over, through, or under the guard</a:t>
            </a:r>
          </a:p>
          <a:p>
            <a:pPr marL="457200" indent="-457200">
              <a:lnSpc>
                <a:spcPct val="150000"/>
              </a:lnSpc>
              <a:buFont typeface="Arial" panose="020B0604020202020204" pitchFamily="34" charset="0"/>
              <a:buChar char="•"/>
            </a:pPr>
            <a:r>
              <a:rPr lang="en-US" sz="2000" dirty="0">
                <a:solidFill>
                  <a:srgbClr val="00567D"/>
                </a:solidFill>
              </a:rPr>
              <a:t>Must not present a hazard in itself or create interference</a:t>
            </a:r>
          </a:p>
          <a:p>
            <a:pPr marL="457200" indent="-457200">
              <a:lnSpc>
                <a:spcPct val="150000"/>
              </a:lnSpc>
              <a:buFont typeface="Arial" panose="020B0604020202020204" pitchFamily="34" charset="0"/>
              <a:buChar char="•"/>
            </a:pPr>
            <a:r>
              <a:rPr lang="en-US" sz="2000" dirty="0">
                <a:solidFill>
                  <a:srgbClr val="00567D"/>
                </a:solidFill>
              </a:rPr>
              <a:t>Must not allow objects to fall into moving parts</a:t>
            </a:r>
          </a:p>
          <a:p>
            <a:pPr marL="457200" indent="-457200">
              <a:lnSpc>
                <a:spcPct val="150000"/>
              </a:lnSpc>
              <a:buFont typeface="Arial" panose="020B0604020202020204" pitchFamily="34" charset="0"/>
              <a:buChar char="•"/>
            </a:pPr>
            <a:r>
              <a:rPr lang="en-US" sz="2000" dirty="0">
                <a:solidFill>
                  <a:srgbClr val="00567D"/>
                </a:solidFill>
              </a:rPr>
              <a:t>Allows safe maintenance and lubrication</a:t>
            </a:r>
          </a:p>
          <a:p>
            <a:pPr marL="457200" indent="-457200">
              <a:lnSpc>
                <a:spcPct val="150000"/>
              </a:lnSpc>
              <a:buFont typeface="Arial" panose="020B0604020202020204" pitchFamily="34" charset="0"/>
              <a:buChar char="•"/>
            </a:pPr>
            <a:r>
              <a:rPr lang="en-US" sz="2000" dirty="0">
                <a:solidFill>
                  <a:srgbClr val="00567D"/>
                </a:solidFill>
              </a:rPr>
              <a:t>Affixed to the machine where possible and remains secure</a:t>
            </a:r>
          </a:p>
          <a:p>
            <a:pPr marL="457200" indent="-457200">
              <a:lnSpc>
                <a:spcPct val="150000"/>
              </a:lnSpc>
              <a:buFont typeface="Arial" panose="020B0604020202020204" pitchFamily="34" charset="0"/>
              <a:buChar char="•"/>
            </a:pPr>
            <a:r>
              <a:rPr lang="en-US" sz="2000" dirty="0">
                <a:solidFill>
                  <a:srgbClr val="00567D"/>
                </a:solidFill>
              </a:rPr>
              <a:t>Conforms with other appropriate standards</a:t>
            </a:r>
          </a:p>
        </p:txBody>
      </p:sp>
      <p:pic>
        <p:nvPicPr>
          <p:cNvPr id="8" name="Picture 7" descr="An image of a piece of machinery with a yellow guard surrounding the hazard.">
            <a:extLst>
              <a:ext uri="{FF2B5EF4-FFF2-40B4-BE49-F238E27FC236}">
                <a16:creationId xmlns:a16="http://schemas.microsoft.com/office/drawing/2014/main" id="{325B6F2B-446E-A814-C529-394D264D50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2828" y="1484455"/>
            <a:ext cx="4775641" cy="3773345"/>
          </a:xfrm>
          <a:prstGeom prst="rect">
            <a:avLst/>
          </a:prstGeom>
        </p:spPr>
      </p:pic>
    </p:spTree>
    <p:extLst>
      <p:ext uri="{BB962C8B-B14F-4D97-AF65-F5344CB8AC3E}">
        <p14:creationId xmlns:p14="http://schemas.microsoft.com/office/powerpoint/2010/main" val="14881075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74C3D1-D647-341A-3D43-2CDB9BF6EDF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1B71FF8-0C0D-1FC1-9A45-846CD7672B23}"/>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B8B2577E-BF25-0B8A-4DFA-B5375CB9262B}"/>
              </a:ext>
            </a:extLst>
          </p:cNvPr>
          <p:cNvSpPr>
            <a:spLocks noGrp="1"/>
          </p:cNvSpPr>
          <p:nvPr>
            <p:ph type="sldNum" sz="quarter" idx="12"/>
          </p:nvPr>
        </p:nvSpPr>
        <p:spPr/>
        <p:txBody>
          <a:bodyPr/>
          <a:lstStyle/>
          <a:p>
            <a:fld id="{99562CDD-8BC9-4CF6-AA03-D93997F55C9A}" type="slidenum">
              <a:rPr lang="en-US" smtClean="0"/>
              <a:pPr/>
              <a:t>42</a:t>
            </a:fld>
            <a:endParaRPr lang="en-US" dirty="0"/>
          </a:p>
        </p:txBody>
      </p:sp>
      <p:sp>
        <p:nvSpPr>
          <p:cNvPr id="2" name="Footer Placeholder 1" descr="workbook page number">
            <a:extLst>
              <a:ext uri="{FF2B5EF4-FFF2-40B4-BE49-F238E27FC236}">
                <a16:creationId xmlns:a16="http://schemas.microsoft.com/office/drawing/2014/main" id="{ECDABD01-B18B-49E5-FB9D-22F963898AC7}"/>
              </a:ext>
            </a:extLst>
          </p:cNvPr>
          <p:cNvSpPr>
            <a:spLocks noGrp="1"/>
          </p:cNvSpPr>
          <p:nvPr>
            <p:ph type="ftr" sz="quarter" idx="11"/>
          </p:nvPr>
        </p:nvSpPr>
        <p:spPr>
          <a:xfrm>
            <a:off x="9814214" y="6349403"/>
            <a:ext cx="1707572" cy="365125"/>
          </a:xfrm>
        </p:spPr>
        <p:txBody>
          <a:bodyPr/>
          <a:lstStyle/>
          <a:p>
            <a:pPr algn="l"/>
            <a:r>
              <a:rPr lang="en-US" dirty="0"/>
              <a:t>Workbook Page #8</a:t>
            </a:r>
          </a:p>
        </p:txBody>
      </p:sp>
      <p:sp>
        <p:nvSpPr>
          <p:cNvPr id="9" name="Title 8">
            <a:extLst>
              <a:ext uri="{FF2B5EF4-FFF2-40B4-BE49-F238E27FC236}">
                <a16:creationId xmlns:a16="http://schemas.microsoft.com/office/drawing/2014/main" id="{6C155B57-5578-DD15-605B-0E0C30704760}"/>
              </a:ext>
            </a:extLst>
          </p:cNvPr>
          <p:cNvSpPr txBox="1">
            <a:spLocks noGrp="1"/>
          </p:cNvSpPr>
          <p:nvPr>
            <p:ph type="title" idx="4294967295"/>
          </p:nvPr>
        </p:nvSpPr>
        <p:spPr>
          <a:xfrm>
            <a:off x="1312152" y="277294"/>
            <a:ext cx="575795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Guard strategies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BA6ACE26-0B65-02B0-E186-268C7B8AD75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12EAB5A9-C982-C55F-3605-DA5BE30CDBC4}"/>
              </a:ext>
            </a:extLst>
          </p:cNvPr>
          <p:cNvSpPr txBox="1"/>
          <p:nvPr/>
        </p:nvSpPr>
        <p:spPr>
          <a:xfrm>
            <a:off x="1278201" y="1600733"/>
            <a:ext cx="3284274" cy="2610843"/>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rgbClr val="00567D"/>
                </a:solidFill>
              </a:rPr>
              <a:t>Fixed</a:t>
            </a:r>
          </a:p>
          <a:p>
            <a:pPr marL="457200" indent="-457200">
              <a:lnSpc>
                <a:spcPct val="150000"/>
              </a:lnSpc>
              <a:buFont typeface="Arial" panose="020B0604020202020204" pitchFamily="34" charset="0"/>
              <a:buChar char="•"/>
            </a:pPr>
            <a:r>
              <a:rPr lang="en-US" sz="2800" dirty="0">
                <a:solidFill>
                  <a:srgbClr val="00567D"/>
                </a:solidFill>
              </a:rPr>
              <a:t>Interlocked</a:t>
            </a:r>
          </a:p>
          <a:p>
            <a:pPr marL="457200" indent="-457200">
              <a:lnSpc>
                <a:spcPct val="150000"/>
              </a:lnSpc>
              <a:buFont typeface="Arial" panose="020B0604020202020204" pitchFamily="34" charset="0"/>
              <a:buChar char="•"/>
            </a:pPr>
            <a:r>
              <a:rPr lang="en-US" sz="2800" dirty="0">
                <a:solidFill>
                  <a:srgbClr val="00567D"/>
                </a:solidFill>
              </a:rPr>
              <a:t>Adjustable</a:t>
            </a:r>
          </a:p>
          <a:p>
            <a:pPr marL="457200" indent="-457200">
              <a:lnSpc>
                <a:spcPct val="150000"/>
              </a:lnSpc>
              <a:buFont typeface="Arial" panose="020B0604020202020204" pitchFamily="34" charset="0"/>
              <a:buChar char="•"/>
            </a:pPr>
            <a:r>
              <a:rPr lang="en-US" sz="2800" dirty="0">
                <a:solidFill>
                  <a:srgbClr val="00567D"/>
                </a:solidFill>
              </a:rPr>
              <a:t>Self-adjusting</a:t>
            </a:r>
          </a:p>
        </p:txBody>
      </p:sp>
      <p:pic>
        <p:nvPicPr>
          <p:cNvPr id="8" name="Picture 7" descr="An image of a piece of machinery before and after a guard was placed.">
            <a:extLst>
              <a:ext uri="{FF2B5EF4-FFF2-40B4-BE49-F238E27FC236}">
                <a16:creationId xmlns:a16="http://schemas.microsoft.com/office/drawing/2014/main" id="{5F8598E5-9777-8A20-1502-A7E30BD55E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3575" y="1066800"/>
            <a:ext cx="6172200" cy="4876800"/>
          </a:xfrm>
          <a:prstGeom prst="rect">
            <a:avLst/>
          </a:prstGeom>
        </p:spPr>
      </p:pic>
    </p:spTree>
    <p:extLst>
      <p:ext uri="{BB962C8B-B14F-4D97-AF65-F5344CB8AC3E}">
        <p14:creationId xmlns:p14="http://schemas.microsoft.com/office/powerpoint/2010/main" val="22162889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04A573-70CE-6C74-297E-A027A61E44D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7ADB9CC-F8C8-72E4-8525-291592F8093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AE5C5B9E-70BF-7C79-8986-D6064E8F10BD}"/>
              </a:ext>
            </a:extLst>
          </p:cNvPr>
          <p:cNvSpPr>
            <a:spLocks noGrp="1"/>
          </p:cNvSpPr>
          <p:nvPr>
            <p:ph type="sldNum" sz="quarter" idx="12"/>
          </p:nvPr>
        </p:nvSpPr>
        <p:spPr/>
        <p:txBody>
          <a:bodyPr/>
          <a:lstStyle/>
          <a:p>
            <a:fld id="{99562CDD-8BC9-4CF6-AA03-D93997F55C9A}" type="slidenum">
              <a:rPr lang="en-US" smtClean="0"/>
              <a:pPr/>
              <a:t>43</a:t>
            </a:fld>
            <a:endParaRPr lang="en-US" dirty="0"/>
          </a:p>
        </p:txBody>
      </p:sp>
      <p:sp>
        <p:nvSpPr>
          <p:cNvPr id="2" name="Footer Placeholder 1" descr="workbook page number">
            <a:extLst>
              <a:ext uri="{FF2B5EF4-FFF2-40B4-BE49-F238E27FC236}">
                <a16:creationId xmlns:a16="http://schemas.microsoft.com/office/drawing/2014/main" id="{847763C9-05E1-ACC0-B3B1-17D66F1BBC3A}"/>
              </a:ext>
            </a:extLst>
          </p:cNvPr>
          <p:cNvSpPr>
            <a:spLocks noGrp="1"/>
          </p:cNvSpPr>
          <p:nvPr>
            <p:ph type="ftr" sz="quarter" idx="11"/>
          </p:nvPr>
        </p:nvSpPr>
        <p:spPr>
          <a:xfrm>
            <a:off x="9814214" y="6349403"/>
            <a:ext cx="1707572" cy="365125"/>
          </a:xfrm>
        </p:spPr>
        <p:txBody>
          <a:bodyPr/>
          <a:lstStyle/>
          <a:p>
            <a:pPr algn="l"/>
            <a:r>
              <a:rPr lang="en-US" dirty="0"/>
              <a:t>Workbook Page #8</a:t>
            </a:r>
          </a:p>
        </p:txBody>
      </p:sp>
      <p:sp>
        <p:nvSpPr>
          <p:cNvPr id="9" name="Title 8">
            <a:extLst>
              <a:ext uri="{FF2B5EF4-FFF2-40B4-BE49-F238E27FC236}">
                <a16:creationId xmlns:a16="http://schemas.microsoft.com/office/drawing/2014/main" id="{F4AD5528-DB3B-8EA4-60BC-49DFB8AFC793}"/>
              </a:ext>
            </a:extLst>
          </p:cNvPr>
          <p:cNvSpPr txBox="1">
            <a:spLocks noGrp="1"/>
          </p:cNvSpPr>
          <p:nvPr>
            <p:ph type="title" idx="4294967295"/>
          </p:nvPr>
        </p:nvSpPr>
        <p:spPr>
          <a:xfrm>
            <a:off x="1302627" y="277294"/>
            <a:ext cx="575795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Fixed guards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BFE0E204-D403-1522-0012-978F6B5C005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F1B43A97-C583-91BC-1C03-603163694565}"/>
              </a:ext>
            </a:extLst>
          </p:cNvPr>
          <p:cNvSpPr txBox="1"/>
          <p:nvPr/>
        </p:nvSpPr>
        <p:spPr>
          <a:xfrm>
            <a:off x="1284875" y="1238783"/>
            <a:ext cx="5573125" cy="4284763"/>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300" dirty="0">
                <a:solidFill>
                  <a:srgbClr val="00567D"/>
                </a:solidFill>
              </a:rPr>
              <a:t>Permanent part of the machine</a:t>
            </a:r>
          </a:p>
          <a:p>
            <a:pPr marL="457200" indent="-457200">
              <a:lnSpc>
                <a:spcPct val="150000"/>
              </a:lnSpc>
              <a:buFont typeface="Arial" panose="020B0604020202020204" pitchFamily="34" charset="0"/>
              <a:buChar char="•"/>
            </a:pPr>
            <a:r>
              <a:rPr lang="en-US" sz="2300" dirty="0">
                <a:solidFill>
                  <a:srgbClr val="00567D"/>
                </a:solidFill>
              </a:rPr>
              <a:t>Not dependent on moving parts to perform its intended function</a:t>
            </a:r>
          </a:p>
          <a:p>
            <a:pPr marL="457200" indent="-457200">
              <a:lnSpc>
                <a:spcPct val="150000"/>
              </a:lnSpc>
              <a:buFont typeface="Arial" panose="020B0604020202020204" pitchFamily="34" charset="0"/>
              <a:buChar char="•"/>
            </a:pPr>
            <a:r>
              <a:rPr lang="en-US" sz="2300" dirty="0">
                <a:solidFill>
                  <a:srgbClr val="00567D"/>
                </a:solidFill>
              </a:rPr>
              <a:t>Constructed of sheet metal, screen, substantial material</a:t>
            </a:r>
          </a:p>
          <a:p>
            <a:pPr marL="457200" indent="-457200">
              <a:lnSpc>
                <a:spcPct val="150000"/>
              </a:lnSpc>
              <a:buFont typeface="Arial" panose="020B0604020202020204" pitchFamily="34" charset="0"/>
              <a:buChar char="•"/>
            </a:pPr>
            <a:r>
              <a:rPr lang="en-US" sz="2300" dirty="0">
                <a:solidFill>
                  <a:srgbClr val="00567D"/>
                </a:solidFill>
              </a:rPr>
              <a:t>Usually preferable to all other types of safeguarding strategies because of its relative simplicity and permanence</a:t>
            </a:r>
          </a:p>
        </p:txBody>
      </p:sp>
      <p:pic>
        <p:nvPicPr>
          <p:cNvPr id="10" name="Picture 9" descr="Image of a piece of machinery with a fixed guard placed aroudn the hazard.">
            <a:extLst>
              <a:ext uri="{FF2B5EF4-FFF2-40B4-BE49-F238E27FC236}">
                <a16:creationId xmlns:a16="http://schemas.microsoft.com/office/drawing/2014/main" id="{C32CD337-1AE5-3FAB-C883-7919BE81A8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60579" y="1438967"/>
            <a:ext cx="5026646" cy="3970543"/>
          </a:xfrm>
          <a:prstGeom prst="rect">
            <a:avLst/>
          </a:prstGeom>
        </p:spPr>
      </p:pic>
    </p:spTree>
    <p:extLst>
      <p:ext uri="{BB962C8B-B14F-4D97-AF65-F5344CB8AC3E}">
        <p14:creationId xmlns:p14="http://schemas.microsoft.com/office/powerpoint/2010/main" val="32745306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CC3EA-6D3F-1E61-C1C6-3D0FAC987FC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95FE888-0555-9F16-26A4-2529CB75124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537AA962-63AF-45A4-460E-8D878DBC2EA7}"/>
              </a:ext>
            </a:extLst>
          </p:cNvPr>
          <p:cNvSpPr>
            <a:spLocks noGrp="1"/>
          </p:cNvSpPr>
          <p:nvPr>
            <p:ph type="sldNum" sz="quarter" idx="12"/>
          </p:nvPr>
        </p:nvSpPr>
        <p:spPr/>
        <p:txBody>
          <a:bodyPr/>
          <a:lstStyle/>
          <a:p>
            <a:fld id="{99562CDD-8BC9-4CF6-AA03-D93997F55C9A}" type="slidenum">
              <a:rPr lang="en-US" smtClean="0"/>
              <a:pPr/>
              <a:t>44</a:t>
            </a:fld>
            <a:endParaRPr lang="en-US" dirty="0"/>
          </a:p>
        </p:txBody>
      </p:sp>
      <p:sp>
        <p:nvSpPr>
          <p:cNvPr id="2" name="Footer Placeholder 1" descr="workbook page number">
            <a:extLst>
              <a:ext uri="{FF2B5EF4-FFF2-40B4-BE49-F238E27FC236}">
                <a16:creationId xmlns:a16="http://schemas.microsoft.com/office/drawing/2014/main" id="{D299F5C3-0C03-BD7D-7CC5-93E5119E4DFF}"/>
              </a:ext>
            </a:extLst>
          </p:cNvPr>
          <p:cNvSpPr>
            <a:spLocks noGrp="1"/>
          </p:cNvSpPr>
          <p:nvPr>
            <p:ph type="ftr" sz="quarter" idx="11"/>
          </p:nvPr>
        </p:nvSpPr>
        <p:spPr>
          <a:xfrm>
            <a:off x="9814214" y="6349403"/>
            <a:ext cx="1707572" cy="365125"/>
          </a:xfrm>
        </p:spPr>
        <p:txBody>
          <a:bodyPr/>
          <a:lstStyle/>
          <a:p>
            <a:pPr algn="l"/>
            <a:r>
              <a:rPr lang="en-US" dirty="0"/>
              <a:t>Workbook Page #8</a:t>
            </a:r>
          </a:p>
        </p:txBody>
      </p:sp>
      <p:sp>
        <p:nvSpPr>
          <p:cNvPr id="9" name="Title 8">
            <a:extLst>
              <a:ext uri="{FF2B5EF4-FFF2-40B4-BE49-F238E27FC236}">
                <a16:creationId xmlns:a16="http://schemas.microsoft.com/office/drawing/2014/main" id="{413BA04E-1757-714F-00D8-61B3B2804700}"/>
              </a:ext>
            </a:extLst>
          </p:cNvPr>
          <p:cNvSpPr txBox="1">
            <a:spLocks noGrp="1"/>
          </p:cNvSpPr>
          <p:nvPr>
            <p:ph type="title" idx="4294967295"/>
          </p:nvPr>
        </p:nvSpPr>
        <p:spPr>
          <a:xfrm>
            <a:off x="1302627" y="277294"/>
            <a:ext cx="575795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Interlocked guards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AA7C1964-885E-2667-A99D-EE93FAFB617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F9E3FA45-624B-7DB4-15E7-E13AC17B3ACA}"/>
              </a:ext>
            </a:extLst>
          </p:cNvPr>
          <p:cNvSpPr txBox="1"/>
          <p:nvPr/>
        </p:nvSpPr>
        <p:spPr>
          <a:xfrm>
            <a:off x="1284876" y="1181633"/>
            <a:ext cx="5192124" cy="4815677"/>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300" dirty="0">
                <a:solidFill>
                  <a:srgbClr val="00567D"/>
                </a:solidFill>
              </a:rPr>
              <a:t>The tripping mechanism or power automatically shuts off or disengages when opened or removed</a:t>
            </a:r>
          </a:p>
          <a:p>
            <a:pPr marL="457200" indent="-457200">
              <a:lnSpc>
                <a:spcPct val="150000"/>
              </a:lnSpc>
              <a:buFont typeface="Arial" panose="020B0604020202020204" pitchFamily="34" charset="0"/>
              <a:buChar char="•"/>
            </a:pPr>
            <a:r>
              <a:rPr lang="en-US" sz="2300" dirty="0">
                <a:solidFill>
                  <a:srgbClr val="00567D"/>
                </a:solidFill>
              </a:rPr>
              <a:t>The machine cannot cycle or be started until the guard is back in place</a:t>
            </a:r>
          </a:p>
          <a:p>
            <a:pPr marL="457200" indent="-457200">
              <a:lnSpc>
                <a:spcPct val="150000"/>
              </a:lnSpc>
              <a:buFont typeface="Arial" panose="020B0604020202020204" pitchFamily="34" charset="0"/>
              <a:buChar char="•"/>
            </a:pPr>
            <a:r>
              <a:rPr lang="en-US" sz="2300" dirty="0">
                <a:solidFill>
                  <a:srgbClr val="00567D"/>
                </a:solidFill>
              </a:rPr>
              <a:t>The guard uses electrical, mechanical, hydraulic, or pneumatic power</a:t>
            </a:r>
          </a:p>
          <a:p>
            <a:pPr marL="457200" indent="-457200">
              <a:lnSpc>
                <a:spcPct val="150000"/>
              </a:lnSpc>
              <a:buFont typeface="Arial" panose="020B0604020202020204" pitchFamily="34" charset="0"/>
              <a:buChar char="•"/>
            </a:pPr>
            <a:r>
              <a:rPr lang="en-US" sz="2300" dirty="0">
                <a:solidFill>
                  <a:srgbClr val="00567D"/>
                </a:solidFill>
              </a:rPr>
              <a:t>Replacing the guard should not automatically restart the machine</a:t>
            </a:r>
          </a:p>
        </p:txBody>
      </p:sp>
      <p:pic>
        <p:nvPicPr>
          <p:cNvPr id="8" name="Picture 7" descr="Image of an interlocked guard.">
            <a:extLst>
              <a:ext uri="{FF2B5EF4-FFF2-40B4-BE49-F238E27FC236}">
                <a16:creationId xmlns:a16="http://schemas.microsoft.com/office/drawing/2014/main" id="{EF236B3A-0BFE-EE1B-4AE5-2CCA49B0B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0579" y="1276883"/>
            <a:ext cx="4987291" cy="3940576"/>
          </a:xfrm>
          <a:prstGeom prst="rect">
            <a:avLst/>
          </a:prstGeom>
        </p:spPr>
      </p:pic>
    </p:spTree>
    <p:extLst>
      <p:ext uri="{BB962C8B-B14F-4D97-AF65-F5344CB8AC3E}">
        <p14:creationId xmlns:p14="http://schemas.microsoft.com/office/powerpoint/2010/main" val="32972671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4791B-C0C7-0BAC-5FE9-79C8E5658E4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2991FD9-B746-00B1-D819-04F69362D42D}"/>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52B7A306-C908-08AE-FA82-2F7D1B3BF075}"/>
              </a:ext>
            </a:extLst>
          </p:cNvPr>
          <p:cNvSpPr>
            <a:spLocks noGrp="1"/>
          </p:cNvSpPr>
          <p:nvPr>
            <p:ph type="sldNum" sz="quarter" idx="12"/>
          </p:nvPr>
        </p:nvSpPr>
        <p:spPr/>
        <p:txBody>
          <a:bodyPr/>
          <a:lstStyle/>
          <a:p>
            <a:fld id="{99562CDD-8BC9-4CF6-AA03-D93997F55C9A}" type="slidenum">
              <a:rPr lang="en-US" smtClean="0"/>
              <a:pPr/>
              <a:t>45</a:t>
            </a:fld>
            <a:endParaRPr lang="en-US" dirty="0"/>
          </a:p>
        </p:txBody>
      </p:sp>
      <p:sp>
        <p:nvSpPr>
          <p:cNvPr id="2" name="Footer Placeholder 1" descr="workbook page number">
            <a:extLst>
              <a:ext uri="{FF2B5EF4-FFF2-40B4-BE49-F238E27FC236}">
                <a16:creationId xmlns:a16="http://schemas.microsoft.com/office/drawing/2014/main" id="{C0AE5645-7543-D282-99E1-28F9B2B287D5}"/>
              </a:ext>
            </a:extLst>
          </p:cNvPr>
          <p:cNvSpPr>
            <a:spLocks noGrp="1"/>
          </p:cNvSpPr>
          <p:nvPr>
            <p:ph type="ftr" sz="quarter" idx="11"/>
          </p:nvPr>
        </p:nvSpPr>
        <p:spPr>
          <a:xfrm>
            <a:off x="9814214" y="6349403"/>
            <a:ext cx="1707572" cy="365125"/>
          </a:xfrm>
        </p:spPr>
        <p:txBody>
          <a:bodyPr/>
          <a:lstStyle/>
          <a:p>
            <a:pPr algn="l"/>
            <a:r>
              <a:rPr lang="en-US" dirty="0"/>
              <a:t>Workbook Page #8</a:t>
            </a:r>
          </a:p>
        </p:txBody>
      </p:sp>
      <p:sp>
        <p:nvSpPr>
          <p:cNvPr id="9" name="Title 8">
            <a:extLst>
              <a:ext uri="{FF2B5EF4-FFF2-40B4-BE49-F238E27FC236}">
                <a16:creationId xmlns:a16="http://schemas.microsoft.com/office/drawing/2014/main" id="{6901FAB9-F57D-A46D-E3CC-7D976A2A1026}"/>
              </a:ext>
            </a:extLst>
          </p:cNvPr>
          <p:cNvSpPr txBox="1">
            <a:spLocks noGrp="1"/>
          </p:cNvSpPr>
          <p:nvPr>
            <p:ph type="title" idx="4294967295"/>
          </p:nvPr>
        </p:nvSpPr>
        <p:spPr>
          <a:xfrm>
            <a:off x="1259083" y="277294"/>
            <a:ext cx="575795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Adjustable guards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C23193AD-8AFD-1B0B-6C89-BCF717C676D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A1481C53-C75A-79DC-6E15-764F65C657B9}"/>
              </a:ext>
            </a:extLst>
          </p:cNvPr>
          <p:cNvSpPr txBox="1"/>
          <p:nvPr/>
        </p:nvSpPr>
        <p:spPr>
          <a:xfrm>
            <a:off x="1241447" y="1476375"/>
            <a:ext cx="5757952" cy="1318181"/>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rgbClr val="00567D"/>
                </a:solidFill>
              </a:rPr>
              <a:t> Allow flexibility in accommodating various sizes of stock</a:t>
            </a:r>
          </a:p>
        </p:txBody>
      </p:sp>
      <p:pic>
        <p:nvPicPr>
          <p:cNvPr id="10" name="Picture 9">
            <a:extLst>
              <a:ext uri="{FF2B5EF4-FFF2-40B4-BE49-F238E27FC236}">
                <a16:creationId xmlns:a16="http://schemas.microsoft.com/office/drawing/2014/main" id="{89F29AA1-1EC7-90EC-DADC-194AA8616E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8893" y="1476375"/>
            <a:ext cx="4785866" cy="3781425"/>
          </a:xfrm>
          <a:prstGeom prst="rect">
            <a:avLst/>
          </a:prstGeom>
        </p:spPr>
      </p:pic>
    </p:spTree>
    <p:extLst>
      <p:ext uri="{BB962C8B-B14F-4D97-AF65-F5344CB8AC3E}">
        <p14:creationId xmlns:p14="http://schemas.microsoft.com/office/powerpoint/2010/main" val="14141316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0C9F5-3F38-0D40-AE35-F3D118B8CA8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596993-4DC4-1034-ED57-9A5267CA80C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EF7E6479-4F74-9925-9C69-1CF1DD20A4AC}"/>
              </a:ext>
            </a:extLst>
          </p:cNvPr>
          <p:cNvSpPr>
            <a:spLocks noGrp="1"/>
          </p:cNvSpPr>
          <p:nvPr>
            <p:ph type="sldNum" sz="quarter" idx="12"/>
          </p:nvPr>
        </p:nvSpPr>
        <p:spPr/>
        <p:txBody>
          <a:bodyPr/>
          <a:lstStyle/>
          <a:p>
            <a:fld id="{99562CDD-8BC9-4CF6-AA03-D93997F55C9A}" type="slidenum">
              <a:rPr lang="en-US" smtClean="0"/>
              <a:pPr/>
              <a:t>46</a:t>
            </a:fld>
            <a:endParaRPr lang="en-US" dirty="0"/>
          </a:p>
        </p:txBody>
      </p:sp>
      <p:sp>
        <p:nvSpPr>
          <p:cNvPr id="2" name="Footer Placeholder 1" descr="workbook page number">
            <a:extLst>
              <a:ext uri="{FF2B5EF4-FFF2-40B4-BE49-F238E27FC236}">
                <a16:creationId xmlns:a16="http://schemas.microsoft.com/office/drawing/2014/main" id="{B2BABE59-E783-5714-7A6C-078FA85CAA66}"/>
              </a:ext>
            </a:extLst>
          </p:cNvPr>
          <p:cNvSpPr>
            <a:spLocks noGrp="1"/>
          </p:cNvSpPr>
          <p:nvPr>
            <p:ph type="ftr" sz="quarter" idx="11"/>
          </p:nvPr>
        </p:nvSpPr>
        <p:spPr>
          <a:xfrm>
            <a:off x="9814214" y="6349403"/>
            <a:ext cx="1707572" cy="365125"/>
          </a:xfrm>
        </p:spPr>
        <p:txBody>
          <a:bodyPr/>
          <a:lstStyle/>
          <a:p>
            <a:pPr algn="l"/>
            <a:r>
              <a:rPr lang="en-US" dirty="0"/>
              <a:t>Workbook Page #8</a:t>
            </a:r>
          </a:p>
        </p:txBody>
      </p:sp>
      <p:sp>
        <p:nvSpPr>
          <p:cNvPr id="9" name="Title 8">
            <a:extLst>
              <a:ext uri="{FF2B5EF4-FFF2-40B4-BE49-F238E27FC236}">
                <a16:creationId xmlns:a16="http://schemas.microsoft.com/office/drawing/2014/main" id="{B6F247AC-EBE4-90EF-44EB-FF0DE61AC2BE}"/>
              </a:ext>
            </a:extLst>
          </p:cNvPr>
          <p:cNvSpPr txBox="1">
            <a:spLocks noGrp="1"/>
          </p:cNvSpPr>
          <p:nvPr>
            <p:ph type="title" idx="4294967295"/>
          </p:nvPr>
        </p:nvSpPr>
        <p:spPr>
          <a:xfrm>
            <a:off x="1302627" y="277294"/>
            <a:ext cx="575795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Self-adjusting guards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A0E3723B-CD06-FE67-A188-C14EE1843A9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C40A8A7F-5C96-76F7-8B9C-3A7C474804A4}"/>
              </a:ext>
            </a:extLst>
          </p:cNvPr>
          <p:cNvSpPr txBox="1"/>
          <p:nvPr/>
        </p:nvSpPr>
        <p:spPr>
          <a:xfrm>
            <a:off x="1302627" y="1336751"/>
            <a:ext cx="5117224" cy="4831579"/>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600" dirty="0">
                <a:solidFill>
                  <a:srgbClr val="00567D"/>
                </a:solidFill>
              </a:rPr>
              <a:t>Opening is only large enough to admit the stock</a:t>
            </a:r>
          </a:p>
          <a:p>
            <a:pPr marL="457200" indent="-457200">
              <a:lnSpc>
                <a:spcPct val="150000"/>
              </a:lnSpc>
              <a:buFont typeface="Arial" panose="020B0604020202020204" pitchFamily="34" charset="0"/>
              <a:buChar char="•"/>
            </a:pPr>
            <a:r>
              <a:rPr lang="en-US" sz="2600" dirty="0">
                <a:solidFill>
                  <a:srgbClr val="00567D"/>
                </a:solidFill>
              </a:rPr>
              <a:t>Openings are determined by the movement of stock</a:t>
            </a:r>
          </a:p>
          <a:p>
            <a:pPr marL="457200" indent="-457200">
              <a:lnSpc>
                <a:spcPct val="150000"/>
              </a:lnSpc>
              <a:buFont typeface="Arial" panose="020B0604020202020204" pitchFamily="34" charset="0"/>
              <a:buChar char="•"/>
            </a:pPr>
            <a:r>
              <a:rPr lang="en-US" sz="2600" dirty="0">
                <a:solidFill>
                  <a:srgbClr val="00567D"/>
                </a:solidFill>
              </a:rPr>
              <a:t>Guard is pushed away as stock is introduced</a:t>
            </a:r>
          </a:p>
          <a:p>
            <a:pPr marL="457200" indent="-457200">
              <a:lnSpc>
                <a:spcPct val="150000"/>
              </a:lnSpc>
              <a:buFont typeface="Arial" panose="020B0604020202020204" pitchFamily="34" charset="0"/>
              <a:buChar char="•"/>
            </a:pPr>
            <a:r>
              <a:rPr lang="en-US" sz="2600" dirty="0">
                <a:solidFill>
                  <a:srgbClr val="00567D"/>
                </a:solidFill>
              </a:rPr>
              <a:t>Guard returns to rest position after stock passes through</a:t>
            </a:r>
          </a:p>
        </p:txBody>
      </p:sp>
      <p:pic>
        <p:nvPicPr>
          <p:cNvPr id="10" name="Picture 9" descr="Image of a self adjusting guard.">
            <a:extLst>
              <a:ext uri="{FF2B5EF4-FFF2-40B4-BE49-F238E27FC236}">
                <a16:creationId xmlns:a16="http://schemas.microsoft.com/office/drawing/2014/main" id="{61AA0CA4-08C1-D17B-FF91-0B72EF739C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0525" y="1467383"/>
            <a:ext cx="5484616" cy="3190342"/>
          </a:xfrm>
          <a:prstGeom prst="rect">
            <a:avLst/>
          </a:prstGeom>
        </p:spPr>
      </p:pic>
    </p:spTree>
    <p:extLst>
      <p:ext uri="{BB962C8B-B14F-4D97-AF65-F5344CB8AC3E}">
        <p14:creationId xmlns:p14="http://schemas.microsoft.com/office/powerpoint/2010/main" val="13075567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1F6B62-AF64-4E92-4841-F613C2C4F4F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CBEA254-C00B-1838-5356-04423D3F60C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5E7894A3-721B-9A0B-D6EF-BF3A1320D99A}"/>
              </a:ext>
            </a:extLst>
          </p:cNvPr>
          <p:cNvSpPr>
            <a:spLocks noGrp="1"/>
          </p:cNvSpPr>
          <p:nvPr>
            <p:ph type="sldNum" sz="quarter" idx="12"/>
          </p:nvPr>
        </p:nvSpPr>
        <p:spPr/>
        <p:txBody>
          <a:bodyPr/>
          <a:lstStyle/>
          <a:p>
            <a:fld id="{99562CDD-8BC9-4CF6-AA03-D93997F55C9A}" type="slidenum">
              <a:rPr lang="en-US" smtClean="0"/>
              <a:pPr/>
              <a:t>47</a:t>
            </a:fld>
            <a:endParaRPr lang="en-US" dirty="0"/>
          </a:p>
        </p:txBody>
      </p:sp>
      <p:sp>
        <p:nvSpPr>
          <p:cNvPr id="2" name="Footer Placeholder 1" descr="workbook page number">
            <a:extLst>
              <a:ext uri="{FF2B5EF4-FFF2-40B4-BE49-F238E27FC236}">
                <a16:creationId xmlns:a16="http://schemas.microsoft.com/office/drawing/2014/main" id="{AB4972C7-95B2-5EBC-FF32-843D49B289A1}"/>
              </a:ext>
            </a:extLst>
          </p:cNvPr>
          <p:cNvSpPr>
            <a:spLocks noGrp="1"/>
          </p:cNvSpPr>
          <p:nvPr>
            <p:ph type="ftr" sz="quarter" idx="11"/>
          </p:nvPr>
        </p:nvSpPr>
        <p:spPr>
          <a:xfrm>
            <a:off x="9814214" y="6349403"/>
            <a:ext cx="1707572" cy="365125"/>
          </a:xfrm>
        </p:spPr>
        <p:txBody>
          <a:bodyPr/>
          <a:lstStyle/>
          <a:p>
            <a:pPr algn="l"/>
            <a:r>
              <a:rPr lang="en-US" dirty="0"/>
              <a:t>Workbook Page #8</a:t>
            </a:r>
          </a:p>
        </p:txBody>
      </p:sp>
      <p:sp>
        <p:nvSpPr>
          <p:cNvPr id="9" name="Title 8">
            <a:extLst>
              <a:ext uri="{FF2B5EF4-FFF2-40B4-BE49-F238E27FC236}">
                <a16:creationId xmlns:a16="http://schemas.microsoft.com/office/drawing/2014/main" id="{5D73D6BB-AA0E-DE63-9680-A5BDF84B6712}"/>
              </a:ext>
            </a:extLst>
          </p:cNvPr>
          <p:cNvSpPr txBox="1">
            <a:spLocks noGrp="1"/>
          </p:cNvSpPr>
          <p:nvPr>
            <p:ph type="title" idx="4294967295"/>
          </p:nvPr>
        </p:nvSpPr>
        <p:spPr>
          <a:xfrm>
            <a:off x="1312152" y="277294"/>
            <a:ext cx="575795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Device strategies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1DD7BAB1-8754-BAE8-9E84-5C7F9088511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46E64B22-AE12-BD53-F238-1810AA5D89FC}"/>
              </a:ext>
            </a:extLst>
          </p:cNvPr>
          <p:cNvSpPr txBox="1"/>
          <p:nvPr/>
        </p:nvSpPr>
        <p:spPr>
          <a:xfrm>
            <a:off x="1278201" y="1600733"/>
            <a:ext cx="3284274" cy="3257174"/>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rgbClr val="00567D"/>
                </a:solidFill>
              </a:rPr>
              <a:t>Presence-sensing</a:t>
            </a:r>
          </a:p>
          <a:p>
            <a:pPr marL="457200" indent="-457200">
              <a:lnSpc>
                <a:spcPct val="150000"/>
              </a:lnSpc>
              <a:buFont typeface="Arial" panose="020B0604020202020204" pitchFamily="34" charset="0"/>
              <a:buChar char="•"/>
            </a:pPr>
            <a:r>
              <a:rPr lang="en-US" sz="2800" dirty="0">
                <a:solidFill>
                  <a:srgbClr val="00567D"/>
                </a:solidFill>
              </a:rPr>
              <a:t>Pullback</a:t>
            </a:r>
          </a:p>
          <a:p>
            <a:pPr marL="457200" indent="-457200">
              <a:lnSpc>
                <a:spcPct val="150000"/>
              </a:lnSpc>
              <a:buFont typeface="Arial" panose="020B0604020202020204" pitchFamily="34" charset="0"/>
              <a:buChar char="•"/>
            </a:pPr>
            <a:r>
              <a:rPr lang="en-US" sz="2800" dirty="0">
                <a:solidFill>
                  <a:srgbClr val="00567D"/>
                </a:solidFill>
              </a:rPr>
              <a:t>Restraints</a:t>
            </a:r>
          </a:p>
          <a:p>
            <a:pPr marL="457200" indent="-457200">
              <a:lnSpc>
                <a:spcPct val="150000"/>
              </a:lnSpc>
              <a:buFont typeface="Arial" panose="020B0604020202020204" pitchFamily="34" charset="0"/>
              <a:buChar char="•"/>
            </a:pPr>
            <a:r>
              <a:rPr lang="en-US" sz="2800" dirty="0">
                <a:solidFill>
                  <a:srgbClr val="00567D"/>
                </a:solidFill>
              </a:rPr>
              <a:t>Controls and trips</a:t>
            </a:r>
          </a:p>
          <a:p>
            <a:pPr marL="457200" indent="-457200">
              <a:lnSpc>
                <a:spcPct val="150000"/>
              </a:lnSpc>
              <a:buFont typeface="Arial" panose="020B0604020202020204" pitchFamily="34" charset="0"/>
              <a:buChar char="•"/>
            </a:pPr>
            <a:r>
              <a:rPr lang="en-US" sz="2800" dirty="0">
                <a:solidFill>
                  <a:srgbClr val="00567D"/>
                </a:solidFill>
              </a:rPr>
              <a:t>Gates</a:t>
            </a:r>
          </a:p>
        </p:txBody>
      </p:sp>
      <p:pic>
        <p:nvPicPr>
          <p:cNvPr id="10" name="Picture 9" descr="Image of a presence-sensing device with red light beams on a piece of equipment.">
            <a:extLst>
              <a:ext uri="{FF2B5EF4-FFF2-40B4-BE49-F238E27FC236}">
                <a16:creationId xmlns:a16="http://schemas.microsoft.com/office/drawing/2014/main" id="{CAB69234-825E-7E1C-978F-6C78C02601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8925" y="1600733"/>
            <a:ext cx="5334000" cy="4214519"/>
          </a:xfrm>
          <a:prstGeom prst="rect">
            <a:avLst/>
          </a:prstGeom>
        </p:spPr>
      </p:pic>
    </p:spTree>
    <p:extLst>
      <p:ext uri="{BB962C8B-B14F-4D97-AF65-F5344CB8AC3E}">
        <p14:creationId xmlns:p14="http://schemas.microsoft.com/office/powerpoint/2010/main" val="22231916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794A6-8ECA-0DAD-904D-88598E80214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4AD7975-D3B0-2940-24E1-A6670A718D6E}"/>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878FF8CC-AF20-98B6-C459-03BFCB39D466}"/>
              </a:ext>
            </a:extLst>
          </p:cNvPr>
          <p:cNvSpPr>
            <a:spLocks noGrp="1"/>
          </p:cNvSpPr>
          <p:nvPr>
            <p:ph type="sldNum" sz="quarter" idx="12"/>
          </p:nvPr>
        </p:nvSpPr>
        <p:spPr/>
        <p:txBody>
          <a:bodyPr/>
          <a:lstStyle/>
          <a:p>
            <a:fld id="{99562CDD-8BC9-4CF6-AA03-D93997F55C9A}" type="slidenum">
              <a:rPr lang="en-US" smtClean="0"/>
              <a:pPr/>
              <a:t>48</a:t>
            </a:fld>
            <a:endParaRPr lang="en-US" dirty="0"/>
          </a:p>
        </p:txBody>
      </p:sp>
      <p:sp>
        <p:nvSpPr>
          <p:cNvPr id="2" name="Footer Placeholder 1" descr="workbook page number">
            <a:extLst>
              <a:ext uri="{FF2B5EF4-FFF2-40B4-BE49-F238E27FC236}">
                <a16:creationId xmlns:a16="http://schemas.microsoft.com/office/drawing/2014/main" id="{12D761F3-D5A9-091D-6A6A-779A7BECCB7A}"/>
              </a:ext>
            </a:extLst>
          </p:cNvPr>
          <p:cNvSpPr>
            <a:spLocks noGrp="1"/>
          </p:cNvSpPr>
          <p:nvPr>
            <p:ph type="ftr" sz="quarter" idx="11"/>
          </p:nvPr>
        </p:nvSpPr>
        <p:spPr>
          <a:xfrm>
            <a:off x="9814214" y="6349403"/>
            <a:ext cx="1707572" cy="365125"/>
          </a:xfrm>
        </p:spPr>
        <p:txBody>
          <a:bodyPr/>
          <a:lstStyle/>
          <a:p>
            <a:pPr algn="l"/>
            <a:r>
              <a:rPr lang="en-US" dirty="0"/>
              <a:t>Workbook Page #9</a:t>
            </a:r>
          </a:p>
        </p:txBody>
      </p:sp>
      <p:sp>
        <p:nvSpPr>
          <p:cNvPr id="9" name="Title 8">
            <a:extLst>
              <a:ext uri="{FF2B5EF4-FFF2-40B4-BE49-F238E27FC236}">
                <a16:creationId xmlns:a16="http://schemas.microsoft.com/office/drawing/2014/main" id="{8B0E22D2-FCD8-6F09-5D7B-D1E685E562FC}"/>
              </a:ext>
            </a:extLst>
          </p:cNvPr>
          <p:cNvSpPr txBox="1">
            <a:spLocks noGrp="1"/>
          </p:cNvSpPr>
          <p:nvPr>
            <p:ph type="title" idx="4294967295"/>
          </p:nvPr>
        </p:nvSpPr>
        <p:spPr>
          <a:xfrm>
            <a:off x="1312152" y="277294"/>
            <a:ext cx="5757952"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Presence-sensing devices</a:t>
            </a:r>
            <a:endParaRPr kumimoji="0" lang="en-US" sz="4000" b="0" i="0" u="none" strike="noStrike" kern="1200" cap="none" spc="0" normalizeH="0" baseline="0" noProof="0" dirty="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360FCF74-6AD9-6CF6-B6F4-5D3EEB2FA9E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63BBDD9B-76B1-E601-5D54-EE4F699D9C44}"/>
              </a:ext>
            </a:extLst>
          </p:cNvPr>
          <p:cNvSpPr txBox="1"/>
          <p:nvPr/>
        </p:nvSpPr>
        <p:spPr>
          <a:xfrm>
            <a:off x="1278201" y="1600733"/>
            <a:ext cx="3379525" cy="1964512"/>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rgbClr val="00567D"/>
                </a:solidFill>
              </a:rPr>
              <a:t>Photoelectric </a:t>
            </a:r>
          </a:p>
          <a:p>
            <a:pPr marL="457200" indent="-457200">
              <a:lnSpc>
                <a:spcPct val="150000"/>
              </a:lnSpc>
              <a:buFont typeface="Arial" panose="020B0604020202020204" pitchFamily="34" charset="0"/>
              <a:buChar char="•"/>
            </a:pPr>
            <a:r>
              <a:rPr lang="en-US" sz="2800" dirty="0">
                <a:solidFill>
                  <a:srgbClr val="00567D"/>
                </a:solidFill>
              </a:rPr>
              <a:t>Radiofrequency</a:t>
            </a:r>
          </a:p>
          <a:p>
            <a:pPr marL="457200" indent="-457200">
              <a:lnSpc>
                <a:spcPct val="150000"/>
              </a:lnSpc>
              <a:buFont typeface="Arial" panose="020B0604020202020204" pitchFamily="34" charset="0"/>
              <a:buChar char="•"/>
            </a:pPr>
            <a:r>
              <a:rPr lang="en-US" sz="2800" dirty="0">
                <a:solidFill>
                  <a:srgbClr val="00567D"/>
                </a:solidFill>
              </a:rPr>
              <a:t>Electromechanical</a:t>
            </a:r>
          </a:p>
        </p:txBody>
      </p:sp>
      <p:pic>
        <p:nvPicPr>
          <p:cNvPr id="7" name="Picture 6" descr="Video containing a presence-sensing device in action.">
            <a:extLst>
              <a:ext uri="{FF2B5EF4-FFF2-40B4-BE49-F238E27FC236}">
                <a16:creationId xmlns:a16="http://schemas.microsoft.com/office/drawing/2014/main" id="{0D586EA4-EFA2-8186-E20C-8175B29160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0104" y="1600733"/>
            <a:ext cx="4036102" cy="3958484"/>
          </a:xfrm>
          <a:prstGeom prst="rect">
            <a:avLst/>
          </a:prstGeom>
        </p:spPr>
      </p:pic>
    </p:spTree>
    <p:extLst>
      <p:ext uri="{BB962C8B-B14F-4D97-AF65-F5344CB8AC3E}">
        <p14:creationId xmlns:p14="http://schemas.microsoft.com/office/powerpoint/2010/main" val="23157569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73308-45AD-B4A0-D366-35B891EA4B3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F107EACC-BE7C-0273-C9F9-3DD92BA0C55A}"/>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52B0BB52-9784-C33E-A332-830E18821821}"/>
              </a:ext>
            </a:extLst>
          </p:cNvPr>
          <p:cNvSpPr>
            <a:spLocks noGrp="1"/>
          </p:cNvSpPr>
          <p:nvPr>
            <p:ph type="sldNum" sz="quarter" idx="12"/>
          </p:nvPr>
        </p:nvSpPr>
        <p:spPr/>
        <p:txBody>
          <a:bodyPr/>
          <a:lstStyle/>
          <a:p>
            <a:fld id="{99562CDD-8BC9-4CF6-AA03-D93997F55C9A}" type="slidenum">
              <a:rPr lang="en-US" smtClean="0"/>
              <a:pPr/>
              <a:t>49</a:t>
            </a:fld>
            <a:endParaRPr lang="en-US" dirty="0"/>
          </a:p>
        </p:txBody>
      </p:sp>
      <p:sp>
        <p:nvSpPr>
          <p:cNvPr id="2" name="Footer Placeholder 1" descr="workbook page number">
            <a:extLst>
              <a:ext uri="{FF2B5EF4-FFF2-40B4-BE49-F238E27FC236}">
                <a16:creationId xmlns:a16="http://schemas.microsoft.com/office/drawing/2014/main" id="{EC623763-1568-31DA-3A5D-31DFEDFEDB21}"/>
              </a:ext>
            </a:extLst>
          </p:cNvPr>
          <p:cNvSpPr>
            <a:spLocks noGrp="1"/>
          </p:cNvSpPr>
          <p:nvPr>
            <p:ph type="ftr" sz="quarter" idx="11"/>
          </p:nvPr>
        </p:nvSpPr>
        <p:spPr>
          <a:xfrm>
            <a:off x="9814214" y="6349403"/>
            <a:ext cx="1707572" cy="365125"/>
          </a:xfrm>
        </p:spPr>
        <p:txBody>
          <a:bodyPr/>
          <a:lstStyle/>
          <a:p>
            <a:pPr algn="l"/>
            <a:r>
              <a:rPr lang="en-US" dirty="0"/>
              <a:t>Workbook Page #9</a:t>
            </a:r>
          </a:p>
        </p:txBody>
      </p:sp>
      <p:sp>
        <p:nvSpPr>
          <p:cNvPr id="9" name="Title 8">
            <a:extLst>
              <a:ext uri="{FF2B5EF4-FFF2-40B4-BE49-F238E27FC236}">
                <a16:creationId xmlns:a16="http://schemas.microsoft.com/office/drawing/2014/main" id="{43967EED-66EC-12F5-20B5-0BD8537E2076}"/>
              </a:ext>
            </a:extLst>
          </p:cNvPr>
          <p:cNvSpPr txBox="1">
            <a:spLocks noGrp="1"/>
          </p:cNvSpPr>
          <p:nvPr>
            <p:ph type="title" idx="4294967295"/>
          </p:nvPr>
        </p:nvSpPr>
        <p:spPr>
          <a:xfrm>
            <a:off x="1312151" y="397040"/>
            <a:ext cx="7727073"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Pullback and restraint devices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89F3183E-C5AE-0554-1B43-8D4979538CF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grpSp>
        <p:nvGrpSpPr>
          <p:cNvPr id="11" name="Group 10" descr="Provides descriptions for pullback and restraint devices.">
            <a:extLst>
              <a:ext uri="{FF2B5EF4-FFF2-40B4-BE49-F238E27FC236}">
                <a16:creationId xmlns:a16="http://schemas.microsoft.com/office/drawing/2014/main" id="{7F236194-5810-837F-F2DF-67133FA26CCD}"/>
              </a:ext>
            </a:extLst>
          </p:cNvPr>
          <p:cNvGrpSpPr/>
          <p:nvPr/>
        </p:nvGrpSpPr>
        <p:grpSpPr>
          <a:xfrm>
            <a:off x="1312152" y="1784940"/>
            <a:ext cx="10553266" cy="3631250"/>
            <a:chOff x="1312152" y="2035311"/>
            <a:chExt cx="10553266" cy="3631250"/>
          </a:xfrm>
        </p:grpSpPr>
        <p:sp>
          <p:nvSpPr>
            <p:cNvPr id="5" name="TextBox 4">
              <a:extLst>
                <a:ext uri="{FF2B5EF4-FFF2-40B4-BE49-F238E27FC236}">
                  <a16:creationId xmlns:a16="http://schemas.microsoft.com/office/drawing/2014/main" id="{B99BFA9A-4D8B-69C6-D5BF-85A96C8E7490}"/>
                </a:ext>
              </a:extLst>
            </p:cNvPr>
            <p:cNvSpPr txBox="1"/>
            <p:nvPr/>
          </p:nvSpPr>
          <p:spPr>
            <a:xfrm>
              <a:off x="1312152" y="2074783"/>
              <a:ext cx="4351074" cy="3031086"/>
            </a:xfrm>
            <a:prstGeom prst="rect">
              <a:avLst/>
            </a:prstGeom>
            <a:noFill/>
          </p:spPr>
          <p:txBody>
            <a:bodyPr wrap="square" rtlCol="0">
              <a:spAutoFit/>
            </a:bodyPr>
            <a:lstStyle/>
            <a:p>
              <a:pPr>
                <a:lnSpc>
                  <a:spcPct val="150000"/>
                </a:lnSpc>
              </a:pPr>
              <a:r>
                <a:rPr lang="en-US" sz="2600" b="1" dirty="0">
                  <a:solidFill>
                    <a:srgbClr val="00567D"/>
                  </a:solidFill>
                </a:rPr>
                <a:t>Pullback</a:t>
              </a:r>
            </a:p>
            <a:p>
              <a:pPr>
                <a:lnSpc>
                  <a:spcPct val="150000"/>
                </a:lnSpc>
              </a:pPr>
              <a:r>
                <a:rPr lang="en-US" sz="2600" dirty="0">
                  <a:solidFill>
                    <a:srgbClr val="00567D"/>
                  </a:solidFill>
                </a:rPr>
                <a:t>Uses cables attached to the </a:t>
              </a:r>
            </a:p>
            <a:p>
              <a:pPr>
                <a:lnSpc>
                  <a:spcPct val="150000"/>
                </a:lnSpc>
              </a:pPr>
              <a:r>
                <a:rPr lang="en-US" sz="2600" dirty="0">
                  <a:solidFill>
                    <a:srgbClr val="00567D"/>
                  </a:solidFill>
                </a:rPr>
                <a:t>operator’s hands, wrists, or arms; primarily used on machines with stroking action. </a:t>
              </a:r>
            </a:p>
          </p:txBody>
        </p:sp>
        <p:sp>
          <p:nvSpPr>
            <p:cNvPr id="8" name="TextBox 7">
              <a:extLst>
                <a:ext uri="{FF2B5EF4-FFF2-40B4-BE49-F238E27FC236}">
                  <a16:creationId xmlns:a16="http://schemas.microsoft.com/office/drawing/2014/main" id="{252A25F7-19EB-E0A0-B913-0DCFA1099D70}"/>
                </a:ext>
              </a:extLst>
            </p:cNvPr>
            <p:cNvSpPr txBox="1"/>
            <p:nvPr/>
          </p:nvSpPr>
          <p:spPr>
            <a:xfrm>
              <a:off x="6316925" y="2035311"/>
              <a:ext cx="5548493" cy="3631250"/>
            </a:xfrm>
            <a:prstGeom prst="rect">
              <a:avLst/>
            </a:prstGeom>
            <a:noFill/>
          </p:spPr>
          <p:txBody>
            <a:bodyPr wrap="square" rtlCol="0">
              <a:spAutoFit/>
            </a:bodyPr>
            <a:lstStyle/>
            <a:p>
              <a:pPr>
                <a:lnSpc>
                  <a:spcPct val="150000"/>
                </a:lnSpc>
              </a:pPr>
              <a:r>
                <a:rPr lang="en-US" sz="2600" b="1" dirty="0">
                  <a:solidFill>
                    <a:srgbClr val="00567D"/>
                  </a:solidFill>
                </a:rPr>
                <a:t>Restraint</a:t>
              </a:r>
            </a:p>
            <a:p>
              <a:pPr>
                <a:lnSpc>
                  <a:spcPct val="150000"/>
                </a:lnSpc>
              </a:pPr>
              <a:r>
                <a:rPr lang="en-US" sz="2600" dirty="0">
                  <a:solidFill>
                    <a:srgbClr val="00567D"/>
                  </a:solidFill>
                </a:rPr>
                <a:t>Uses cables or straps attached </a:t>
              </a:r>
            </a:p>
            <a:p>
              <a:pPr>
                <a:lnSpc>
                  <a:spcPct val="150000"/>
                </a:lnSpc>
              </a:pPr>
              <a:r>
                <a:rPr lang="en-US" sz="2600" dirty="0">
                  <a:solidFill>
                    <a:srgbClr val="00567D"/>
                  </a:solidFill>
                </a:rPr>
                <a:t>to the operator’s hands at a fixed point. The cables or straps must be adjusted to let the operator’s hands travel within a predetermined safe area. </a:t>
              </a:r>
            </a:p>
          </p:txBody>
        </p:sp>
      </p:grpSp>
      <p:cxnSp>
        <p:nvCxnSpPr>
          <p:cNvPr id="10" name="Straight Connector 9">
            <a:extLst>
              <a:ext uri="{FF2B5EF4-FFF2-40B4-BE49-F238E27FC236}">
                <a16:creationId xmlns:a16="http://schemas.microsoft.com/office/drawing/2014/main" id="{2D03F9BE-4676-80FF-8D1E-F95FD320E5DA}"/>
              </a:ext>
              <a:ext uri="{C183D7F6-B498-43B3-948B-1728B52AA6E4}">
                <adec:decorative xmlns:adec="http://schemas.microsoft.com/office/drawing/2017/decorative" val="1"/>
              </a:ext>
            </a:extLst>
          </p:cNvPr>
          <p:cNvCxnSpPr>
            <a:cxnSpLocks/>
          </p:cNvCxnSpPr>
          <p:nvPr/>
        </p:nvCxnSpPr>
        <p:spPr>
          <a:xfrm>
            <a:off x="5934075" y="2002970"/>
            <a:ext cx="0" cy="3471182"/>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770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11DB5A8B-A28A-AF7B-B519-F4563C69B1D1}"/>
              </a:ext>
            </a:extLst>
          </p:cNvPr>
          <p:cNvSpPr>
            <a:spLocks noGrp="1"/>
          </p:cNvSpPr>
          <p:nvPr>
            <p:ph type="sldNum" sz="quarter" idx="12"/>
          </p:nvPr>
        </p:nvSpPr>
        <p:spPr/>
        <p:txBody>
          <a:bodyPr/>
          <a:lstStyle/>
          <a:p>
            <a:fld id="{99562CDD-8BC9-4CF6-AA03-D93997F55C9A}" type="slidenum">
              <a:rPr lang="en-US" smtClean="0"/>
              <a:pPr/>
              <a:t>5</a:t>
            </a:fld>
            <a:endParaRPr lang="en-US" dirty="0"/>
          </a:p>
        </p:txBody>
      </p:sp>
      <p:sp>
        <p:nvSpPr>
          <p:cNvPr id="2" name="Footer Placeholder 1" descr="workbook page number">
            <a:extLst>
              <a:ext uri="{FF2B5EF4-FFF2-40B4-BE49-F238E27FC236}">
                <a16:creationId xmlns:a16="http://schemas.microsoft.com/office/drawing/2014/main" id="{9BAE8E63-6EDC-4E1C-9262-9CBA83A4779F}"/>
              </a:ext>
            </a:extLst>
          </p:cNvPr>
          <p:cNvSpPr>
            <a:spLocks noGrp="1"/>
          </p:cNvSpPr>
          <p:nvPr>
            <p:ph type="ftr" sz="quarter" idx="11"/>
          </p:nvPr>
        </p:nvSpPr>
        <p:spPr/>
        <p:txBody>
          <a:bodyPr/>
          <a:lstStyle/>
          <a:p>
            <a:pPr algn="l"/>
            <a:r>
              <a:rPr lang="en-US" dirty="0"/>
              <a:t>Workbook Page #4</a:t>
            </a:r>
          </a:p>
        </p:txBody>
      </p:sp>
      <p:sp>
        <p:nvSpPr>
          <p:cNvPr id="9" name="Title 8">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205073" y="491405"/>
            <a:ext cx="5805327"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Workshop Goals</a:t>
            </a:r>
          </a:p>
        </p:txBody>
      </p:sp>
      <p:sp>
        <p:nvSpPr>
          <p:cNvPr id="12" name="TextBox 11">
            <a:extLst>
              <a:ext uri="{FF2B5EF4-FFF2-40B4-BE49-F238E27FC236}">
                <a16:creationId xmlns:a16="http://schemas.microsoft.com/office/drawing/2014/main" id="{7A5541AA-0630-4F60-A448-A1DAF1974BFA}"/>
              </a:ext>
            </a:extLst>
          </p:cNvPr>
          <p:cNvSpPr txBox="1"/>
          <p:nvPr/>
        </p:nvSpPr>
        <p:spPr>
          <a:xfrm>
            <a:off x="1168924" y="1360204"/>
            <a:ext cx="6045915" cy="4661276"/>
          </a:xfrm>
          <a:prstGeom prst="rect">
            <a:avLst/>
          </a:prstGeom>
          <a:noFill/>
        </p:spPr>
        <p:txBody>
          <a:bodyPr wrap="square" rtlCol="0">
            <a:spAutoFit/>
          </a:bodyPr>
          <a:lstStyle/>
          <a:p>
            <a:pPr>
              <a:lnSpc>
                <a:spcPct val="150000"/>
              </a:lnSpc>
            </a:pPr>
            <a:r>
              <a:rPr lang="en-US" sz="2000" dirty="0">
                <a:solidFill>
                  <a:srgbClr val="00567D"/>
                </a:solidFill>
              </a:rPr>
              <a:t>You will learn about the requirements in the Hazardous Energy Control Standard, the importance of a hazardous energy control program, and energy control procedures, training, and periodic inspection criteria, divided into these five parts: </a:t>
            </a:r>
          </a:p>
          <a:p>
            <a:pPr>
              <a:lnSpc>
                <a:spcPct val="150000"/>
              </a:lnSpc>
            </a:pPr>
            <a:r>
              <a:rPr lang="en-US" sz="2000" b="1" dirty="0">
                <a:solidFill>
                  <a:srgbClr val="00567D"/>
                </a:solidFill>
              </a:rPr>
              <a:t>Part 1</a:t>
            </a:r>
            <a:r>
              <a:rPr lang="en-US" sz="2000" dirty="0">
                <a:solidFill>
                  <a:srgbClr val="00567D"/>
                </a:solidFill>
              </a:rPr>
              <a:t>: Scope and application</a:t>
            </a:r>
          </a:p>
          <a:p>
            <a:pPr>
              <a:lnSpc>
                <a:spcPct val="150000"/>
              </a:lnSpc>
            </a:pPr>
            <a:r>
              <a:rPr lang="en-US" sz="2000" b="1" dirty="0">
                <a:solidFill>
                  <a:srgbClr val="00567D"/>
                </a:solidFill>
              </a:rPr>
              <a:t>Part 2</a:t>
            </a:r>
            <a:r>
              <a:rPr lang="en-US" sz="2000" dirty="0">
                <a:solidFill>
                  <a:srgbClr val="00567D"/>
                </a:solidFill>
              </a:rPr>
              <a:t>: The hazardous energy control program</a:t>
            </a:r>
          </a:p>
          <a:p>
            <a:pPr>
              <a:lnSpc>
                <a:spcPct val="150000"/>
              </a:lnSpc>
            </a:pPr>
            <a:r>
              <a:rPr lang="en-US" sz="2000" b="1" dirty="0">
                <a:solidFill>
                  <a:srgbClr val="00567D"/>
                </a:solidFill>
              </a:rPr>
              <a:t>Part 3</a:t>
            </a:r>
            <a:r>
              <a:rPr lang="en-US" sz="2000" dirty="0">
                <a:solidFill>
                  <a:srgbClr val="00567D"/>
                </a:solidFill>
              </a:rPr>
              <a:t>: Lockout/tagout procedures</a:t>
            </a:r>
          </a:p>
          <a:p>
            <a:pPr>
              <a:lnSpc>
                <a:spcPct val="150000"/>
              </a:lnSpc>
            </a:pPr>
            <a:r>
              <a:rPr lang="en-US" sz="2000" b="1" dirty="0">
                <a:solidFill>
                  <a:srgbClr val="00567D"/>
                </a:solidFill>
              </a:rPr>
              <a:t>Part 4</a:t>
            </a:r>
            <a:r>
              <a:rPr lang="en-US" sz="2000" dirty="0">
                <a:solidFill>
                  <a:srgbClr val="00567D"/>
                </a:solidFill>
              </a:rPr>
              <a:t>: Lockout/tagout training</a:t>
            </a:r>
          </a:p>
          <a:p>
            <a:pPr>
              <a:lnSpc>
                <a:spcPct val="150000"/>
              </a:lnSpc>
            </a:pPr>
            <a:r>
              <a:rPr lang="en-US" sz="2000" b="1" dirty="0">
                <a:solidFill>
                  <a:srgbClr val="00567D"/>
                </a:solidFill>
              </a:rPr>
              <a:t>Part 5</a:t>
            </a:r>
            <a:r>
              <a:rPr lang="en-US" sz="2000" dirty="0">
                <a:solidFill>
                  <a:srgbClr val="00567D"/>
                </a:solidFill>
              </a:rPr>
              <a:t>: Lockout/tagout periodic inspections</a:t>
            </a:r>
          </a:p>
        </p:txBody>
      </p:sp>
      <p:pic>
        <p:nvPicPr>
          <p:cNvPr id="4" name="Picture 3">
            <a:extLst>
              <a:ext uri="{FF2B5EF4-FFF2-40B4-BE49-F238E27FC236}">
                <a16:creationId xmlns:a16="http://schemas.microsoft.com/office/drawing/2014/main" id="{73F4BF46-214C-E837-BBBA-685288CCAAB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5" name="Picture Placeholder 5" descr="Image of a lockout / tagout 'do not operate' tag.">
            <a:extLst>
              <a:ext uri="{FF2B5EF4-FFF2-40B4-BE49-F238E27FC236}">
                <a16:creationId xmlns:a16="http://schemas.microsoft.com/office/drawing/2014/main" id="{C117D58A-E3B6-0E0F-0B1B-C0D6FFFE1F2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8581" r="181"/>
          <a:stretch/>
        </p:blipFill>
        <p:spPr>
          <a:xfrm>
            <a:off x="7304049" y="1479154"/>
            <a:ext cx="4757992" cy="3756954"/>
          </a:xfrm>
          <a:prstGeom prst="rect">
            <a:avLst/>
          </a:prstGeom>
        </p:spPr>
      </p:pic>
    </p:spTree>
    <p:extLst>
      <p:ext uri="{BB962C8B-B14F-4D97-AF65-F5344CB8AC3E}">
        <p14:creationId xmlns:p14="http://schemas.microsoft.com/office/powerpoint/2010/main" val="9462499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FDCC92-6B50-0425-9334-C3C0C1D1ECBD}"/>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5D56BF91-3A25-E1E3-71E2-138C2F860D1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3CF2FBB4-8A6C-D240-F830-3041017C1D0B}"/>
              </a:ext>
            </a:extLst>
          </p:cNvPr>
          <p:cNvSpPr>
            <a:spLocks noGrp="1"/>
          </p:cNvSpPr>
          <p:nvPr>
            <p:ph type="sldNum" sz="quarter" idx="12"/>
          </p:nvPr>
        </p:nvSpPr>
        <p:spPr/>
        <p:txBody>
          <a:bodyPr/>
          <a:lstStyle/>
          <a:p>
            <a:fld id="{99562CDD-8BC9-4CF6-AA03-D93997F55C9A}" type="slidenum">
              <a:rPr lang="en-US" smtClean="0"/>
              <a:pPr/>
              <a:t>50</a:t>
            </a:fld>
            <a:endParaRPr lang="en-US" dirty="0"/>
          </a:p>
        </p:txBody>
      </p:sp>
      <p:sp>
        <p:nvSpPr>
          <p:cNvPr id="2" name="Footer Placeholder 1" descr="workbook page number">
            <a:extLst>
              <a:ext uri="{FF2B5EF4-FFF2-40B4-BE49-F238E27FC236}">
                <a16:creationId xmlns:a16="http://schemas.microsoft.com/office/drawing/2014/main" id="{2B83EE9D-E7EC-E4E7-746D-4E184A5AD2D6}"/>
              </a:ext>
            </a:extLst>
          </p:cNvPr>
          <p:cNvSpPr>
            <a:spLocks noGrp="1"/>
          </p:cNvSpPr>
          <p:nvPr>
            <p:ph type="ftr" sz="quarter" idx="11"/>
          </p:nvPr>
        </p:nvSpPr>
        <p:spPr>
          <a:xfrm>
            <a:off x="9814214" y="6349403"/>
            <a:ext cx="1707572" cy="365125"/>
          </a:xfrm>
        </p:spPr>
        <p:txBody>
          <a:bodyPr/>
          <a:lstStyle/>
          <a:p>
            <a:pPr algn="l"/>
            <a:r>
              <a:rPr lang="en-US" dirty="0"/>
              <a:t>Workbook Page #10</a:t>
            </a:r>
          </a:p>
        </p:txBody>
      </p:sp>
      <p:sp>
        <p:nvSpPr>
          <p:cNvPr id="9" name="Title 8">
            <a:extLst>
              <a:ext uri="{FF2B5EF4-FFF2-40B4-BE49-F238E27FC236}">
                <a16:creationId xmlns:a16="http://schemas.microsoft.com/office/drawing/2014/main" id="{5580B8E2-3898-5415-5EF0-5045E8CA98AF}"/>
              </a:ext>
            </a:extLst>
          </p:cNvPr>
          <p:cNvSpPr txBox="1">
            <a:spLocks noGrp="1"/>
          </p:cNvSpPr>
          <p:nvPr>
            <p:ph type="title" idx="4294967295"/>
          </p:nvPr>
        </p:nvSpPr>
        <p:spPr>
          <a:xfrm>
            <a:off x="1312152" y="277294"/>
            <a:ext cx="720319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00567D"/>
                </a:solidFill>
                <a:latin typeface="+mn-lt"/>
                <a:ea typeface="+mn-ea"/>
                <a:cs typeface="+mn-cs"/>
              </a:rPr>
              <a:t>Trip, control, and gate devices</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6AA3034B-C9A3-B860-3DC3-E2780D581A3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9516E401-2D0B-623D-BBE0-7C8BA75D03DB}"/>
              </a:ext>
            </a:extLst>
          </p:cNvPr>
          <p:cNvSpPr txBox="1"/>
          <p:nvPr/>
        </p:nvSpPr>
        <p:spPr>
          <a:xfrm>
            <a:off x="1312152" y="1734083"/>
            <a:ext cx="3784425" cy="3631250"/>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600" dirty="0">
                <a:solidFill>
                  <a:srgbClr val="00567D"/>
                </a:solidFill>
              </a:rPr>
              <a:t>Safety trip</a:t>
            </a:r>
          </a:p>
          <a:p>
            <a:pPr marL="457200" indent="-457200">
              <a:lnSpc>
                <a:spcPct val="150000"/>
              </a:lnSpc>
              <a:buFont typeface="Arial" panose="020B0604020202020204" pitchFamily="34" charset="0"/>
              <a:buChar char="•"/>
            </a:pPr>
            <a:r>
              <a:rPr lang="en-US" sz="2600" dirty="0">
                <a:solidFill>
                  <a:srgbClr val="00567D"/>
                </a:solidFill>
              </a:rPr>
              <a:t>Two-hand controls</a:t>
            </a:r>
          </a:p>
          <a:p>
            <a:pPr marL="457200" indent="-457200">
              <a:lnSpc>
                <a:spcPct val="150000"/>
              </a:lnSpc>
              <a:buFont typeface="Arial" panose="020B0604020202020204" pitchFamily="34" charset="0"/>
              <a:buChar char="•"/>
            </a:pPr>
            <a:r>
              <a:rPr lang="en-US" sz="2600" dirty="0">
                <a:solidFill>
                  <a:srgbClr val="00567D"/>
                </a:solidFill>
              </a:rPr>
              <a:t>Two-hand trip</a:t>
            </a:r>
          </a:p>
          <a:p>
            <a:pPr marL="457200" indent="-457200">
              <a:lnSpc>
                <a:spcPct val="150000"/>
              </a:lnSpc>
              <a:buFont typeface="Arial" panose="020B0604020202020204" pitchFamily="34" charset="0"/>
              <a:buChar char="•"/>
            </a:pPr>
            <a:r>
              <a:rPr lang="en-US" sz="2600" dirty="0">
                <a:solidFill>
                  <a:srgbClr val="00567D"/>
                </a:solidFill>
              </a:rPr>
              <a:t>Gate</a:t>
            </a:r>
          </a:p>
          <a:p>
            <a:pPr marL="914400" lvl="1" indent="-457200">
              <a:lnSpc>
                <a:spcPct val="150000"/>
              </a:lnSpc>
              <a:buFont typeface="Arial" panose="020B0604020202020204" pitchFamily="34" charset="0"/>
              <a:buChar char="•"/>
            </a:pPr>
            <a:r>
              <a:rPr lang="en-US" sz="2600" dirty="0">
                <a:solidFill>
                  <a:srgbClr val="00567D"/>
                </a:solidFill>
              </a:rPr>
              <a:t>Type A</a:t>
            </a:r>
          </a:p>
          <a:p>
            <a:pPr marL="914400" lvl="1" indent="-457200">
              <a:lnSpc>
                <a:spcPct val="150000"/>
              </a:lnSpc>
              <a:buFont typeface="Arial" panose="020B0604020202020204" pitchFamily="34" charset="0"/>
              <a:buChar char="•"/>
            </a:pPr>
            <a:r>
              <a:rPr lang="en-US" sz="2600" dirty="0">
                <a:solidFill>
                  <a:srgbClr val="00567D"/>
                </a:solidFill>
              </a:rPr>
              <a:t>Type B</a:t>
            </a:r>
          </a:p>
        </p:txBody>
      </p:sp>
      <p:sp>
        <p:nvSpPr>
          <p:cNvPr id="8" name="TextBox 7">
            <a:extLst>
              <a:ext uri="{FF2B5EF4-FFF2-40B4-BE49-F238E27FC236}">
                <a16:creationId xmlns:a16="http://schemas.microsoft.com/office/drawing/2014/main" id="{A4331617-3485-CFFD-4E4F-9EF077F66A0F}"/>
              </a:ext>
            </a:extLst>
          </p:cNvPr>
          <p:cNvSpPr txBox="1"/>
          <p:nvPr/>
        </p:nvSpPr>
        <p:spPr>
          <a:xfrm>
            <a:off x="5812650" y="2124486"/>
            <a:ext cx="2198424" cy="492443"/>
          </a:xfrm>
          <a:prstGeom prst="rect">
            <a:avLst/>
          </a:prstGeom>
          <a:noFill/>
        </p:spPr>
        <p:txBody>
          <a:bodyPr wrap="square" rtlCol="0">
            <a:spAutoFit/>
          </a:bodyPr>
          <a:lstStyle/>
          <a:p>
            <a:r>
              <a:rPr lang="en-US" sz="2600" dirty="0">
                <a:solidFill>
                  <a:srgbClr val="00567D"/>
                </a:solidFill>
              </a:rPr>
              <a:t>Type A Gate</a:t>
            </a:r>
          </a:p>
        </p:txBody>
      </p:sp>
      <p:pic>
        <p:nvPicPr>
          <p:cNvPr id="10" name="Picture 9" descr="Videos of a gate, two-hand controls and two-hand trip in action.">
            <a:extLst>
              <a:ext uri="{FF2B5EF4-FFF2-40B4-BE49-F238E27FC236}">
                <a16:creationId xmlns:a16="http://schemas.microsoft.com/office/drawing/2014/main" id="{0FF488B1-D52A-07D9-0CCB-4D66497B5E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2546" y="2639617"/>
            <a:ext cx="3048000" cy="2286000"/>
          </a:xfrm>
          <a:prstGeom prst="rect">
            <a:avLst/>
          </a:prstGeom>
        </p:spPr>
      </p:pic>
      <p:sp>
        <p:nvSpPr>
          <p:cNvPr id="12" name="TextBox 11">
            <a:extLst>
              <a:ext uri="{FF2B5EF4-FFF2-40B4-BE49-F238E27FC236}">
                <a16:creationId xmlns:a16="http://schemas.microsoft.com/office/drawing/2014/main" id="{4CD6126C-42D3-1ED4-7205-BB7D8DE15B55}"/>
              </a:ext>
            </a:extLst>
          </p:cNvPr>
          <p:cNvSpPr txBox="1"/>
          <p:nvPr/>
        </p:nvSpPr>
        <p:spPr>
          <a:xfrm>
            <a:off x="8784297" y="503112"/>
            <a:ext cx="3025486" cy="492443"/>
          </a:xfrm>
          <a:prstGeom prst="rect">
            <a:avLst/>
          </a:prstGeom>
          <a:noFill/>
        </p:spPr>
        <p:txBody>
          <a:bodyPr wrap="square" rtlCol="0">
            <a:spAutoFit/>
          </a:bodyPr>
          <a:lstStyle/>
          <a:p>
            <a:r>
              <a:rPr lang="en-US" sz="2600" dirty="0">
                <a:solidFill>
                  <a:srgbClr val="00567D"/>
                </a:solidFill>
              </a:rPr>
              <a:t>Two-hand Controls</a:t>
            </a:r>
          </a:p>
        </p:txBody>
      </p:sp>
      <p:pic>
        <p:nvPicPr>
          <p:cNvPr id="11" name="Picture 10" descr="Videos of a gate, two-hand controls and two-hand trip in action.">
            <a:extLst>
              <a:ext uri="{FF2B5EF4-FFF2-40B4-BE49-F238E27FC236}">
                <a16:creationId xmlns:a16="http://schemas.microsoft.com/office/drawing/2014/main" id="{A9A8EC01-AD26-915D-3E3B-9CB6C139B4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7147" y="1008718"/>
            <a:ext cx="3048000" cy="2286000"/>
          </a:xfrm>
          <a:prstGeom prst="rect">
            <a:avLst/>
          </a:prstGeom>
        </p:spPr>
      </p:pic>
      <p:sp>
        <p:nvSpPr>
          <p:cNvPr id="16" name="TextBox 15">
            <a:extLst>
              <a:ext uri="{FF2B5EF4-FFF2-40B4-BE49-F238E27FC236}">
                <a16:creationId xmlns:a16="http://schemas.microsoft.com/office/drawing/2014/main" id="{D9E88ECD-09CB-2C75-15C9-C5715E22DEFA}"/>
              </a:ext>
            </a:extLst>
          </p:cNvPr>
          <p:cNvSpPr txBox="1"/>
          <p:nvPr/>
        </p:nvSpPr>
        <p:spPr>
          <a:xfrm>
            <a:off x="9189198" y="3464697"/>
            <a:ext cx="2509749" cy="492443"/>
          </a:xfrm>
          <a:prstGeom prst="rect">
            <a:avLst/>
          </a:prstGeom>
          <a:noFill/>
        </p:spPr>
        <p:txBody>
          <a:bodyPr wrap="square">
            <a:spAutoFit/>
          </a:bodyPr>
          <a:lstStyle/>
          <a:p>
            <a:r>
              <a:rPr lang="en-US" sz="2600" dirty="0">
                <a:solidFill>
                  <a:srgbClr val="00567D"/>
                </a:solidFill>
              </a:rPr>
              <a:t>Two-hand Trip </a:t>
            </a:r>
            <a:endParaRPr lang="en-US" sz="2600" dirty="0"/>
          </a:p>
        </p:txBody>
      </p:sp>
      <p:pic>
        <p:nvPicPr>
          <p:cNvPr id="14" name="Picture 13" descr="Videos of a gate, two-hand controls and two-hand trip in action.">
            <a:extLst>
              <a:ext uri="{FF2B5EF4-FFF2-40B4-BE49-F238E27FC236}">
                <a16:creationId xmlns:a16="http://schemas.microsoft.com/office/drawing/2014/main" id="{76872C26-CFEA-5562-D2F5-DC75575581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862923" y="3973117"/>
            <a:ext cx="3048000" cy="2032001"/>
          </a:xfrm>
          <a:prstGeom prst="rect">
            <a:avLst/>
          </a:prstGeom>
        </p:spPr>
      </p:pic>
    </p:spTree>
    <p:extLst>
      <p:ext uri="{BB962C8B-B14F-4D97-AF65-F5344CB8AC3E}">
        <p14:creationId xmlns:p14="http://schemas.microsoft.com/office/powerpoint/2010/main" val="11741049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14811-2FC5-DBC7-AB31-214F14D0FF8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C2AFEBFA-199C-38CE-6646-05E874CD588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2E3359DF-A864-E1A8-92D1-AA60AABD91EE}"/>
              </a:ext>
            </a:extLst>
          </p:cNvPr>
          <p:cNvSpPr>
            <a:spLocks noGrp="1"/>
          </p:cNvSpPr>
          <p:nvPr>
            <p:ph type="sldNum" sz="quarter" idx="12"/>
          </p:nvPr>
        </p:nvSpPr>
        <p:spPr/>
        <p:txBody>
          <a:bodyPr/>
          <a:lstStyle/>
          <a:p>
            <a:fld id="{99562CDD-8BC9-4CF6-AA03-D93997F55C9A}" type="slidenum">
              <a:rPr lang="en-US" smtClean="0"/>
              <a:pPr/>
              <a:t>51</a:t>
            </a:fld>
            <a:endParaRPr lang="en-US" dirty="0"/>
          </a:p>
        </p:txBody>
      </p:sp>
      <p:sp>
        <p:nvSpPr>
          <p:cNvPr id="2" name="Footer Placeholder 1" descr="workbook page number">
            <a:extLst>
              <a:ext uri="{FF2B5EF4-FFF2-40B4-BE49-F238E27FC236}">
                <a16:creationId xmlns:a16="http://schemas.microsoft.com/office/drawing/2014/main" id="{7253ACC0-6792-C1A6-92E7-22A17480BD4A}"/>
              </a:ext>
            </a:extLst>
          </p:cNvPr>
          <p:cNvSpPr>
            <a:spLocks noGrp="1"/>
          </p:cNvSpPr>
          <p:nvPr>
            <p:ph type="ftr" sz="quarter" idx="11"/>
          </p:nvPr>
        </p:nvSpPr>
        <p:spPr>
          <a:xfrm>
            <a:off x="9814214" y="6349403"/>
            <a:ext cx="1707572" cy="365125"/>
          </a:xfrm>
        </p:spPr>
        <p:txBody>
          <a:bodyPr/>
          <a:lstStyle/>
          <a:p>
            <a:pPr algn="l"/>
            <a:r>
              <a:rPr lang="en-US" dirty="0"/>
              <a:t>Workbook Page #10</a:t>
            </a:r>
          </a:p>
        </p:txBody>
      </p:sp>
      <p:sp>
        <p:nvSpPr>
          <p:cNvPr id="5" name="TextBox 4">
            <a:extLst>
              <a:ext uri="{FF2B5EF4-FFF2-40B4-BE49-F238E27FC236}">
                <a16:creationId xmlns:a16="http://schemas.microsoft.com/office/drawing/2014/main" id="{85C70FE8-F95B-D368-320F-39341C2204DD}"/>
              </a:ext>
            </a:extLst>
          </p:cNvPr>
          <p:cNvSpPr txBox="1"/>
          <p:nvPr/>
        </p:nvSpPr>
        <p:spPr>
          <a:xfrm>
            <a:off x="1278200" y="1600733"/>
            <a:ext cx="5623343" cy="2918107"/>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500" dirty="0">
                <a:solidFill>
                  <a:srgbClr val="00567D"/>
                </a:solidFill>
              </a:rPr>
              <a:t>Walls</a:t>
            </a:r>
          </a:p>
          <a:p>
            <a:pPr marL="457200" indent="-457200">
              <a:lnSpc>
                <a:spcPct val="150000"/>
              </a:lnSpc>
              <a:buFont typeface="Arial" panose="020B0604020202020204" pitchFamily="34" charset="0"/>
              <a:buChar char="•"/>
            </a:pPr>
            <a:r>
              <a:rPr lang="en-US" sz="2500" dirty="0">
                <a:solidFill>
                  <a:srgbClr val="00567D"/>
                </a:solidFill>
              </a:rPr>
              <a:t>Barriers and fences</a:t>
            </a:r>
          </a:p>
          <a:p>
            <a:pPr marL="457200" indent="-457200">
              <a:lnSpc>
                <a:spcPct val="150000"/>
              </a:lnSpc>
              <a:buFont typeface="Arial" panose="020B0604020202020204" pitchFamily="34" charset="0"/>
              <a:buChar char="•"/>
            </a:pPr>
            <a:r>
              <a:rPr lang="en-US" sz="2500" dirty="0">
                <a:solidFill>
                  <a:srgbClr val="00567D"/>
                </a:solidFill>
              </a:rPr>
              <a:t>Height above worker</a:t>
            </a:r>
          </a:p>
          <a:p>
            <a:pPr marL="457200" indent="-457200">
              <a:lnSpc>
                <a:spcPct val="150000"/>
              </a:lnSpc>
              <a:buFont typeface="Arial" panose="020B0604020202020204" pitchFamily="34" charset="0"/>
              <a:buChar char="•"/>
            </a:pPr>
            <a:r>
              <a:rPr lang="en-US" sz="2500" dirty="0">
                <a:solidFill>
                  <a:srgbClr val="00567D"/>
                </a:solidFill>
              </a:rPr>
              <a:t>Size of stock</a:t>
            </a:r>
          </a:p>
          <a:p>
            <a:pPr marL="457200" indent="-457200">
              <a:lnSpc>
                <a:spcPct val="150000"/>
              </a:lnSpc>
              <a:buFont typeface="Arial" panose="020B0604020202020204" pitchFamily="34" charset="0"/>
              <a:buChar char="•"/>
            </a:pPr>
            <a:r>
              <a:rPr lang="en-US" sz="2500" dirty="0">
                <a:solidFill>
                  <a:srgbClr val="00567D"/>
                </a:solidFill>
              </a:rPr>
              <a:t>Controls positioned at a safe distance</a:t>
            </a:r>
          </a:p>
        </p:txBody>
      </p:sp>
      <p:pic>
        <p:nvPicPr>
          <p:cNvPr id="10" name="Picture 9" descr="Image of a yellow barrier protecting equipment.">
            <a:extLst>
              <a:ext uri="{FF2B5EF4-FFF2-40B4-BE49-F238E27FC236}">
                <a16:creationId xmlns:a16="http://schemas.microsoft.com/office/drawing/2014/main" id="{1719FC2F-5B25-309A-623D-E3A59AE16B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68637" y="1352550"/>
            <a:ext cx="4818587" cy="3807279"/>
          </a:xfrm>
          <a:prstGeom prst="rect">
            <a:avLst/>
          </a:prstGeom>
        </p:spPr>
      </p:pic>
      <p:sp>
        <p:nvSpPr>
          <p:cNvPr id="9" name="Title 8">
            <a:extLst>
              <a:ext uri="{FF2B5EF4-FFF2-40B4-BE49-F238E27FC236}">
                <a16:creationId xmlns:a16="http://schemas.microsoft.com/office/drawing/2014/main" id="{103ED74F-27A3-6F00-A87C-8DCB17D284B8}"/>
              </a:ext>
              <a:ext uri="{C183D7F6-B498-43B3-948B-1728B52AA6E4}">
                <adec:decorative xmlns:adec="http://schemas.microsoft.com/office/drawing/2017/decorative" val="1"/>
              </a:ext>
            </a:extLst>
          </p:cNvPr>
          <p:cNvSpPr txBox="1">
            <a:spLocks noGrp="1"/>
          </p:cNvSpPr>
          <p:nvPr>
            <p:ph type="title" idx="4294967295"/>
          </p:nvPr>
        </p:nvSpPr>
        <p:spPr>
          <a:xfrm>
            <a:off x="1312152" y="277294"/>
            <a:ext cx="575795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strike="noStrike" kern="1200" cap="none" spc="0" normalizeH="0" baseline="0" noProof="0" dirty="0">
                <a:ln>
                  <a:noFill/>
                </a:ln>
                <a:solidFill>
                  <a:srgbClr val="00567D"/>
                </a:solidFill>
                <a:effectLst/>
                <a:uLnTx/>
                <a:uFillTx/>
                <a:latin typeface="+mn-lt"/>
                <a:ea typeface="+mn-ea"/>
                <a:cs typeface="+mn-cs"/>
              </a:rPr>
              <a:t>Location and distance</a:t>
            </a:r>
          </a:p>
        </p:txBody>
      </p:sp>
      <p:pic>
        <p:nvPicPr>
          <p:cNvPr id="4" name="Picture 3">
            <a:extLst>
              <a:ext uri="{FF2B5EF4-FFF2-40B4-BE49-F238E27FC236}">
                <a16:creationId xmlns:a16="http://schemas.microsoft.com/office/drawing/2014/main" id="{2A5C7B72-5990-7D35-3BE3-29C5784B3C7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Tree>
    <p:extLst>
      <p:ext uri="{BB962C8B-B14F-4D97-AF65-F5344CB8AC3E}">
        <p14:creationId xmlns:p14="http://schemas.microsoft.com/office/powerpoint/2010/main" val="167152725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D7C742-FCD4-A8D8-BAA7-441795E4B92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CFB0138-9D73-66FC-9D07-6CEEB7E547E2}"/>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BE39754D-AE6B-4D24-600E-74A9F6EE8585}"/>
              </a:ext>
            </a:extLst>
          </p:cNvPr>
          <p:cNvSpPr>
            <a:spLocks noGrp="1"/>
          </p:cNvSpPr>
          <p:nvPr>
            <p:ph type="sldNum" sz="quarter" idx="12"/>
          </p:nvPr>
        </p:nvSpPr>
        <p:spPr/>
        <p:txBody>
          <a:bodyPr/>
          <a:lstStyle/>
          <a:p>
            <a:fld id="{99562CDD-8BC9-4CF6-AA03-D93997F55C9A}" type="slidenum">
              <a:rPr lang="en-US" smtClean="0"/>
              <a:pPr/>
              <a:t>52</a:t>
            </a:fld>
            <a:endParaRPr lang="en-US" dirty="0"/>
          </a:p>
        </p:txBody>
      </p:sp>
      <p:sp>
        <p:nvSpPr>
          <p:cNvPr id="2" name="Footer Placeholder 1" descr="workbook page number">
            <a:extLst>
              <a:ext uri="{FF2B5EF4-FFF2-40B4-BE49-F238E27FC236}">
                <a16:creationId xmlns:a16="http://schemas.microsoft.com/office/drawing/2014/main" id="{EA31BB19-2616-DF77-72D4-1913B46272E6}"/>
              </a:ext>
            </a:extLst>
          </p:cNvPr>
          <p:cNvSpPr>
            <a:spLocks noGrp="1"/>
          </p:cNvSpPr>
          <p:nvPr>
            <p:ph type="ftr" sz="quarter" idx="11"/>
          </p:nvPr>
        </p:nvSpPr>
        <p:spPr>
          <a:xfrm>
            <a:off x="9814214" y="6349403"/>
            <a:ext cx="1707572" cy="365125"/>
          </a:xfrm>
        </p:spPr>
        <p:txBody>
          <a:bodyPr/>
          <a:lstStyle/>
          <a:p>
            <a:pPr algn="l"/>
            <a:r>
              <a:rPr lang="en-US" dirty="0"/>
              <a:t>Workbook Page #10</a:t>
            </a:r>
          </a:p>
        </p:txBody>
      </p:sp>
      <p:sp>
        <p:nvSpPr>
          <p:cNvPr id="11" name="Title 8">
            <a:extLst>
              <a:ext uri="{FF2B5EF4-FFF2-40B4-BE49-F238E27FC236}">
                <a16:creationId xmlns:a16="http://schemas.microsoft.com/office/drawing/2014/main" id="{33F8EE76-66BF-92FC-EF39-CFCCA99AC9CD}"/>
              </a:ext>
            </a:extLst>
          </p:cNvPr>
          <p:cNvSpPr txBox="1">
            <a:spLocks noGrp="1"/>
          </p:cNvSpPr>
          <p:nvPr>
            <p:ph type="title" idx="4294967295"/>
          </p:nvPr>
        </p:nvSpPr>
        <p:spPr>
          <a:xfrm>
            <a:off x="1312152" y="277294"/>
            <a:ext cx="9455932"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Exercise </a:t>
            </a:r>
            <a:r>
              <a:rPr kumimoji="0" lang="en-US" sz="3000" b="0" i="0" u="none" strike="noStrike" kern="1200" cap="none" spc="0" normalizeH="0" baseline="0" noProof="0" dirty="0">
                <a:ln>
                  <a:noFill/>
                </a:ln>
                <a:solidFill>
                  <a:srgbClr val="00567D"/>
                </a:solidFill>
                <a:effectLst/>
                <a:uLnTx/>
                <a:uFillTx/>
                <a:latin typeface="+mn-lt"/>
                <a:ea typeface="+mn-ea"/>
                <a:cs typeface="+mn-cs"/>
              </a:rPr>
              <a:t>(page 10)</a:t>
            </a:r>
          </a:p>
        </p:txBody>
      </p:sp>
      <p:sp>
        <p:nvSpPr>
          <p:cNvPr id="5" name="TextBox 4">
            <a:extLst>
              <a:ext uri="{FF2B5EF4-FFF2-40B4-BE49-F238E27FC236}">
                <a16:creationId xmlns:a16="http://schemas.microsoft.com/office/drawing/2014/main" id="{13E0C396-BDD8-21E3-6787-79B9C04F0F4E}"/>
              </a:ext>
            </a:extLst>
          </p:cNvPr>
          <p:cNvSpPr txBox="1"/>
          <p:nvPr/>
        </p:nvSpPr>
        <p:spPr>
          <a:xfrm>
            <a:off x="1312152" y="1398567"/>
            <a:ext cx="10418030" cy="3257174"/>
          </a:xfrm>
          <a:prstGeom prst="rect">
            <a:avLst/>
          </a:prstGeom>
          <a:noFill/>
        </p:spPr>
        <p:txBody>
          <a:bodyPr wrap="square" rtlCol="0">
            <a:spAutoFit/>
          </a:bodyPr>
          <a:lstStyle/>
          <a:p>
            <a:pPr>
              <a:lnSpc>
                <a:spcPct val="150000"/>
              </a:lnSpc>
            </a:pPr>
            <a:r>
              <a:rPr lang="en-US" sz="2800" b="1" dirty="0">
                <a:solidFill>
                  <a:srgbClr val="00567D"/>
                </a:solidFill>
              </a:rPr>
              <a:t>Answer the following questions about factors to consider when guarding by location and distance.</a:t>
            </a:r>
          </a:p>
          <a:p>
            <a:pPr marL="514350" indent="-514350">
              <a:lnSpc>
                <a:spcPct val="150000"/>
              </a:lnSpc>
              <a:buFont typeface="+mj-lt"/>
              <a:buAutoNum type="arabicPeriod"/>
            </a:pPr>
            <a:r>
              <a:rPr lang="en-US" sz="2800" dirty="0">
                <a:solidFill>
                  <a:srgbClr val="00567D"/>
                </a:solidFill>
              </a:rPr>
              <a:t>Can dangerous parts still be accessed, even with great effort?</a:t>
            </a:r>
          </a:p>
          <a:p>
            <a:pPr marL="514350" indent="-514350">
              <a:lnSpc>
                <a:spcPct val="150000"/>
              </a:lnSpc>
              <a:buFont typeface="+mj-lt"/>
              <a:buAutoNum type="arabicPeriod"/>
            </a:pPr>
            <a:r>
              <a:rPr lang="en-US" sz="2800" dirty="0">
                <a:solidFill>
                  <a:srgbClr val="00567D"/>
                </a:solidFill>
              </a:rPr>
              <a:t>Can pieces break off?</a:t>
            </a:r>
          </a:p>
          <a:p>
            <a:pPr marL="514350" indent="-514350">
              <a:lnSpc>
                <a:spcPct val="150000"/>
              </a:lnSpc>
              <a:buFont typeface="+mj-lt"/>
              <a:buAutoNum type="arabicPeriod"/>
            </a:pPr>
            <a:r>
              <a:rPr lang="en-US" sz="2800" dirty="0">
                <a:solidFill>
                  <a:srgbClr val="00567D"/>
                </a:solidFill>
              </a:rPr>
              <a:t>Are sparks or other flying debris being produced?</a:t>
            </a:r>
          </a:p>
        </p:txBody>
      </p:sp>
      <p:sp>
        <p:nvSpPr>
          <p:cNvPr id="9" name="Title 8">
            <a:extLst>
              <a:ext uri="{FF2B5EF4-FFF2-40B4-BE49-F238E27FC236}">
                <a16:creationId xmlns:a16="http://schemas.microsoft.com/office/drawing/2014/main" id="{87D8C783-C106-D770-61CD-21643560B948}"/>
              </a:ext>
              <a:ext uri="{C183D7F6-B498-43B3-948B-1728B52AA6E4}">
                <adec:decorative xmlns:adec="http://schemas.microsoft.com/office/drawing/2017/decorative" val="1"/>
              </a:ext>
            </a:extLst>
          </p:cNvPr>
          <p:cNvSpPr txBox="1">
            <a:spLocks/>
          </p:cNvSpPr>
          <p:nvPr/>
        </p:nvSpPr>
        <p:spPr>
          <a:xfrm>
            <a:off x="1312152" y="277294"/>
            <a:ext cx="5757952"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sng" strike="noStrike" kern="1200" cap="none" spc="0" normalizeH="0" baseline="0" noProof="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6BC5FF22-A8B5-64FE-0EC7-BDA8FF34AA9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Tree>
    <p:extLst>
      <p:ext uri="{BB962C8B-B14F-4D97-AF65-F5344CB8AC3E}">
        <p14:creationId xmlns:p14="http://schemas.microsoft.com/office/powerpoint/2010/main" val="20869274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17708-C022-D4BF-C2CD-3C83C5E3730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1BCE2B2-B10A-680A-F0CE-636E128C2B4B}"/>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DAD12F6D-CE35-A02C-D2BA-72708221899A}"/>
              </a:ext>
            </a:extLst>
          </p:cNvPr>
          <p:cNvSpPr>
            <a:spLocks noGrp="1"/>
          </p:cNvSpPr>
          <p:nvPr>
            <p:ph type="sldNum" sz="quarter" idx="12"/>
          </p:nvPr>
        </p:nvSpPr>
        <p:spPr/>
        <p:txBody>
          <a:bodyPr/>
          <a:lstStyle/>
          <a:p>
            <a:fld id="{99562CDD-8BC9-4CF6-AA03-D93997F55C9A}" type="slidenum">
              <a:rPr lang="en-US" smtClean="0"/>
              <a:pPr/>
              <a:t>53</a:t>
            </a:fld>
            <a:endParaRPr lang="en-US" dirty="0"/>
          </a:p>
        </p:txBody>
      </p:sp>
      <p:sp>
        <p:nvSpPr>
          <p:cNvPr id="2" name="Footer Placeholder 1" descr="workbook page number">
            <a:extLst>
              <a:ext uri="{FF2B5EF4-FFF2-40B4-BE49-F238E27FC236}">
                <a16:creationId xmlns:a16="http://schemas.microsoft.com/office/drawing/2014/main" id="{209A3570-49B4-64F5-A6AA-6417A64BFB60}"/>
              </a:ext>
            </a:extLst>
          </p:cNvPr>
          <p:cNvSpPr>
            <a:spLocks noGrp="1"/>
          </p:cNvSpPr>
          <p:nvPr>
            <p:ph type="ftr" sz="quarter" idx="11"/>
          </p:nvPr>
        </p:nvSpPr>
        <p:spPr>
          <a:xfrm>
            <a:off x="9814214" y="6349403"/>
            <a:ext cx="1707572" cy="365125"/>
          </a:xfrm>
        </p:spPr>
        <p:txBody>
          <a:bodyPr/>
          <a:lstStyle/>
          <a:p>
            <a:pPr algn="l"/>
            <a:r>
              <a:rPr lang="en-US" dirty="0"/>
              <a:t>Workbook Page #10</a:t>
            </a:r>
          </a:p>
        </p:txBody>
      </p:sp>
      <p:sp>
        <p:nvSpPr>
          <p:cNvPr id="11" name="Title 8">
            <a:extLst>
              <a:ext uri="{FF2B5EF4-FFF2-40B4-BE49-F238E27FC236}">
                <a16:creationId xmlns:a16="http://schemas.microsoft.com/office/drawing/2014/main" id="{A95FB759-309E-75B2-1182-8FE3B1535427}"/>
              </a:ext>
            </a:extLst>
          </p:cNvPr>
          <p:cNvSpPr txBox="1">
            <a:spLocks noGrp="1"/>
          </p:cNvSpPr>
          <p:nvPr>
            <p:ph type="title" idx="4294967295"/>
          </p:nvPr>
        </p:nvSpPr>
        <p:spPr>
          <a:xfrm>
            <a:off x="1312152" y="277294"/>
            <a:ext cx="720319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Feeding and ejection</a:t>
            </a:r>
          </a:p>
        </p:txBody>
      </p:sp>
      <p:sp>
        <p:nvSpPr>
          <p:cNvPr id="9" name="Title 8">
            <a:extLst>
              <a:ext uri="{FF2B5EF4-FFF2-40B4-BE49-F238E27FC236}">
                <a16:creationId xmlns:a16="http://schemas.microsoft.com/office/drawing/2014/main" id="{39CFA19A-D182-9CF0-CBB3-1923B86607FF}"/>
              </a:ext>
              <a:ext uri="{C183D7F6-B498-43B3-948B-1728B52AA6E4}">
                <adec:decorative xmlns:adec="http://schemas.microsoft.com/office/drawing/2017/decorative" val="1"/>
              </a:ext>
            </a:extLst>
          </p:cNvPr>
          <p:cNvSpPr txBox="1">
            <a:spLocks/>
          </p:cNvSpPr>
          <p:nvPr/>
        </p:nvSpPr>
        <p:spPr>
          <a:xfrm>
            <a:off x="1312152" y="277294"/>
            <a:ext cx="5757952"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sng" strike="noStrike" kern="1200" cap="none" spc="0" normalizeH="0" baseline="0" noProof="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F58CE3A9-2DD3-86FC-D885-B40C7A27488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6C1FD14F-7A5E-61DB-7FAE-CCE9F7B4A39D}"/>
              </a:ext>
            </a:extLst>
          </p:cNvPr>
          <p:cNvSpPr txBox="1"/>
          <p:nvPr/>
        </p:nvSpPr>
        <p:spPr>
          <a:xfrm>
            <a:off x="1278201" y="1600733"/>
            <a:ext cx="4274874" cy="1964512"/>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800" dirty="0">
                <a:solidFill>
                  <a:srgbClr val="00567D"/>
                </a:solidFill>
              </a:rPr>
              <a:t>Automatic</a:t>
            </a:r>
          </a:p>
          <a:p>
            <a:pPr marL="457200" indent="-457200">
              <a:lnSpc>
                <a:spcPct val="150000"/>
              </a:lnSpc>
              <a:buFont typeface="Arial" panose="020B0604020202020204" pitchFamily="34" charset="0"/>
              <a:buChar char="•"/>
            </a:pPr>
            <a:r>
              <a:rPr lang="en-US" sz="2800" dirty="0">
                <a:solidFill>
                  <a:srgbClr val="00567D"/>
                </a:solidFill>
              </a:rPr>
              <a:t>Semi-automatic</a:t>
            </a:r>
          </a:p>
          <a:p>
            <a:pPr marL="457200" indent="-457200">
              <a:lnSpc>
                <a:spcPct val="150000"/>
              </a:lnSpc>
              <a:buFont typeface="Arial" panose="020B0604020202020204" pitchFamily="34" charset="0"/>
              <a:buChar char="•"/>
            </a:pPr>
            <a:r>
              <a:rPr lang="en-US" sz="2800" dirty="0">
                <a:solidFill>
                  <a:srgbClr val="00567D"/>
                </a:solidFill>
              </a:rPr>
              <a:t>Robots</a:t>
            </a:r>
          </a:p>
        </p:txBody>
      </p:sp>
      <p:pic>
        <p:nvPicPr>
          <p:cNvPr id="8" name="Picture 7" descr="Image of a yellow automatic robot machine arm.">
            <a:extLst>
              <a:ext uri="{FF2B5EF4-FFF2-40B4-BE49-F238E27FC236}">
                <a16:creationId xmlns:a16="http://schemas.microsoft.com/office/drawing/2014/main" id="{0A2FD1C3-E7DA-078D-BC98-6D73ECCE144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38927" y="1513645"/>
            <a:ext cx="5394176" cy="4158515"/>
          </a:xfrm>
          <a:prstGeom prst="rect">
            <a:avLst/>
          </a:prstGeom>
        </p:spPr>
      </p:pic>
    </p:spTree>
    <p:extLst>
      <p:ext uri="{BB962C8B-B14F-4D97-AF65-F5344CB8AC3E}">
        <p14:creationId xmlns:p14="http://schemas.microsoft.com/office/powerpoint/2010/main" val="10367581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950B3-ED5A-9C32-7995-A0DEBAA1B95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5D74E24-E555-D2D9-3B4F-61D8DACBA1C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DE065147-D803-4EAA-3F85-FF5D7FA85049}"/>
              </a:ext>
            </a:extLst>
          </p:cNvPr>
          <p:cNvSpPr>
            <a:spLocks noGrp="1"/>
          </p:cNvSpPr>
          <p:nvPr>
            <p:ph type="sldNum" sz="quarter" idx="12"/>
          </p:nvPr>
        </p:nvSpPr>
        <p:spPr/>
        <p:txBody>
          <a:bodyPr/>
          <a:lstStyle/>
          <a:p>
            <a:fld id="{99562CDD-8BC9-4CF6-AA03-D93997F55C9A}" type="slidenum">
              <a:rPr lang="en-US" smtClean="0"/>
              <a:pPr/>
              <a:t>54</a:t>
            </a:fld>
            <a:endParaRPr lang="en-US" dirty="0"/>
          </a:p>
        </p:txBody>
      </p:sp>
      <p:sp>
        <p:nvSpPr>
          <p:cNvPr id="2" name="Footer Placeholder 1" descr="workbook page number">
            <a:extLst>
              <a:ext uri="{FF2B5EF4-FFF2-40B4-BE49-F238E27FC236}">
                <a16:creationId xmlns:a16="http://schemas.microsoft.com/office/drawing/2014/main" id="{3DBC69F1-672A-BB71-E5B7-1C42234B5092}"/>
              </a:ext>
            </a:extLst>
          </p:cNvPr>
          <p:cNvSpPr>
            <a:spLocks noGrp="1"/>
          </p:cNvSpPr>
          <p:nvPr>
            <p:ph type="ftr" sz="quarter" idx="11"/>
          </p:nvPr>
        </p:nvSpPr>
        <p:spPr>
          <a:xfrm>
            <a:off x="9814214" y="6349403"/>
            <a:ext cx="1707572" cy="365125"/>
          </a:xfrm>
        </p:spPr>
        <p:txBody>
          <a:bodyPr/>
          <a:lstStyle/>
          <a:p>
            <a:pPr algn="l"/>
            <a:r>
              <a:rPr lang="en-US" dirty="0"/>
              <a:t>Workbook Page #11</a:t>
            </a:r>
          </a:p>
        </p:txBody>
      </p:sp>
      <p:sp>
        <p:nvSpPr>
          <p:cNvPr id="11" name="Title 8">
            <a:extLst>
              <a:ext uri="{FF2B5EF4-FFF2-40B4-BE49-F238E27FC236}">
                <a16:creationId xmlns:a16="http://schemas.microsoft.com/office/drawing/2014/main" id="{FFD65A5B-D61B-4317-2AE5-51AE62ACA687}"/>
              </a:ext>
            </a:extLst>
          </p:cNvPr>
          <p:cNvSpPr txBox="1">
            <a:spLocks noGrp="1"/>
          </p:cNvSpPr>
          <p:nvPr>
            <p:ph type="title" idx="4294967295"/>
          </p:nvPr>
        </p:nvSpPr>
        <p:spPr>
          <a:xfrm>
            <a:off x="1246836" y="277294"/>
            <a:ext cx="7203198"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Miscellaneous aids</a:t>
            </a:r>
          </a:p>
        </p:txBody>
      </p:sp>
      <p:sp>
        <p:nvSpPr>
          <p:cNvPr id="9" name="Title 8">
            <a:extLst>
              <a:ext uri="{FF2B5EF4-FFF2-40B4-BE49-F238E27FC236}">
                <a16:creationId xmlns:a16="http://schemas.microsoft.com/office/drawing/2014/main" id="{02C11088-E8AF-30AA-1DBD-A49F7DED267C}"/>
              </a:ext>
              <a:ext uri="{C183D7F6-B498-43B3-948B-1728B52AA6E4}">
                <adec:decorative xmlns:adec="http://schemas.microsoft.com/office/drawing/2017/decorative" val="1"/>
              </a:ext>
            </a:extLst>
          </p:cNvPr>
          <p:cNvSpPr txBox="1">
            <a:spLocks/>
          </p:cNvSpPr>
          <p:nvPr/>
        </p:nvSpPr>
        <p:spPr>
          <a:xfrm>
            <a:off x="1312152" y="277294"/>
            <a:ext cx="5757952"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0" i="0" u="sng" strike="noStrike" kern="1200" cap="none" spc="0" normalizeH="0" baseline="0" noProof="0">
              <a:ln>
                <a:noFill/>
              </a:ln>
              <a:solidFill>
                <a:srgbClr val="00567D"/>
              </a:solidFill>
              <a:effectLst/>
              <a:uLnTx/>
              <a:uFillTx/>
              <a:latin typeface="+mn-lt"/>
              <a:ea typeface="+mn-ea"/>
              <a:cs typeface="+mn-cs"/>
              <a:hlinkClick r:id="rId2">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3D99223F-C417-93A2-BE53-BDF4A621B9D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5" name="TextBox 4">
            <a:extLst>
              <a:ext uri="{FF2B5EF4-FFF2-40B4-BE49-F238E27FC236}">
                <a16:creationId xmlns:a16="http://schemas.microsoft.com/office/drawing/2014/main" id="{CC3FAF4B-3932-F342-A210-1EB7EBE9B0F8}"/>
              </a:ext>
            </a:extLst>
          </p:cNvPr>
          <p:cNvSpPr txBox="1"/>
          <p:nvPr/>
        </p:nvSpPr>
        <p:spPr>
          <a:xfrm>
            <a:off x="1279494" y="1315499"/>
            <a:ext cx="5469649" cy="5118196"/>
          </a:xfrm>
          <a:prstGeom prst="rect">
            <a:avLst/>
          </a:prstGeom>
          <a:noFill/>
        </p:spPr>
        <p:txBody>
          <a:bodyPr wrap="square" rtlCol="0">
            <a:spAutoFit/>
          </a:bodyPr>
          <a:lstStyle/>
          <a:p>
            <a:pPr>
              <a:lnSpc>
                <a:spcPct val="150000"/>
              </a:lnSpc>
            </a:pPr>
            <a:r>
              <a:rPr lang="en-US" sz="2200" dirty="0">
                <a:solidFill>
                  <a:srgbClr val="00567D"/>
                </a:solidFill>
              </a:rPr>
              <a:t>Miscellaneous aids do not give </a:t>
            </a:r>
          </a:p>
          <a:p>
            <a:pPr>
              <a:lnSpc>
                <a:spcPct val="150000"/>
              </a:lnSpc>
            </a:pPr>
            <a:r>
              <a:rPr lang="en-US" sz="2200" dirty="0">
                <a:solidFill>
                  <a:srgbClr val="00567D"/>
                </a:solidFill>
              </a:rPr>
              <a:t>complete protection from machine hazards, but can help in moving stock, deflecting minor chips, or providing awareness. </a:t>
            </a:r>
          </a:p>
          <a:p>
            <a:pPr>
              <a:lnSpc>
                <a:spcPct val="150000"/>
              </a:lnSpc>
            </a:pPr>
            <a:endParaRPr lang="en-US" sz="2200" dirty="0">
              <a:solidFill>
                <a:srgbClr val="00567D"/>
              </a:solidFill>
            </a:endParaRPr>
          </a:p>
          <a:p>
            <a:pPr>
              <a:lnSpc>
                <a:spcPct val="150000"/>
              </a:lnSpc>
            </a:pPr>
            <a:r>
              <a:rPr lang="en-US" sz="2200" b="1" dirty="0">
                <a:solidFill>
                  <a:srgbClr val="00567D"/>
                </a:solidFill>
              </a:rPr>
              <a:t>Examples include:</a:t>
            </a:r>
          </a:p>
          <a:p>
            <a:pPr marL="457200" indent="-457200">
              <a:lnSpc>
                <a:spcPct val="150000"/>
              </a:lnSpc>
              <a:buFont typeface="Arial" panose="020B0604020202020204" pitchFamily="34" charset="0"/>
              <a:buChar char="•"/>
            </a:pPr>
            <a:r>
              <a:rPr lang="en-US" sz="2200" dirty="0">
                <a:solidFill>
                  <a:srgbClr val="00567D"/>
                </a:solidFill>
              </a:rPr>
              <a:t>Awareness barriers       </a:t>
            </a:r>
          </a:p>
          <a:p>
            <a:pPr marL="457200" indent="-457200">
              <a:lnSpc>
                <a:spcPct val="150000"/>
              </a:lnSpc>
              <a:buFont typeface="Arial" panose="020B0604020202020204" pitchFamily="34" charset="0"/>
              <a:buChar char="•"/>
            </a:pPr>
            <a:r>
              <a:rPr lang="en-US" sz="2200" dirty="0">
                <a:solidFill>
                  <a:srgbClr val="00567D"/>
                </a:solidFill>
              </a:rPr>
              <a:t>Protective shields</a:t>
            </a:r>
          </a:p>
          <a:p>
            <a:pPr marL="457200" indent="-457200">
              <a:lnSpc>
                <a:spcPct val="150000"/>
              </a:lnSpc>
              <a:buFont typeface="Arial" panose="020B0604020202020204" pitchFamily="34" charset="0"/>
              <a:buChar char="•"/>
            </a:pPr>
            <a:r>
              <a:rPr lang="en-US" sz="2200" dirty="0">
                <a:solidFill>
                  <a:srgbClr val="00567D"/>
                </a:solidFill>
              </a:rPr>
              <a:t>Hand-feeding/holding tools</a:t>
            </a:r>
          </a:p>
          <a:p>
            <a:pPr marL="457200" indent="-457200">
              <a:lnSpc>
                <a:spcPct val="150000"/>
              </a:lnSpc>
              <a:buFont typeface="Arial" panose="020B0604020202020204" pitchFamily="34" charset="0"/>
              <a:buChar char="•"/>
            </a:pPr>
            <a:r>
              <a:rPr lang="en-US" sz="2200" dirty="0">
                <a:solidFill>
                  <a:srgbClr val="00567D"/>
                </a:solidFill>
              </a:rPr>
              <a:t>Anti-restart devices</a:t>
            </a:r>
          </a:p>
        </p:txBody>
      </p:sp>
      <p:pic>
        <p:nvPicPr>
          <p:cNvPr id="8" name="Picture 7" descr="A picture containing a clear shield covering a hazardous area on work equipment.">
            <a:extLst>
              <a:ext uri="{FF2B5EF4-FFF2-40B4-BE49-F238E27FC236}">
                <a16:creationId xmlns:a16="http://schemas.microsoft.com/office/drawing/2014/main" id="{2BC0F15B-DDA8-7FDC-49E9-ECD0B398EB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79771" y="1598146"/>
            <a:ext cx="5175749" cy="4089481"/>
          </a:xfrm>
          <a:prstGeom prst="rect">
            <a:avLst/>
          </a:prstGeom>
        </p:spPr>
      </p:pic>
    </p:spTree>
    <p:extLst>
      <p:ext uri="{BB962C8B-B14F-4D97-AF65-F5344CB8AC3E}">
        <p14:creationId xmlns:p14="http://schemas.microsoft.com/office/powerpoint/2010/main" val="1819652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CD162E49-089D-F5CF-329B-2911DB4F16DF}"/>
              </a:ext>
            </a:extLst>
          </p:cNvPr>
          <p:cNvSpPr>
            <a:spLocks noGrp="1"/>
          </p:cNvSpPr>
          <p:nvPr>
            <p:ph type="sldNum" sz="quarter" idx="12"/>
          </p:nvPr>
        </p:nvSpPr>
        <p:spPr/>
        <p:txBody>
          <a:bodyPr/>
          <a:lstStyle/>
          <a:p>
            <a:fld id="{99562CDD-8BC9-4CF6-AA03-D93997F55C9A}" type="slidenum">
              <a:rPr lang="en-US" smtClean="0"/>
              <a:pPr/>
              <a:t>55</a:t>
            </a:fld>
            <a:endParaRPr lang="en-US" dirty="0"/>
          </a:p>
        </p:txBody>
      </p:sp>
      <p:sp>
        <p:nvSpPr>
          <p:cNvPr id="9" name="Title 8" descr="Slide Title">
            <a:extLst>
              <a:ext uri="{FF2B5EF4-FFF2-40B4-BE49-F238E27FC236}">
                <a16:creationId xmlns:a16="http://schemas.microsoft.com/office/drawing/2014/main" id="{77D61C59-AA2E-4B41-9E1C-C1AF1DC66164}"/>
              </a:ext>
            </a:extLst>
          </p:cNvPr>
          <p:cNvSpPr txBox="1">
            <a:spLocks noGrp="1"/>
          </p:cNvSpPr>
          <p:nvPr>
            <p:ph type="title" idx="4294967295"/>
          </p:nvPr>
        </p:nvSpPr>
        <p:spPr>
          <a:xfrm>
            <a:off x="1448007" y="241033"/>
            <a:ext cx="1048273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Additional Educational Resources</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7A5541AA-0630-4F60-A448-A1DAF1974BFA}"/>
              </a:ext>
            </a:extLst>
          </p:cNvPr>
          <p:cNvSpPr txBox="1"/>
          <p:nvPr/>
        </p:nvSpPr>
        <p:spPr>
          <a:xfrm>
            <a:off x="1448006" y="1564472"/>
            <a:ext cx="10482729" cy="4868256"/>
          </a:xfrm>
          <a:prstGeom prst="rect">
            <a:avLst/>
          </a:prstGeom>
          <a:noFill/>
        </p:spPr>
        <p:txBody>
          <a:bodyPr wrap="square" rtlCol="0">
            <a:spAutoFit/>
          </a:bodyPr>
          <a:lstStyle/>
          <a:p>
            <a:pPr>
              <a:lnSpc>
                <a:spcPct val="150000"/>
              </a:lnSpc>
            </a:pPr>
            <a:r>
              <a:rPr lang="en-US" sz="3000" dirty="0">
                <a:solidFill>
                  <a:srgbClr val="00567D"/>
                </a:solidFill>
              </a:rPr>
              <a:t>Oregon OSHA</a:t>
            </a:r>
          </a:p>
          <a:p>
            <a:pPr marL="571500" indent="-571500">
              <a:lnSpc>
                <a:spcPct val="150000"/>
              </a:lnSpc>
              <a:buFont typeface="Arial" panose="020B0604020202020204" pitchFamily="34" charset="0"/>
              <a:buChar char="•"/>
            </a:pPr>
            <a:r>
              <a:rPr lang="en-US" sz="3000" dirty="0">
                <a:solidFill>
                  <a:srgbClr val="00567D"/>
                </a:solidFill>
                <a:hlinkClick r:id="rId4" tooltip="Link to Oregon OSHA YouTube Channel">
                  <a:extLst>
                    <a:ext uri="{A12FA001-AC4F-418D-AE19-62706E023703}">
                      <ahyp:hlinkClr xmlns:ahyp="http://schemas.microsoft.com/office/drawing/2018/hyperlinkcolor" val="tx"/>
                    </a:ext>
                  </a:extLst>
                </a:hlinkClick>
              </a:rPr>
              <a:t>YouTube Channel</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5" tooltip="Link to the A to Z topic index">
                  <a:extLst>
                    <a:ext uri="{A12FA001-AC4F-418D-AE19-62706E023703}">
                      <ahyp:hlinkClr xmlns:ahyp="http://schemas.microsoft.com/office/drawing/2018/hyperlinkcolor" val="tx"/>
                    </a:ext>
                  </a:extLst>
                </a:hlinkClick>
              </a:rPr>
              <a:t>Website A-Z Topic Index </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6" tooltip="Link to Oregon OSHA Online Training Courses">
                  <a:extLst>
                    <a:ext uri="{A12FA001-AC4F-418D-AE19-62706E023703}">
                      <ahyp:hlinkClr xmlns:ahyp="http://schemas.microsoft.com/office/drawing/2018/hyperlinkcolor" val="tx"/>
                    </a:ext>
                  </a:extLst>
                </a:hlinkClick>
              </a:rPr>
              <a:t>Online Training Courses</a:t>
            </a:r>
            <a:endParaRPr lang="en-US" sz="3000" dirty="0">
              <a:solidFill>
                <a:srgbClr val="00567D"/>
              </a:solidFill>
            </a:endParaRPr>
          </a:p>
          <a:p>
            <a:pPr marL="571500" indent="-571500">
              <a:lnSpc>
                <a:spcPct val="150000"/>
              </a:lnSpc>
              <a:buFont typeface="Arial" panose="020B0604020202020204" pitchFamily="34" charset="0"/>
              <a:buChar char="•"/>
            </a:pPr>
            <a:r>
              <a:rPr lang="en-US" sz="3000" dirty="0">
                <a:solidFill>
                  <a:srgbClr val="00567D"/>
                </a:solidFill>
                <a:hlinkClick r:id="rId7" tooltip="Link to PESO meaning English and Spanish">
                  <a:extLst>
                    <a:ext uri="{A12FA001-AC4F-418D-AE19-62706E023703}">
                      <ahyp:hlinkClr xmlns:ahyp="http://schemas.microsoft.com/office/drawing/2018/hyperlinkcolor" val="tx"/>
                    </a:ext>
                  </a:extLst>
                </a:hlinkClick>
              </a:rPr>
              <a:t>PESO – English to Español</a:t>
            </a:r>
            <a:endParaRPr lang="en-US" sz="3000" dirty="0">
              <a:solidFill>
                <a:srgbClr val="00567D"/>
              </a:solidFill>
            </a:endParaRPr>
          </a:p>
          <a:p>
            <a:pPr marL="571500" indent="-571500">
              <a:lnSpc>
                <a:spcPct val="150000"/>
              </a:lnSpc>
              <a:buFont typeface="Arial" panose="020B0604020202020204" pitchFamily="34" charset="0"/>
              <a:buChar char="•"/>
            </a:pPr>
            <a:endParaRPr lang="en-US" sz="3000" dirty="0">
              <a:solidFill>
                <a:srgbClr val="00567D"/>
              </a:solidFill>
              <a:hlinkClick r:id="rId8" tooltip="Link to Other Safety and Health Training Resources">
                <a:extLst>
                  <a:ext uri="{A12FA001-AC4F-418D-AE19-62706E023703}">
                    <ahyp:hlinkClr xmlns:ahyp="http://schemas.microsoft.com/office/drawing/2018/hyperlinkcolor" val="tx"/>
                  </a:ext>
                </a:extLst>
              </a:hlinkClick>
            </a:endParaRPr>
          </a:p>
          <a:p>
            <a:pPr>
              <a:lnSpc>
                <a:spcPct val="150000"/>
              </a:lnSpc>
            </a:pPr>
            <a:r>
              <a:rPr lang="en-US" sz="3000" dirty="0">
                <a:solidFill>
                  <a:srgbClr val="00567D"/>
                </a:solidFill>
                <a:hlinkClick r:id="rId8" tooltip="Link to Other Safety and Health Training Resources">
                  <a:extLst>
                    <a:ext uri="{A12FA001-AC4F-418D-AE19-62706E023703}">
                      <ahyp:hlinkClr xmlns:ahyp="http://schemas.microsoft.com/office/drawing/2018/hyperlinkcolor" val="tx"/>
                    </a:ext>
                  </a:extLst>
                </a:hlinkClick>
              </a:rPr>
              <a:t>Other Safety and Health Training Resources</a:t>
            </a:r>
            <a:endParaRPr lang="en-US" sz="3200" dirty="0">
              <a:solidFill>
                <a:srgbClr val="00567D"/>
              </a:solidFill>
            </a:endParaRPr>
          </a:p>
        </p:txBody>
      </p:sp>
      <p:pic>
        <p:nvPicPr>
          <p:cNvPr id="4" name="Picture 3">
            <a:extLst>
              <a:ext uri="{FF2B5EF4-FFF2-40B4-BE49-F238E27FC236}">
                <a16:creationId xmlns:a16="http://schemas.microsoft.com/office/drawing/2014/main" id="{6CF49E48-4AF7-402C-2B6F-7B664E98F1E6}"/>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37323" y="218087"/>
            <a:ext cx="986814" cy="546635"/>
          </a:xfrm>
          <a:prstGeom prst="rect">
            <a:avLst/>
          </a:prstGeom>
        </p:spPr>
      </p:pic>
    </p:spTree>
    <p:extLst>
      <p:ext uri="{BB962C8B-B14F-4D97-AF65-F5344CB8AC3E}">
        <p14:creationId xmlns:p14="http://schemas.microsoft.com/office/powerpoint/2010/main" val="360839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D46C75C-12F0-480C-9C37-07E5A7B335CF}"/>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6190"/>
            <a:ext cx="1091953" cy="6884190"/>
          </a:xfrm>
          <a:prstGeom prst="rect">
            <a:avLst/>
          </a:prstGeom>
        </p:spPr>
      </p:pic>
      <p:sp>
        <p:nvSpPr>
          <p:cNvPr id="6" name="Rectangle 5">
            <a:extLst>
              <a:ext uri="{FF2B5EF4-FFF2-40B4-BE49-F238E27FC236}">
                <a16:creationId xmlns:a16="http://schemas.microsoft.com/office/drawing/2014/main" id="{2A45F8F1-C9A7-42B6-BB1A-41627145F1CF}"/>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8FDF5C75-9904-D964-9581-F2F80EE5BA53}"/>
              </a:ext>
            </a:extLst>
          </p:cNvPr>
          <p:cNvSpPr>
            <a:spLocks noGrp="1"/>
          </p:cNvSpPr>
          <p:nvPr>
            <p:ph type="sldNum" sz="quarter" idx="12"/>
          </p:nvPr>
        </p:nvSpPr>
        <p:spPr/>
        <p:txBody>
          <a:bodyPr/>
          <a:lstStyle/>
          <a:p>
            <a:fld id="{99562CDD-8BC9-4CF6-AA03-D93997F55C9A}" type="slidenum">
              <a:rPr lang="en-US" smtClean="0"/>
              <a:pPr/>
              <a:t>56</a:t>
            </a:fld>
            <a:endParaRPr lang="en-US" dirty="0"/>
          </a:p>
        </p:txBody>
      </p:sp>
      <p:pic>
        <p:nvPicPr>
          <p:cNvPr id="4" name="Picture 3">
            <a:extLst>
              <a:ext uri="{FF2B5EF4-FFF2-40B4-BE49-F238E27FC236}">
                <a16:creationId xmlns:a16="http://schemas.microsoft.com/office/drawing/2014/main" id="{472A42F4-45AF-D683-0FC1-C75BC7F5A9F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sp>
        <p:nvSpPr>
          <p:cNvPr id="2" name="Title 8" descr="Slide title">
            <a:extLst>
              <a:ext uri="{FF2B5EF4-FFF2-40B4-BE49-F238E27FC236}">
                <a16:creationId xmlns:a16="http://schemas.microsoft.com/office/drawing/2014/main" id="{66E982B2-03A7-012D-0725-1D29F7F2AFE6}"/>
              </a:ext>
            </a:extLst>
          </p:cNvPr>
          <p:cNvSpPr txBox="1">
            <a:spLocks noGrp="1"/>
          </p:cNvSpPr>
          <p:nvPr>
            <p:ph type="title" idx="4294967295"/>
          </p:nvPr>
        </p:nvSpPr>
        <p:spPr>
          <a:xfrm>
            <a:off x="1314958" y="169917"/>
            <a:ext cx="1048273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567D"/>
                </a:solidFill>
                <a:effectLst/>
                <a:uLnTx/>
                <a:uFillTx/>
                <a:latin typeface="+mn-lt"/>
                <a:ea typeface="+mn-ea"/>
                <a:cs typeface="+mn-cs"/>
              </a:rPr>
              <a:t>Need more information? Call your nearest Oregon OSHA Office</a:t>
            </a:r>
          </a:p>
        </p:txBody>
      </p:sp>
      <p:grpSp>
        <p:nvGrpSpPr>
          <p:cNvPr id="16" name="Group 15" descr="Addresses and telphone numbers to all Oregon OSHA offices.">
            <a:extLst>
              <a:ext uri="{FF2B5EF4-FFF2-40B4-BE49-F238E27FC236}">
                <a16:creationId xmlns:a16="http://schemas.microsoft.com/office/drawing/2014/main" id="{83BA133A-BBA0-4F1B-4462-F3CB5E9A2FE2}"/>
              </a:ext>
            </a:extLst>
          </p:cNvPr>
          <p:cNvGrpSpPr/>
          <p:nvPr/>
        </p:nvGrpSpPr>
        <p:grpSpPr>
          <a:xfrm>
            <a:off x="1281102" y="1025434"/>
            <a:ext cx="10714951" cy="5258274"/>
            <a:chOff x="1281102" y="1025434"/>
            <a:chExt cx="10714951" cy="5258274"/>
          </a:xfrm>
        </p:grpSpPr>
        <p:sp>
          <p:nvSpPr>
            <p:cNvPr id="7" name="TextBox 6">
              <a:extLst>
                <a:ext uri="{FF2B5EF4-FFF2-40B4-BE49-F238E27FC236}">
                  <a16:creationId xmlns:a16="http://schemas.microsoft.com/office/drawing/2014/main" id="{364181FA-19DE-1880-2DAD-BC011DAD8F90}"/>
                </a:ext>
              </a:extLst>
            </p:cNvPr>
            <p:cNvSpPr txBox="1"/>
            <p:nvPr/>
          </p:nvSpPr>
          <p:spPr>
            <a:xfrm>
              <a:off x="1314958" y="1025434"/>
              <a:ext cx="3118843" cy="2826543"/>
            </a:xfrm>
            <a:prstGeom prst="rect">
              <a:avLst/>
            </a:prstGeom>
            <a:noFill/>
            <a:ln w="19050">
              <a:solidFill>
                <a:srgbClr val="00567D"/>
              </a:solidFill>
            </a:ln>
          </p:spPr>
          <p:txBody>
            <a:bodyPr wrap="square">
              <a:spAutoFit/>
            </a:bodyPr>
            <a:lstStyle/>
            <a:p>
              <a:pPr>
                <a:lnSpc>
                  <a:spcPct val="150000"/>
                </a:lnSpc>
              </a:pPr>
              <a:r>
                <a:rPr lang="en-US" sz="1500" b="1" dirty="0">
                  <a:solidFill>
                    <a:srgbClr val="00567D"/>
                  </a:solidFill>
                </a:rPr>
                <a:t>Salem Central Office</a:t>
              </a:r>
            </a:p>
            <a:p>
              <a:pPr>
                <a:lnSpc>
                  <a:spcPct val="150000"/>
                </a:lnSpc>
              </a:pPr>
              <a:r>
                <a:rPr lang="en-US" sz="1500" dirty="0">
                  <a:solidFill>
                    <a:srgbClr val="00567D"/>
                  </a:solidFill>
                </a:rPr>
                <a:t>350 Winter St. NE</a:t>
              </a:r>
            </a:p>
            <a:p>
              <a:pPr>
                <a:lnSpc>
                  <a:spcPct val="150000"/>
                </a:lnSpc>
              </a:pPr>
              <a:r>
                <a:rPr lang="en-US" sz="1500" dirty="0">
                  <a:solidFill>
                    <a:srgbClr val="00567D"/>
                  </a:solidFill>
                </a:rPr>
                <a:t>Salem, OR 97301-3882</a:t>
              </a:r>
            </a:p>
            <a:p>
              <a:pPr>
                <a:lnSpc>
                  <a:spcPct val="150000"/>
                </a:lnSpc>
              </a:pPr>
              <a:r>
                <a:rPr lang="en-US" sz="1500" b="1" dirty="0">
                  <a:solidFill>
                    <a:srgbClr val="00567D"/>
                  </a:solidFill>
                </a:rPr>
                <a:t>Phone</a:t>
              </a:r>
              <a:r>
                <a:rPr lang="en-US" sz="1500" dirty="0">
                  <a:solidFill>
                    <a:srgbClr val="00567D"/>
                  </a:solidFill>
                </a:rPr>
                <a:t>: 503-378-3272</a:t>
              </a:r>
            </a:p>
            <a:p>
              <a:pPr>
                <a:lnSpc>
                  <a:spcPct val="150000"/>
                </a:lnSpc>
              </a:pPr>
              <a:r>
                <a:rPr lang="en-US" sz="1500" b="1" dirty="0">
                  <a:solidFill>
                    <a:srgbClr val="00567D"/>
                  </a:solidFill>
                </a:rPr>
                <a:t>Toll-Free</a:t>
              </a:r>
              <a:r>
                <a:rPr lang="en-US" sz="1500" dirty="0">
                  <a:solidFill>
                    <a:srgbClr val="00567D"/>
                  </a:solidFill>
                </a:rPr>
                <a:t>: 800-922-2689</a:t>
              </a:r>
            </a:p>
            <a:p>
              <a:pPr>
                <a:lnSpc>
                  <a:spcPct val="150000"/>
                </a:lnSpc>
              </a:pPr>
              <a:r>
                <a:rPr lang="en-US" sz="1500" b="1" dirty="0">
                  <a:solidFill>
                    <a:srgbClr val="00567D"/>
                  </a:solidFill>
                </a:rPr>
                <a:t>Fax</a:t>
              </a:r>
              <a:r>
                <a:rPr lang="en-US" sz="1500" dirty="0">
                  <a:solidFill>
                    <a:srgbClr val="00567D"/>
                  </a:solidFill>
                </a:rPr>
                <a:t>: 503-947-7461</a:t>
              </a:r>
            </a:p>
            <a:p>
              <a:pPr>
                <a:lnSpc>
                  <a:spcPct val="150000"/>
                </a:lnSpc>
              </a:pPr>
              <a:r>
                <a:rPr lang="en-US" sz="1500" b="1" dirty="0" err="1">
                  <a:solidFill>
                    <a:srgbClr val="00567D"/>
                  </a:solidFill>
                </a:rPr>
                <a:t>en</a:t>
              </a:r>
              <a:r>
                <a:rPr lang="en-US" sz="1500" dirty="0">
                  <a:solidFill>
                    <a:srgbClr val="00567D"/>
                  </a:solidFill>
                </a:rPr>
                <a:t> </a:t>
              </a:r>
              <a:r>
                <a:rPr lang="en-US" sz="1500" b="1" dirty="0" err="1">
                  <a:solidFill>
                    <a:srgbClr val="00567D"/>
                  </a:solidFill>
                </a:rPr>
                <a:t>Español</a:t>
              </a:r>
              <a:r>
                <a:rPr lang="en-US" sz="1500" dirty="0">
                  <a:solidFill>
                    <a:srgbClr val="00567D"/>
                  </a:solidFill>
                </a:rPr>
                <a:t>: 800-843-8086</a:t>
              </a:r>
            </a:p>
            <a:p>
              <a:pPr>
                <a:lnSpc>
                  <a:spcPct val="150000"/>
                </a:lnSpc>
              </a:pPr>
              <a:r>
                <a:rPr lang="en-US" sz="1500" b="1" dirty="0">
                  <a:solidFill>
                    <a:srgbClr val="00567D"/>
                  </a:solidFill>
                </a:rPr>
                <a:t>Website</a:t>
              </a:r>
              <a:r>
                <a:rPr lang="en-US" sz="1500" dirty="0">
                  <a:solidFill>
                    <a:srgbClr val="00567D"/>
                  </a:solidFill>
                </a:rPr>
                <a:t>: osha.oregon.gov</a:t>
              </a:r>
            </a:p>
          </p:txBody>
        </p:sp>
        <p:sp>
          <p:nvSpPr>
            <p:cNvPr id="12" name="TextBox 11">
              <a:extLst>
                <a:ext uri="{FF2B5EF4-FFF2-40B4-BE49-F238E27FC236}">
                  <a16:creationId xmlns:a16="http://schemas.microsoft.com/office/drawing/2014/main" id="{F144C86A-1ADB-A600-8FE4-9C0EEE68D06D}"/>
                </a:ext>
              </a:extLst>
            </p:cNvPr>
            <p:cNvSpPr txBox="1"/>
            <p:nvPr/>
          </p:nvSpPr>
          <p:spPr>
            <a:xfrm>
              <a:off x="1281102" y="4119667"/>
              <a:ext cx="4076324" cy="2134046"/>
            </a:xfrm>
            <a:prstGeom prst="rect">
              <a:avLst/>
            </a:prstGeom>
            <a:noFill/>
          </p:spPr>
          <p:txBody>
            <a:bodyPr wrap="square">
              <a:spAutoFit/>
            </a:bodyPr>
            <a:lstStyle/>
            <a:p>
              <a:pPr>
                <a:lnSpc>
                  <a:spcPct val="150000"/>
                </a:lnSpc>
              </a:pPr>
              <a:r>
                <a:rPr lang="en-US" sz="1500" b="1" dirty="0">
                  <a:solidFill>
                    <a:srgbClr val="00567D"/>
                  </a:solidFill>
                </a:rPr>
                <a:t>Bend</a:t>
              </a:r>
            </a:p>
            <a:p>
              <a:pPr>
                <a:lnSpc>
                  <a:spcPct val="150000"/>
                </a:lnSpc>
              </a:pPr>
              <a:r>
                <a:rPr lang="en-US" sz="1500" dirty="0">
                  <a:solidFill>
                    <a:srgbClr val="00567D"/>
                  </a:solidFill>
                </a:rPr>
                <a:t>Red Oaks Square</a:t>
              </a:r>
            </a:p>
            <a:p>
              <a:pPr>
                <a:lnSpc>
                  <a:spcPct val="150000"/>
                </a:lnSpc>
              </a:pPr>
              <a:r>
                <a:rPr lang="en-US" sz="1500" dirty="0">
                  <a:solidFill>
                    <a:srgbClr val="00567D"/>
                  </a:solidFill>
                </a:rPr>
                <a:t>1230 NE Third St., Suite A-115</a:t>
              </a:r>
            </a:p>
            <a:p>
              <a:pPr>
                <a:lnSpc>
                  <a:spcPct val="150000"/>
                </a:lnSpc>
              </a:pPr>
              <a:r>
                <a:rPr lang="en-US" sz="1500" dirty="0">
                  <a:solidFill>
                    <a:srgbClr val="00567D"/>
                  </a:solidFill>
                </a:rPr>
                <a:t>Bend, OR 97701-4374</a:t>
              </a:r>
            </a:p>
            <a:p>
              <a:pPr>
                <a:lnSpc>
                  <a:spcPct val="150000"/>
                </a:lnSpc>
              </a:pPr>
              <a:r>
                <a:rPr lang="en-US" sz="1500" dirty="0">
                  <a:solidFill>
                    <a:srgbClr val="00567D"/>
                  </a:solidFill>
                </a:rPr>
                <a:t>541-388-6066</a:t>
              </a:r>
            </a:p>
            <a:p>
              <a:pPr>
                <a:lnSpc>
                  <a:spcPct val="150000"/>
                </a:lnSpc>
              </a:pPr>
              <a:r>
                <a:rPr lang="en-US" sz="1500" i="1" dirty="0">
                  <a:solidFill>
                    <a:srgbClr val="00567D"/>
                  </a:solidFill>
                </a:rPr>
                <a:t>Consultation</a:t>
              </a:r>
              <a:r>
                <a:rPr lang="en-US" sz="1500" dirty="0">
                  <a:solidFill>
                    <a:srgbClr val="00567D"/>
                  </a:solidFill>
                </a:rPr>
                <a:t>: 541-388-6068</a:t>
              </a:r>
              <a:endParaRPr lang="en-US" sz="1500" dirty="0"/>
            </a:p>
          </p:txBody>
        </p:sp>
        <p:sp>
          <p:nvSpPr>
            <p:cNvPr id="14" name="TextBox 13">
              <a:extLst>
                <a:ext uri="{FF2B5EF4-FFF2-40B4-BE49-F238E27FC236}">
                  <a16:creationId xmlns:a16="http://schemas.microsoft.com/office/drawing/2014/main" id="{A0772344-81D8-A554-9878-A1E105676725}"/>
                </a:ext>
              </a:extLst>
            </p:cNvPr>
            <p:cNvSpPr txBox="1"/>
            <p:nvPr/>
          </p:nvSpPr>
          <p:spPr>
            <a:xfrm>
              <a:off x="4640333" y="1033425"/>
              <a:ext cx="4076324" cy="5250283"/>
            </a:xfrm>
            <a:prstGeom prst="rect">
              <a:avLst/>
            </a:prstGeom>
            <a:noFill/>
          </p:spPr>
          <p:txBody>
            <a:bodyPr wrap="square">
              <a:spAutoFit/>
            </a:bodyPr>
            <a:lstStyle/>
            <a:p>
              <a:pPr>
                <a:lnSpc>
                  <a:spcPct val="150000"/>
                </a:lnSpc>
              </a:pPr>
              <a:r>
                <a:rPr lang="en-US" sz="1500" b="1" dirty="0">
                  <a:solidFill>
                    <a:srgbClr val="00567D"/>
                  </a:solidFill>
                </a:rPr>
                <a:t>Eugene</a:t>
              </a:r>
            </a:p>
            <a:p>
              <a:pPr>
                <a:lnSpc>
                  <a:spcPct val="150000"/>
                </a:lnSpc>
              </a:pPr>
              <a:r>
                <a:rPr lang="en-US" sz="1500" dirty="0">
                  <a:solidFill>
                    <a:srgbClr val="00567D"/>
                  </a:solidFill>
                </a:rPr>
                <a:t>1500 Valley River Drive, Suite 150</a:t>
              </a:r>
            </a:p>
            <a:p>
              <a:pPr>
                <a:lnSpc>
                  <a:spcPct val="150000"/>
                </a:lnSpc>
              </a:pPr>
              <a:r>
                <a:rPr lang="en-US" sz="1500" dirty="0">
                  <a:solidFill>
                    <a:srgbClr val="00567D"/>
                  </a:solidFill>
                </a:rPr>
                <a:t>Eugene, OR 97401-4643</a:t>
              </a:r>
            </a:p>
            <a:p>
              <a:pPr>
                <a:lnSpc>
                  <a:spcPct val="150000"/>
                </a:lnSpc>
              </a:pPr>
              <a:r>
                <a:rPr lang="en-US" sz="1500" dirty="0">
                  <a:solidFill>
                    <a:srgbClr val="00567D"/>
                  </a:solidFill>
                </a:rPr>
                <a:t>541-686-7562</a:t>
              </a:r>
            </a:p>
            <a:p>
              <a:pPr>
                <a:lnSpc>
                  <a:spcPct val="150000"/>
                </a:lnSpc>
              </a:pPr>
              <a:r>
                <a:rPr lang="en-US" sz="1500" i="1" dirty="0">
                  <a:solidFill>
                    <a:srgbClr val="00567D"/>
                  </a:solidFill>
                </a:rPr>
                <a:t>Consultation</a:t>
              </a:r>
              <a:r>
                <a:rPr lang="en-US" sz="1500" dirty="0">
                  <a:solidFill>
                    <a:srgbClr val="00567D"/>
                  </a:solidFill>
                </a:rPr>
                <a:t>: 541-686-7913</a:t>
              </a:r>
            </a:p>
            <a:p>
              <a:pPr>
                <a:lnSpc>
                  <a:spcPct val="150000"/>
                </a:lnSpc>
              </a:pPr>
              <a:r>
                <a:rPr lang="en-US" sz="1500" b="1" dirty="0">
                  <a:solidFill>
                    <a:srgbClr val="00567D"/>
                  </a:solidFill>
                </a:rPr>
                <a:t>Medford</a:t>
              </a:r>
            </a:p>
            <a:p>
              <a:pPr>
                <a:lnSpc>
                  <a:spcPct val="150000"/>
                </a:lnSpc>
              </a:pPr>
              <a:r>
                <a:rPr lang="en-US" sz="1500" dirty="0">
                  <a:solidFill>
                    <a:srgbClr val="00567D"/>
                  </a:solidFill>
                </a:rPr>
                <a:t>1840 Barnett Road, Suite D</a:t>
              </a:r>
            </a:p>
            <a:p>
              <a:pPr>
                <a:lnSpc>
                  <a:spcPct val="150000"/>
                </a:lnSpc>
              </a:pPr>
              <a:r>
                <a:rPr lang="en-US" sz="1500" dirty="0">
                  <a:solidFill>
                    <a:srgbClr val="00567D"/>
                  </a:solidFill>
                </a:rPr>
                <a:t>Medford, OR 97504-8293</a:t>
              </a:r>
            </a:p>
            <a:p>
              <a:pPr>
                <a:lnSpc>
                  <a:spcPct val="150000"/>
                </a:lnSpc>
              </a:pPr>
              <a:r>
                <a:rPr lang="en-US" sz="1500" dirty="0">
                  <a:solidFill>
                    <a:srgbClr val="00567D"/>
                  </a:solidFill>
                </a:rPr>
                <a:t>541-776-6030</a:t>
              </a:r>
            </a:p>
            <a:p>
              <a:pPr>
                <a:lnSpc>
                  <a:spcPct val="150000"/>
                </a:lnSpc>
              </a:pPr>
              <a:r>
                <a:rPr lang="en-US" sz="1500" i="1" dirty="0">
                  <a:solidFill>
                    <a:srgbClr val="00567D"/>
                  </a:solidFill>
                </a:rPr>
                <a:t>Consultation</a:t>
              </a:r>
              <a:r>
                <a:rPr lang="en-US" sz="1500" dirty="0">
                  <a:solidFill>
                    <a:srgbClr val="00567D"/>
                  </a:solidFill>
                </a:rPr>
                <a:t>: 541-776-6016</a:t>
              </a:r>
            </a:p>
            <a:p>
              <a:pPr>
                <a:lnSpc>
                  <a:spcPct val="150000"/>
                </a:lnSpc>
              </a:pPr>
              <a:r>
                <a:rPr lang="en-US" sz="1500" b="1" dirty="0">
                  <a:solidFill>
                    <a:srgbClr val="00567D"/>
                  </a:solidFill>
                </a:rPr>
                <a:t>Pendleton</a:t>
              </a:r>
            </a:p>
            <a:p>
              <a:pPr>
                <a:lnSpc>
                  <a:spcPct val="150000"/>
                </a:lnSpc>
              </a:pPr>
              <a:r>
                <a:rPr lang="en-US" sz="1500" dirty="0">
                  <a:solidFill>
                    <a:srgbClr val="00567D"/>
                  </a:solidFill>
                </a:rPr>
                <a:t>750 SE Emigrant Ave., Ste. 131</a:t>
              </a:r>
            </a:p>
            <a:p>
              <a:pPr>
                <a:lnSpc>
                  <a:spcPct val="150000"/>
                </a:lnSpc>
              </a:pPr>
              <a:r>
                <a:rPr lang="en-US" sz="1500" dirty="0">
                  <a:solidFill>
                    <a:srgbClr val="00567D"/>
                  </a:solidFill>
                </a:rPr>
                <a:t>Pendleton, OR 97801</a:t>
              </a:r>
            </a:p>
            <a:p>
              <a:pPr>
                <a:lnSpc>
                  <a:spcPct val="150000"/>
                </a:lnSpc>
              </a:pPr>
              <a:r>
                <a:rPr lang="en-US" sz="1500" dirty="0">
                  <a:solidFill>
                    <a:srgbClr val="00567D"/>
                  </a:solidFill>
                </a:rPr>
                <a:t>541-276-9175</a:t>
              </a:r>
            </a:p>
            <a:p>
              <a:pPr>
                <a:lnSpc>
                  <a:spcPct val="150000"/>
                </a:lnSpc>
              </a:pPr>
              <a:r>
                <a:rPr lang="en-US" sz="1500" i="1" dirty="0">
                  <a:solidFill>
                    <a:srgbClr val="00567D"/>
                  </a:solidFill>
                </a:rPr>
                <a:t>Consultation</a:t>
              </a:r>
              <a:r>
                <a:rPr lang="en-US" sz="1500" dirty="0">
                  <a:solidFill>
                    <a:srgbClr val="00567D"/>
                  </a:solidFill>
                </a:rPr>
                <a:t>: 541-276-2353</a:t>
              </a:r>
            </a:p>
          </p:txBody>
        </p:sp>
        <p:sp>
          <p:nvSpPr>
            <p:cNvPr id="15" name="TextBox 14">
              <a:extLst>
                <a:ext uri="{FF2B5EF4-FFF2-40B4-BE49-F238E27FC236}">
                  <a16:creationId xmlns:a16="http://schemas.microsoft.com/office/drawing/2014/main" id="{CB0B174F-2A2E-746A-F70A-E9F4A1165B73}"/>
                </a:ext>
              </a:extLst>
            </p:cNvPr>
            <p:cNvSpPr txBox="1"/>
            <p:nvPr/>
          </p:nvSpPr>
          <p:spPr>
            <a:xfrm>
              <a:off x="8429625" y="1068582"/>
              <a:ext cx="3566428" cy="4211538"/>
            </a:xfrm>
            <a:prstGeom prst="rect">
              <a:avLst/>
            </a:prstGeom>
            <a:noFill/>
          </p:spPr>
          <p:txBody>
            <a:bodyPr wrap="square">
              <a:spAutoFit/>
            </a:bodyPr>
            <a:lstStyle/>
            <a:p>
              <a:pPr>
                <a:lnSpc>
                  <a:spcPct val="150000"/>
                </a:lnSpc>
              </a:pPr>
              <a:r>
                <a:rPr lang="en-US" sz="1500" b="1" dirty="0">
                  <a:solidFill>
                    <a:srgbClr val="00567D"/>
                  </a:solidFill>
                </a:rPr>
                <a:t>Portland</a:t>
              </a:r>
            </a:p>
            <a:p>
              <a:pPr>
                <a:lnSpc>
                  <a:spcPct val="150000"/>
                </a:lnSpc>
              </a:pPr>
              <a:r>
                <a:rPr lang="en-US" sz="1500" dirty="0">
                  <a:solidFill>
                    <a:srgbClr val="00567D"/>
                  </a:solidFill>
                </a:rPr>
                <a:t>Durham Plaza</a:t>
              </a:r>
            </a:p>
            <a:p>
              <a:pPr>
                <a:lnSpc>
                  <a:spcPct val="150000"/>
                </a:lnSpc>
              </a:pPr>
              <a:r>
                <a:rPr lang="en-US" sz="1500" dirty="0">
                  <a:solidFill>
                    <a:srgbClr val="00567D"/>
                  </a:solidFill>
                </a:rPr>
                <a:t>16760 SW Upper Boones </a:t>
              </a:r>
            </a:p>
            <a:p>
              <a:pPr>
                <a:lnSpc>
                  <a:spcPct val="150000"/>
                </a:lnSpc>
              </a:pPr>
              <a:r>
                <a:rPr lang="en-US" sz="1500" dirty="0">
                  <a:solidFill>
                    <a:srgbClr val="00567D"/>
                  </a:solidFill>
                </a:rPr>
                <a:t>Ferry Road, Suite 200</a:t>
              </a:r>
            </a:p>
            <a:p>
              <a:pPr>
                <a:lnSpc>
                  <a:spcPct val="150000"/>
                </a:lnSpc>
              </a:pPr>
              <a:r>
                <a:rPr lang="en-US" sz="1500" dirty="0">
                  <a:solidFill>
                    <a:srgbClr val="00567D"/>
                  </a:solidFill>
                </a:rPr>
                <a:t>Tigard, OR 97224-7696</a:t>
              </a:r>
            </a:p>
            <a:p>
              <a:pPr>
                <a:lnSpc>
                  <a:spcPct val="150000"/>
                </a:lnSpc>
              </a:pPr>
              <a:r>
                <a:rPr lang="en-US" sz="1500" dirty="0">
                  <a:solidFill>
                    <a:srgbClr val="00567D"/>
                  </a:solidFill>
                </a:rPr>
                <a:t>503-229-5910</a:t>
              </a:r>
            </a:p>
            <a:p>
              <a:pPr>
                <a:lnSpc>
                  <a:spcPct val="150000"/>
                </a:lnSpc>
              </a:pPr>
              <a:r>
                <a:rPr lang="en-US" sz="1500" i="1" dirty="0">
                  <a:solidFill>
                    <a:srgbClr val="00567D"/>
                  </a:solidFill>
                </a:rPr>
                <a:t>Consultation</a:t>
              </a:r>
              <a:r>
                <a:rPr lang="en-US" sz="1500" dirty="0">
                  <a:solidFill>
                    <a:srgbClr val="00567D"/>
                  </a:solidFill>
                </a:rPr>
                <a:t>: 503-229-6193</a:t>
              </a:r>
            </a:p>
            <a:p>
              <a:pPr>
                <a:lnSpc>
                  <a:spcPct val="150000"/>
                </a:lnSpc>
              </a:pPr>
              <a:r>
                <a:rPr lang="en-US" sz="1500" b="1" dirty="0">
                  <a:solidFill>
                    <a:srgbClr val="00567D"/>
                  </a:solidFill>
                </a:rPr>
                <a:t>Salem</a:t>
              </a:r>
            </a:p>
            <a:p>
              <a:pPr>
                <a:lnSpc>
                  <a:spcPct val="150000"/>
                </a:lnSpc>
              </a:pPr>
              <a:r>
                <a:rPr lang="en-US" sz="1500" dirty="0">
                  <a:solidFill>
                    <a:srgbClr val="00567D"/>
                  </a:solidFill>
                </a:rPr>
                <a:t>1340 Tandem Ave. NE, Suite 160</a:t>
              </a:r>
            </a:p>
            <a:p>
              <a:pPr>
                <a:lnSpc>
                  <a:spcPct val="150000"/>
                </a:lnSpc>
              </a:pPr>
              <a:r>
                <a:rPr lang="en-US" sz="1500" dirty="0">
                  <a:solidFill>
                    <a:srgbClr val="00567D"/>
                  </a:solidFill>
                </a:rPr>
                <a:t>Salem, OR 97301-8080</a:t>
              </a:r>
            </a:p>
            <a:p>
              <a:pPr>
                <a:lnSpc>
                  <a:spcPct val="150000"/>
                </a:lnSpc>
              </a:pPr>
              <a:r>
                <a:rPr lang="en-US" sz="1500" dirty="0">
                  <a:solidFill>
                    <a:srgbClr val="00567D"/>
                  </a:solidFill>
                </a:rPr>
                <a:t>503-378-3274</a:t>
              </a:r>
            </a:p>
            <a:p>
              <a:pPr>
                <a:lnSpc>
                  <a:spcPct val="150000"/>
                </a:lnSpc>
              </a:pPr>
              <a:r>
                <a:rPr lang="en-US" sz="1500" i="1" dirty="0">
                  <a:solidFill>
                    <a:srgbClr val="00567D"/>
                  </a:solidFill>
                </a:rPr>
                <a:t>Consultation</a:t>
              </a:r>
              <a:r>
                <a:rPr lang="en-US" sz="1500" dirty="0">
                  <a:solidFill>
                    <a:srgbClr val="00567D"/>
                  </a:solidFill>
                </a:rPr>
                <a:t>: 503-373-7819</a:t>
              </a:r>
            </a:p>
          </p:txBody>
        </p:sp>
      </p:grpSp>
    </p:spTree>
    <p:extLst>
      <p:ext uri="{BB962C8B-B14F-4D97-AF65-F5344CB8AC3E}">
        <p14:creationId xmlns:p14="http://schemas.microsoft.com/office/powerpoint/2010/main" val="347827871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0"/>
            <a:ext cx="12192001" cy="4908430"/>
          </a:xfrm>
          <a:prstGeom prst="rect">
            <a:avLst/>
          </a:prstGeom>
        </p:spPr>
      </p:pic>
      <p:sp>
        <p:nvSpPr>
          <p:cNvPr id="4" name="Rectangle 3">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567D">
              <a:alpha val="8392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C183D7F6-B498-43B3-948B-1728B52AA6E4}">
                <adec:decorative xmlns:adec="http://schemas.microsoft.com/office/drawing/2017/decorative" val="1"/>
              </a:ext>
            </a:extLst>
          </p:cNvPr>
          <p:cNvSpPr/>
          <p:nvPr/>
        </p:nvSpPr>
        <p:spPr>
          <a:xfrm>
            <a:off x="0" y="4908430"/>
            <a:ext cx="12192000" cy="1949570"/>
          </a:xfrm>
          <a:prstGeom prst="rect">
            <a:avLst/>
          </a:prstGeom>
          <a:solidFill>
            <a:schemeClr val="bg1"/>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solidFill>
                <a:schemeClr val="bg1"/>
              </a:solidFill>
            </a:endParaRPr>
          </a:p>
        </p:txBody>
      </p:sp>
      <p:sp>
        <p:nvSpPr>
          <p:cNvPr id="7" name="Title 6"/>
          <p:cNvSpPr txBox="1">
            <a:spLocks noGrp="1"/>
          </p:cNvSpPr>
          <p:nvPr>
            <p:ph type="title" idx="4294967295"/>
          </p:nvPr>
        </p:nvSpPr>
        <p:spPr>
          <a:xfrm>
            <a:off x="0" y="1362973"/>
            <a:ext cx="12191999"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schemeClr val="bg1"/>
                </a:solidFill>
                <a:effectLst/>
                <a:uLnTx/>
                <a:uFillTx/>
                <a:latin typeface="+mn-lt"/>
                <a:ea typeface="+mn-ea"/>
                <a:cs typeface="+mn-cs"/>
              </a:rPr>
              <a:t>Thank you!</a:t>
            </a:r>
          </a:p>
        </p:txBody>
      </p:sp>
      <p:pic>
        <p:nvPicPr>
          <p:cNvPr id="6" name="Picture 5" descr="Oregon OSHA logo">
            <a:extLst>
              <a:ext uri="{FF2B5EF4-FFF2-40B4-BE49-F238E27FC236}">
                <a16:creationId xmlns:a16="http://schemas.microsoft.com/office/drawing/2014/main" id="{636A805C-CAF7-47CC-A314-8F2FAD3C80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38695" y="5185221"/>
            <a:ext cx="2514605" cy="1395987"/>
          </a:xfrm>
          <a:prstGeom prst="rect">
            <a:avLst/>
          </a:prstGeom>
        </p:spPr>
      </p:pic>
      <p:sp>
        <p:nvSpPr>
          <p:cNvPr id="8" name="Slide Number Placeholder 7">
            <a:extLst>
              <a:ext uri="{FF2B5EF4-FFF2-40B4-BE49-F238E27FC236}">
                <a16:creationId xmlns:a16="http://schemas.microsoft.com/office/drawing/2014/main" id="{B09D93F7-4A83-40F1-40E4-C1EB81C8CE2E}"/>
              </a:ext>
              <a:ext uri="{C183D7F6-B498-43B3-948B-1728B52AA6E4}">
                <adec:decorative xmlns:adec="http://schemas.microsoft.com/office/drawing/2017/decorative" val="1"/>
              </a:ext>
            </a:extLst>
          </p:cNvPr>
          <p:cNvSpPr>
            <a:spLocks noGrp="1"/>
          </p:cNvSpPr>
          <p:nvPr>
            <p:ph type="sldNum" sz="quarter" idx="12"/>
          </p:nvPr>
        </p:nvSpPr>
        <p:spPr/>
        <p:txBody>
          <a:bodyPr/>
          <a:lstStyle/>
          <a:p>
            <a:fld id="{99562CDD-8BC9-4CF6-AA03-D93997F55C9A}" type="slidenum">
              <a:rPr lang="en-US" smtClean="0"/>
              <a:pPr/>
              <a:t>57</a:t>
            </a:fld>
            <a:endParaRPr lang="en-US" dirty="0"/>
          </a:p>
        </p:txBody>
      </p:sp>
    </p:spTree>
    <p:extLst>
      <p:ext uri="{BB962C8B-B14F-4D97-AF65-F5344CB8AC3E}">
        <p14:creationId xmlns:p14="http://schemas.microsoft.com/office/powerpoint/2010/main" val="1704649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311AA-2A26-77F8-02B5-1CC068F2E4B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1318FBC-E1CE-5D5A-EDEE-4528DC9D9F96}"/>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57E226DC-963C-35EC-5864-94871D5B33BF}"/>
              </a:ext>
            </a:extLst>
          </p:cNvPr>
          <p:cNvSpPr>
            <a:spLocks noGrp="1"/>
          </p:cNvSpPr>
          <p:nvPr>
            <p:ph type="sldNum" sz="quarter" idx="12"/>
          </p:nvPr>
        </p:nvSpPr>
        <p:spPr/>
        <p:txBody>
          <a:bodyPr/>
          <a:lstStyle/>
          <a:p>
            <a:fld id="{99562CDD-8BC9-4CF6-AA03-D93997F55C9A}" type="slidenum">
              <a:rPr lang="en-US" smtClean="0"/>
              <a:pPr/>
              <a:t>6</a:t>
            </a:fld>
            <a:endParaRPr lang="en-US" dirty="0"/>
          </a:p>
        </p:txBody>
      </p:sp>
      <p:sp>
        <p:nvSpPr>
          <p:cNvPr id="2" name="Footer Placeholder 1" descr="workbook page number">
            <a:extLst>
              <a:ext uri="{FF2B5EF4-FFF2-40B4-BE49-F238E27FC236}">
                <a16:creationId xmlns:a16="http://schemas.microsoft.com/office/drawing/2014/main" id="{4C93B22D-BB6F-18F6-3C33-B8CDA8042246}"/>
              </a:ext>
            </a:extLst>
          </p:cNvPr>
          <p:cNvSpPr>
            <a:spLocks noGrp="1"/>
          </p:cNvSpPr>
          <p:nvPr>
            <p:ph type="ftr" sz="quarter" idx="11"/>
          </p:nvPr>
        </p:nvSpPr>
        <p:spPr/>
        <p:txBody>
          <a:bodyPr/>
          <a:lstStyle/>
          <a:p>
            <a:pPr algn="l"/>
            <a:r>
              <a:rPr lang="en-US" dirty="0"/>
              <a:t>Workbook Page #6</a:t>
            </a:r>
          </a:p>
        </p:txBody>
      </p:sp>
      <p:sp>
        <p:nvSpPr>
          <p:cNvPr id="9" name="Title 8">
            <a:extLst>
              <a:ext uri="{FF2B5EF4-FFF2-40B4-BE49-F238E27FC236}">
                <a16:creationId xmlns:a16="http://schemas.microsoft.com/office/drawing/2014/main" id="{E63478A8-8BA3-C155-61F7-D45EA23BB0D0}"/>
              </a:ext>
            </a:extLst>
          </p:cNvPr>
          <p:cNvSpPr txBox="1">
            <a:spLocks noGrp="1"/>
          </p:cNvSpPr>
          <p:nvPr>
            <p:ph type="title" idx="4294967295"/>
          </p:nvPr>
        </p:nvSpPr>
        <p:spPr>
          <a:xfrm>
            <a:off x="1322910" y="362137"/>
            <a:ext cx="8009626"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lang="en-US" sz="4000" b="1" dirty="0">
                <a:solidFill>
                  <a:srgbClr val="00567D"/>
                </a:solidFill>
                <a:latin typeface="+mn-lt"/>
                <a:ea typeface="+mn-ea"/>
                <a:cs typeface="+mn-cs"/>
              </a:rPr>
              <a:t>Part 1: Scope and application</a:t>
            </a: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sp>
        <p:nvSpPr>
          <p:cNvPr id="12" name="TextBox 11">
            <a:extLst>
              <a:ext uri="{FF2B5EF4-FFF2-40B4-BE49-F238E27FC236}">
                <a16:creationId xmlns:a16="http://schemas.microsoft.com/office/drawing/2014/main" id="{99764B9C-53AA-89BB-F3F7-DCA63ADECAC1}"/>
              </a:ext>
            </a:extLst>
          </p:cNvPr>
          <p:cNvSpPr txBox="1"/>
          <p:nvPr/>
        </p:nvSpPr>
        <p:spPr>
          <a:xfrm>
            <a:off x="1322910" y="1530942"/>
            <a:ext cx="5048498" cy="3349507"/>
          </a:xfrm>
          <a:prstGeom prst="rect">
            <a:avLst/>
          </a:prstGeom>
          <a:noFill/>
        </p:spPr>
        <p:txBody>
          <a:bodyPr wrap="square" rtlCol="0">
            <a:spAutoFit/>
          </a:bodyPr>
          <a:lstStyle/>
          <a:p>
            <a:pPr>
              <a:lnSpc>
                <a:spcPct val="150000"/>
              </a:lnSpc>
            </a:pPr>
            <a:r>
              <a:rPr lang="en-US" sz="3000" b="1" dirty="0">
                <a:solidFill>
                  <a:srgbClr val="00567D"/>
                </a:solidFill>
              </a:rPr>
              <a:t>Three key elements of an energy control program:</a:t>
            </a:r>
          </a:p>
          <a:p>
            <a:pPr marL="514350" indent="-514350">
              <a:lnSpc>
                <a:spcPct val="150000"/>
              </a:lnSpc>
              <a:buFont typeface="+mj-lt"/>
              <a:buAutoNum type="arabicPeriod"/>
            </a:pPr>
            <a:r>
              <a:rPr lang="en-US" sz="2800" dirty="0">
                <a:solidFill>
                  <a:srgbClr val="00567D"/>
                </a:solidFill>
              </a:rPr>
              <a:t>Energy control procedures</a:t>
            </a:r>
          </a:p>
          <a:p>
            <a:pPr marL="514350" indent="-514350">
              <a:lnSpc>
                <a:spcPct val="150000"/>
              </a:lnSpc>
              <a:buFont typeface="+mj-lt"/>
              <a:buAutoNum type="arabicPeriod"/>
            </a:pPr>
            <a:r>
              <a:rPr lang="en-US" sz="2800" dirty="0">
                <a:solidFill>
                  <a:srgbClr val="00567D"/>
                </a:solidFill>
              </a:rPr>
              <a:t>Employee training</a:t>
            </a:r>
          </a:p>
          <a:p>
            <a:pPr marL="514350" indent="-514350">
              <a:lnSpc>
                <a:spcPct val="150000"/>
              </a:lnSpc>
              <a:buFont typeface="+mj-lt"/>
              <a:buAutoNum type="arabicPeriod"/>
            </a:pPr>
            <a:r>
              <a:rPr lang="en-US" sz="2800" dirty="0">
                <a:solidFill>
                  <a:srgbClr val="00567D"/>
                </a:solidFill>
              </a:rPr>
              <a:t>Periodic inspection</a:t>
            </a:r>
            <a:endParaRPr lang="en-US" sz="3200" dirty="0">
              <a:solidFill>
                <a:srgbClr val="00567D"/>
              </a:solidFill>
            </a:endParaRPr>
          </a:p>
        </p:txBody>
      </p:sp>
      <p:pic>
        <p:nvPicPr>
          <p:cNvPr id="4" name="Picture 3">
            <a:extLst>
              <a:ext uri="{FF2B5EF4-FFF2-40B4-BE49-F238E27FC236}">
                <a16:creationId xmlns:a16="http://schemas.microsoft.com/office/drawing/2014/main" id="{D1D36065-66DC-B689-B9E3-A14874B20D1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8" name="Picture 7" descr="Image of a loked out, do not operate' tag.">
            <a:extLst>
              <a:ext uri="{FF2B5EF4-FFF2-40B4-BE49-F238E27FC236}">
                <a16:creationId xmlns:a16="http://schemas.microsoft.com/office/drawing/2014/main" id="{1CCE7E39-7EAB-0ADB-CFDC-75A1FEC130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74177" y="1609462"/>
            <a:ext cx="5316339" cy="3534800"/>
          </a:xfrm>
          <a:prstGeom prst="rect">
            <a:avLst/>
          </a:prstGeom>
        </p:spPr>
      </p:pic>
    </p:spTree>
    <p:extLst>
      <p:ext uri="{BB962C8B-B14F-4D97-AF65-F5344CB8AC3E}">
        <p14:creationId xmlns:p14="http://schemas.microsoft.com/office/powerpoint/2010/main" val="30146585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6E74F-3E35-06D6-B819-3448E89B29B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0D7802A-69E9-F7DB-847E-69CBED019967}"/>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F3A83CEC-F676-D530-219B-850042CC3B6D}"/>
              </a:ext>
            </a:extLst>
          </p:cNvPr>
          <p:cNvSpPr>
            <a:spLocks noGrp="1"/>
          </p:cNvSpPr>
          <p:nvPr>
            <p:ph type="sldNum" sz="quarter" idx="12"/>
          </p:nvPr>
        </p:nvSpPr>
        <p:spPr/>
        <p:txBody>
          <a:bodyPr/>
          <a:lstStyle/>
          <a:p>
            <a:fld id="{99562CDD-8BC9-4CF6-AA03-D93997F55C9A}" type="slidenum">
              <a:rPr lang="en-US" smtClean="0"/>
              <a:pPr/>
              <a:t>7</a:t>
            </a:fld>
            <a:endParaRPr lang="en-US" dirty="0"/>
          </a:p>
        </p:txBody>
      </p:sp>
      <p:sp>
        <p:nvSpPr>
          <p:cNvPr id="2" name="Footer Placeholder 1" descr="workbook page number">
            <a:extLst>
              <a:ext uri="{FF2B5EF4-FFF2-40B4-BE49-F238E27FC236}">
                <a16:creationId xmlns:a16="http://schemas.microsoft.com/office/drawing/2014/main" id="{6E9183DB-547C-6AB8-01D8-825353548538}"/>
              </a:ext>
            </a:extLst>
          </p:cNvPr>
          <p:cNvSpPr>
            <a:spLocks noGrp="1"/>
          </p:cNvSpPr>
          <p:nvPr>
            <p:ph type="ftr" sz="quarter" idx="11"/>
          </p:nvPr>
        </p:nvSpPr>
        <p:spPr/>
        <p:txBody>
          <a:bodyPr/>
          <a:lstStyle/>
          <a:p>
            <a:pPr algn="l"/>
            <a:r>
              <a:rPr lang="en-US" dirty="0"/>
              <a:t>Workbook Page #6</a:t>
            </a:r>
          </a:p>
        </p:txBody>
      </p:sp>
      <p:sp>
        <p:nvSpPr>
          <p:cNvPr id="9" name="Title 8">
            <a:extLst>
              <a:ext uri="{FF2B5EF4-FFF2-40B4-BE49-F238E27FC236}">
                <a16:creationId xmlns:a16="http://schemas.microsoft.com/office/drawing/2014/main" id="{0DC2B06A-A83F-CE1B-FB0D-D5E67E4DD694}"/>
              </a:ext>
            </a:extLst>
          </p:cNvPr>
          <p:cNvSpPr txBox="1">
            <a:spLocks noGrp="1"/>
          </p:cNvSpPr>
          <p:nvPr>
            <p:ph type="title" idx="4294967295"/>
          </p:nvPr>
        </p:nvSpPr>
        <p:spPr>
          <a:xfrm>
            <a:off x="1191975" y="114077"/>
            <a:ext cx="10809996" cy="67185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50000"/>
              </a:lnSpc>
              <a:spcBef>
                <a:spcPts val="0"/>
              </a:spcBef>
              <a:defRPr/>
            </a:pPr>
            <a:r>
              <a:rPr lang="en-US" sz="2800" b="1" dirty="0">
                <a:solidFill>
                  <a:srgbClr val="00567D"/>
                </a:solidFill>
                <a:latin typeface="+mn-lt"/>
              </a:rPr>
              <a:t>The hazardous energy control standard covers the following employees:</a:t>
            </a:r>
            <a:endParaRPr kumimoji="0" lang="en-US" sz="28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8559DB9C-FFB4-8E86-8406-D4009EED5B3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cxnSp>
        <p:nvCxnSpPr>
          <p:cNvPr id="10" name="Straight Connector 9">
            <a:extLst>
              <a:ext uri="{FF2B5EF4-FFF2-40B4-BE49-F238E27FC236}">
                <a16:creationId xmlns:a16="http://schemas.microsoft.com/office/drawing/2014/main" id="{0B56D5FF-C49B-1EF5-360A-BED94270545B}"/>
              </a:ext>
              <a:ext uri="{C183D7F6-B498-43B3-948B-1728B52AA6E4}">
                <adec:decorative xmlns:adec="http://schemas.microsoft.com/office/drawing/2017/decorative" val="1"/>
              </a:ext>
            </a:extLst>
          </p:cNvPr>
          <p:cNvCxnSpPr/>
          <p:nvPr/>
        </p:nvCxnSpPr>
        <p:spPr>
          <a:xfrm>
            <a:off x="4709298" y="1272433"/>
            <a:ext cx="0" cy="2926080"/>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9AF49F4-18B1-858F-E16B-DCBA1DDD3342}"/>
              </a:ext>
              <a:ext uri="{C183D7F6-B498-43B3-948B-1728B52AA6E4}">
                <adec:decorative xmlns:adec="http://schemas.microsoft.com/office/drawing/2017/decorative" val="1"/>
              </a:ext>
            </a:extLst>
          </p:cNvPr>
          <p:cNvCxnSpPr/>
          <p:nvPr/>
        </p:nvCxnSpPr>
        <p:spPr>
          <a:xfrm>
            <a:off x="8715883" y="1352494"/>
            <a:ext cx="0" cy="2926080"/>
          </a:xfrm>
          <a:prstGeom prst="line">
            <a:avLst/>
          </a:prstGeom>
          <a:ln>
            <a:solidFill>
              <a:srgbClr val="00567D"/>
            </a:solidFill>
          </a:ln>
        </p:spPr>
        <p:style>
          <a:lnRef idx="1">
            <a:schemeClr val="accent1"/>
          </a:lnRef>
          <a:fillRef idx="0">
            <a:schemeClr val="accent1"/>
          </a:fillRef>
          <a:effectRef idx="0">
            <a:schemeClr val="accent1"/>
          </a:effectRef>
          <a:fontRef idx="minor">
            <a:schemeClr val="tx1"/>
          </a:fontRef>
        </p:style>
      </p:cxnSp>
      <p:grpSp>
        <p:nvGrpSpPr>
          <p:cNvPr id="7" name="Group 6" descr="Definitions of authorized employee, affected employee and other employee.">
            <a:extLst>
              <a:ext uri="{FF2B5EF4-FFF2-40B4-BE49-F238E27FC236}">
                <a16:creationId xmlns:a16="http://schemas.microsoft.com/office/drawing/2014/main" id="{C0A7F366-458F-B1F6-2894-BFBE26581DEA}"/>
              </a:ext>
            </a:extLst>
          </p:cNvPr>
          <p:cNvGrpSpPr/>
          <p:nvPr/>
        </p:nvGrpSpPr>
        <p:grpSpPr>
          <a:xfrm>
            <a:off x="1191975" y="1207107"/>
            <a:ext cx="11000024" cy="5384525"/>
            <a:chOff x="1191975" y="1207107"/>
            <a:chExt cx="11000024" cy="5384525"/>
          </a:xfrm>
        </p:grpSpPr>
        <p:sp>
          <p:nvSpPr>
            <p:cNvPr id="5" name="TextBox 4">
              <a:extLst>
                <a:ext uri="{FF2B5EF4-FFF2-40B4-BE49-F238E27FC236}">
                  <a16:creationId xmlns:a16="http://schemas.microsoft.com/office/drawing/2014/main" id="{55573F1B-6BC8-68D0-7D7D-B36C4C3264C5}"/>
                </a:ext>
              </a:extLst>
            </p:cNvPr>
            <p:cNvSpPr txBox="1"/>
            <p:nvPr/>
          </p:nvSpPr>
          <p:spPr>
            <a:xfrm>
              <a:off x="1191975" y="1207107"/>
              <a:ext cx="3371639" cy="1981248"/>
            </a:xfrm>
            <a:prstGeom prst="rect">
              <a:avLst/>
            </a:prstGeom>
            <a:noFill/>
          </p:spPr>
          <p:txBody>
            <a:bodyPr wrap="square" rtlCol="0">
              <a:spAutoFit/>
            </a:bodyPr>
            <a:lstStyle/>
            <a:p>
              <a:pPr>
                <a:lnSpc>
                  <a:spcPct val="150000"/>
                </a:lnSpc>
              </a:pPr>
              <a:r>
                <a:rPr lang="en-US" sz="2100" b="1" dirty="0">
                  <a:solidFill>
                    <a:srgbClr val="00567D"/>
                  </a:solidFill>
                </a:rPr>
                <a:t>Authorized Employee</a:t>
              </a:r>
            </a:p>
            <a:p>
              <a:pPr>
                <a:lnSpc>
                  <a:spcPct val="150000"/>
                </a:lnSpc>
              </a:pPr>
              <a:r>
                <a:rPr lang="en-US" sz="2100" dirty="0">
                  <a:solidFill>
                    <a:srgbClr val="00567D"/>
                  </a:solidFill>
                </a:rPr>
                <a:t>The person who services or performs maintenance on machines and equipment.</a:t>
              </a:r>
            </a:p>
          </p:txBody>
        </p:sp>
        <p:sp>
          <p:nvSpPr>
            <p:cNvPr id="11" name="TextBox 10">
              <a:extLst>
                <a:ext uri="{FF2B5EF4-FFF2-40B4-BE49-F238E27FC236}">
                  <a16:creationId xmlns:a16="http://schemas.microsoft.com/office/drawing/2014/main" id="{428D197C-A723-D2ED-B112-FEFE0827583A}"/>
                </a:ext>
              </a:extLst>
            </p:cNvPr>
            <p:cNvSpPr txBox="1"/>
            <p:nvPr/>
          </p:nvSpPr>
          <p:spPr>
            <a:xfrm>
              <a:off x="4927923" y="1217147"/>
              <a:ext cx="3892437" cy="5374485"/>
            </a:xfrm>
            <a:prstGeom prst="rect">
              <a:avLst/>
            </a:prstGeom>
            <a:noFill/>
          </p:spPr>
          <p:txBody>
            <a:bodyPr wrap="square" rtlCol="0">
              <a:spAutoFit/>
            </a:bodyPr>
            <a:lstStyle/>
            <a:p>
              <a:pPr>
                <a:lnSpc>
                  <a:spcPct val="150000"/>
                </a:lnSpc>
              </a:pPr>
              <a:r>
                <a:rPr lang="en-US" sz="2100" b="1" dirty="0">
                  <a:solidFill>
                    <a:srgbClr val="00567D"/>
                  </a:solidFill>
                </a:rPr>
                <a:t>Affected Employee</a:t>
              </a:r>
            </a:p>
            <a:p>
              <a:pPr>
                <a:lnSpc>
                  <a:spcPct val="150000"/>
                </a:lnSpc>
              </a:pPr>
              <a:r>
                <a:rPr lang="en-US" sz="2100" dirty="0">
                  <a:solidFill>
                    <a:srgbClr val="00567D"/>
                  </a:solidFill>
                </a:rPr>
                <a:t>An employee whose job requires him/her to operate or use a machine or equipment on which servicing or maintenance is being performed under lockout or tagout, or whose job requires him/her to work in an area in which such servicing or maintenance is being performed.</a:t>
              </a:r>
            </a:p>
            <a:p>
              <a:pPr>
                <a:lnSpc>
                  <a:spcPct val="150000"/>
                </a:lnSpc>
              </a:pPr>
              <a:endParaRPr lang="en-US" sz="2100" dirty="0">
                <a:solidFill>
                  <a:srgbClr val="00567D"/>
                </a:solidFill>
              </a:endParaRPr>
            </a:p>
          </p:txBody>
        </p:sp>
        <p:sp>
          <p:nvSpPr>
            <p:cNvPr id="14" name="TextBox 13">
              <a:extLst>
                <a:ext uri="{FF2B5EF4-FFF2-40B4-BE49-F238E27FC236}">
                  <a16:creationId xmlns:a16="http://schemas.microsoft.com/office/drawing/2014/main" id="{E3C86027-1752-829A-C8CC-039A0C9D94AC}"/>
                </a:ext>
              </a:extLst>
            </p:cNvPr>
            <p:cNvSpPr txBox="1"/>
            <p:nvPr/>
          </p:nvSpPr>
          <p:spPr>
            <a:xfrm>
              <a:off x="8820360" y="1217142"/>
              <a:ext cx="3371639" cy="1981248"/>
            </a:xfrm>
            <a:prstGeom prst="rect">
              <a:avLst/>
            </a:prstGeom>
            <a:noFill/>
          </p:spPr>
          <p:txBody>
            <a:bodyPr wrap="square" rtlCol="0">
              <a:spAutoFit/>
            </a:bodyPr>
            <a:lstStyle/>
            <a:p>
              <a:pPr>
                <a:lnSpc>
                  <a:spcPct val="150000"/>
                </a:lnSpc>
              </a:pPr>
              <a:r>
                <a:rPr lang="en-US" sz="2100" b="1" dirty="0">
                  <a:solidFill>
                    <a:srgbClr val="00567D"/>
                  </a:solidFill>
                </a:rPr>
                <a:t>Other Employee</a:t>
              </a:r>
            </a:p>
            <a:p>
              <a:pPr>
                <a:lnSpc>
                  <a:spcPct val="150000"/>
                </a:lnSpc>
              </a:pPr>
              <a:r>
                <a:rPr lang="en-US" sz="2100" dirty="0">
                  <a:solidFill>
                    <a:srgbClr val="00567D"/>
                  </a:solidFill>
                </a:rPr>
                <a:t>The person who may be in an area where lockout procedures are being used.</a:t>
              </a:r>
            </a:p>
          </p:txBody>
        </p:sp>
      </p:grpSp>
    </p:spTree>
    <p:extLst>
      <p:ext uri="{BB962C8B-B14F-4D97-AF65-F5344CB8AC3E}">
        <p14:creationId xmlns:p14="http://schemas.microsoft.com/office/powerpoint/2010/main" val="487383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E1BA9-04CF-07DD-239A-B7851D469CFA}"/>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25908C9-82FD-6758-8A0B-79464F17C3C0}"/>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E7D8D9D9-0924-BE6C-9E19-95C3494E799B}"/>
              </a:ext>
            </a:extLst>
          </p:cNvPr>
          <p:cNvSpPr>
            <a:spLocks noGrp="1"/>
          </p:cNvSpPr>
          <p:nvPr>
            <p:ph type="sldNum" sz="quarter" idx="12"/>
          </p:nvPr>
        </p:nvSpPr>
        <p:spPr/>
        <p:txBody>
          <a:bodyPr/>
          <a:lstStyle/>
          <a:p>
            <a:fld id="{99562CDD-8BC9-4CF6-AA03-D93997F55C9A}" type="slidenum">
              <a:rPr lang="en-US" smtClean="0"/>
              <a:pPr/>
              <a:t>8</a:t>
            </a:fld>
            <a:endParaRPr lang="en-US" dirty="0"/>
          </a:p>
        </p:txBody>
      </p:sp>
      <p:sp>
        <p:nvSpPr>
          <p:cNvPr id="2" name="Footer Placeholder 1" descr="workbook page number">
            <a:extLst>
              <a:ext uri="{FF2B5EF4-FFF2-40B4-BE49-F238E27FC236}">
                <a16:creationId xmlns:a16="http://schemas.microsoft.com/office/drawing/2014/main" id="{FC02FF0C-4016-C21C-73CA-D1E3872B9998}"/>
              </a:ext>
            </a:extLst>
          </p:cNvPr>
          <p:cNvSpPr>
            <a:spLocks noGrp="1"/>
          </p:cNvSpPr>
          <p:nvPr>
            <p:ph type="ftr" sz="quarter" idx="11"/>
          </p:nvPr>
        </p:nvSpPr>
        <p:spPr/>
        <p:txBody>
          <a:bodyPr/>
          <a:lstStyle/>
          <a:p>
            <a:pPr algn="l"/>
            <a:r>
              <a:rPr lang="en-US" dirty="0"/>
              <a:t>Workbook Page #6</a:t>
            </a:r>
          </a:p>
        </p:txBody>
      </p:sp>
      <p:sp>
        <p:nvSpPr>
          <p:cNvPr id="9" name="Title 8">
            <a:extLst>
              <a:ext uri="{FF2B5EF4-FFF2-40B4-BE49-F238E27FC236}">
                <a16:creationId xmlns:a16="http://schemas.microsoft.com/office/drawing/2014/main" id="{40736FA6-60B0-F306-6347-C73C83AE5293}"/>
              </a:ext>
            </a:extLst>
          </p:cNvPr>
          <p:cNvSpPr txBox="1">
            <a:spLocks noGrp="1"/>
          </p:cNvSpPr>
          <p:nvPr>
            <p:ph type="title" idx="4294967295"/>
          </p:nvPr>
        </p:nvSpPr>
        <p:spPr>
          <a:xfrm>
            <a:off x="1406527" y="373196"/>
            <a:ext cx="10482730"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567D"/>
                </a:solidFill>
                <a:effectLst/>
                <a:uLnTx/>
                <a:uFillTx/>
                <a:latin typeface="+mn-lt"/>
                <a:ea typeface="+mn-ea"/>
                <a:cs typeface="+mn-cs"/>
              </a:rPr>
              <a:t>Servicing and maintenance</a:t>
            </a:r>
            <a:endParaRPr kumimoji="0" lang="en-US" sz="4000" b="0" i="0" u="none" strike="noStrike" kern="1200" cap="none" spc="0" normalizeH="0" baseline="0" noProof="0" dirty="0">
              <a:ln>
                <a:noFill/>
              </a:ln>
              <a:solidFill>
                <a:schemeClr val="tx1"/>
              </a:solidFill>
              <a:effectLst/>
              <a:uLnTx/>
              <a:uFillTx/>
              <a:latin typeface="+mn-lt"/>
              <a:ea typeface="+mn-ea"/>
              <a:cs typeface="+mn-cs"/>
              <a:hlinkClick r:id="rId2"/>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00567D"/>
              </a:solidFill>
              <a:effectLst/>
              <a:uLnTx/>
              <a:uFillTx/>
              <a:latin typeface="+mn-lt"/>
              <a:ea typeface="+mn-ea"/>
              <a:cs typeface="+mn-cs"/>
            </a:endParaRPr>
          </a:p>
        </p:txBody>
      </p:sp>
      <p:pic>
        <p:nvPicPr>
          <p:cNvPr id="4" name="Picture 3">
            <a:extLst>
              <a:ext uri="{FF2B5EF4-FFF2-40B4-BE49-F238E27FC236}">
                <a16:creationId xmlns:a16="http://schemas.microsoft.com/office/drawing/2014/main" id="{CA272963-F369-C4B2-6920-EA45C93C5C1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23" y="218087"/>
            <a:ext cx="986814" cy="546635"/>
          </a:xfrm>
          <a:prstGeom prst="rect">
            <a:avLst/>
          </a:prstGeom>
        </p:spPr>
      </p:pic>
      <p:grpSp>
        <p:nvGrpSpPr>
          <p:cNvPr id="8" name="Group 7" descr="A list of servicing and maintenance tasks.">
            <a:extLst>
              <a:ext uri="{FF2B5EF4-FFF2-40B4-BE49-F238E27FC236}">
                <a16:creationId xmlns:a16="http://schemas.microsoft.com/office/drawing/2014/main" id="{7F3174A4-A511-E63C-6AD7-E92157923661}"/>
              </a:ext>
            </a:extLst>
          </p:cNvPr>
          <p:cNvGrpSpPr/>
          <p:nvPr/>
        </p:nvGrpSpPr>
        <p:grpSpPr>
          <a:xfrm>
            <a:off x="1406527" y="1582833"/>
            <a:ext cx="5288187" cy="3501162"/>
            <a:chOff x="1406527" y="1484859"/>
            <a:chExt cx="5288187" cy="3501162"/>
          </a:xfrm>
        </p:grpSpPr>
        <p:sp>
          <p:nvSpPr>
            <p:cNvPr id="12" name="TextBox 11">
              <a:extLst>
                <a:ext uri="{FF2B5EF4-FFF2-40B4-BE49-F238E27FC236}">
                  <a16:creationId xmlns:a16="http://schemas.microsoft.com/office/drawing/2014/main" id="{5BCCE211-2058-A9A4-C4AF-2EAAA14887B0}"/>
                </a:ext>
              </a:extLst>
            </p:cNvPr>
            <p:cNvSpPr txBox="1"/>
            <p:nvPr/>
          </p:nvSpPr>
          <p:spPr>
            <a:xfrm>
              <a:off x="1406527" y="1490833"/>
              <a:ext cx="2708273" cy="3495188"/>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500" dirty="0">
                  <a:solidFill>
                    <a:srgbClr val="00567D"/>
                  </a:solidFill>
                </a:rPr>
                <a:t>Adjusting</a:t>
              </a:r>
            </a:p>
            <a:p>
              <a:pPr marL="457200" indent="-457200">
                <a:lnSpc>
                  <a:spcPct val="150000"/>
                </a:lnSpc>
                <a:buFont typeface="Arial" panose="020B0604020202020204" pitchFamily="34" charset="0"/>
                <a:buChar char="•"/>
              </a:pPr>
              <a:r>
                <a:rPr lang="en-US" sz="2500" dirty="0">
                  <a:solidFill>
                    <a:srgbClr val="00567D"/>
                  </a:solidFill>
                </a:rPr>
                <a:t>Inspection</a:t>
              </a:r>
            </a:p>
            <a:p>
              <a:pPr marL="457200" indent="-457200">
                <a:lnSpc>
                  <a:spcPct val="150000"/>
                </a:lnSpc>
                <a:buFont typeface="Arial" panose="020B0604020202020204" pitchFamily="34" charset="0"/>
                <a:buChar char="•"/>
              </a:pPr>
              <a:r>
                <a:rPr lang="en-US" sz="2500" dirty="0">
                  <a:solidFill>
                    <a:srgbClr val="00567D"/>
                  </a:solidFill>
                </a:rPr>
                <a:t>Modifying</a:t>
              </a:r>
            </a:p>
            <a:p>
              <a:pPr marL="457200" indent="-457200">
                <a:lnSpc>
                  <a:spcPct val="150000"/>
                </a:lnSpc>
                <a:buFont typeface="Arial" panose="020B0604020202020204" pitchFamily="34" charset="0"/>
                <a:buChar char="•"/>
              </a:pPr>
              <a:r>
                <a:rPr lang="en-US" sz="2500" dirty="0">
                  <a:solidFill>
                    <a:srgbClr val="00567D"/>
                  </a:solidFill>
                </a:rPr>
                <a:t>Constructing</a:t>
              </a:r>
            </a:p>
            <a:p>
              <a:pPr marL="457200" indent="-457200">
                <a:lnSpc>
                  <a:spcPct val="150000"/>
                </a:lnSpc>
                <a:buFont typeface="Arial" panose="020B0604020202020204" pitchFamily="34" charset="0"/>
                <a:buChar char="•"/>
              </a:pPr>
              <a:r>
                <a:rPr lang="en-US" sz="2500" dirty="0">
                  <a:solidFill>
                    <a:srgbClr val="00567D"/>
                  </a:solidFill>
                </a:rPr>
                <a:t>Retooling</a:t>
              </a:r>
            </a:p>
            <a:p>
              <a:pPr>
                <a:lnSpc>
                  <a:spcPct val="150000"/>
                </a:lnSpc>
              </a:pPr>
              <a:endParaRPr lang="en-US" sz="2500" dirty="0">
                <a:solidFill>
                  <a:srgbClr val="00567D"/>
                </a:solidFill>
              </a:endParaRPr>
            </a:p>
          </p:txBody>
        </p:sp>
        <p:sp>
          <p:nvSpPr>
            <p:cNvPr id="5" name="TextBox 4">
              <a:extLst>
                <a:ext uri="{FF2B5EF4-FFF2-40B4-BE49-F238E27FC236}">
                  <a16:creationId xmlns:a16="http://schemas.microsoft.com/office/drawing/2014/main" id="{807709F7-256A-DAB7-76C0-340E9B72DB62}"/>
                </a:ext>
              </a:extLst>
            </p:cNvPr>
            <p:cNvSpPr txBox="1"/>
            <p:nvPr/>
          </p:nvSpPr>
          <p:spPr>
            <a:xfrm>
              <a:off x="4077748" y="1484859"/>
              <a:ext cx="2616966" cy="3362459"/>
            </a:xfrm>
            <a:prstGeom prst="rect">
              <a:avLst/>
            </a:prstGeom>
            <a:noFill/>
          </p:spPr>
          <p:txBody>
            <a:bodyPr wrap="square" rtlCol="0">
              <a:spAutoFit/>
            </a:bodyPr>
            <a:lstStyle/>
            <a:p>
              <a:pPr marL="457200" indent="-457200">
                <a:lnSpc>
                  <a:spcPct val="150000"/>
                </a:lnSpc>
                <a:buFont typeface="Arial" panose="020B0604020202020204" pitchFamily="34" charset="0"/>
                <a:buChar char="•"/>
              </a:pPr>
              <a:r>
                <a:rPr lang="en-US" sz="2500" dirty="0">
                  <a:solidFill>
                    <a:srgbClr val="00567D"/>
                  </a:solidFill>
                </a:rPr>
                <a:t>Lubricating</a:t>
              </a:r>
            </a:p>
            <a:p>
              <a:pPr marL="457200" indent="-457200">
                <a:lnSpc>
                  <a:spcPct val="150000"/>
                </a:lnSpc>
                <a:buFont typeface="Arial" panose="020B0604020202020204" pitchFamily="34" charset="0"/>
                <a:buChar char="•"/>
              </a:pPr>
              <a:r>
                <a:rPr lang="en-US" sz="2500" dirty="0">
                  <a:solidFill>
                    <a:srgbClr val="00567D"/>
                  </a:solidFill>
                </a:rPr>
                <a:t>Installing</a:t>
              </a:r>
            </a:p>
            <a:p>
              <a:pPr marL="457200" indent="-457200">
                <a:lnSpc>
                  <a:spcPct val="150000"/>
                </a:lnSpc>
                <a:buFont typeface="Arial" panose="020B0604020202020204" pitchFamily="34" charset="0"/>
                <a:buChar char="•"/>
              </a:pPr>
              <a:r>
                <a:rPr lang="en-US" sz="2500" dirty="0">
                  <a:solidFill>
                    <a:srgbClr val="00567D"/>
                  </a:solidFill>
                </a:rPr>
                <a:t>Setting up</a:t>
              </a:r>
            </a:p>
            <a:p>
              <a:pPr marL="457200" indent="-457200">
                <a:lnSpc>
                  <a:spcPct val="150000"/>
                </a:lnSpc>
                <a:buFont typeface="Arial" panose="020B0604020202020204" pitchFamily="34" charset="0"/>
                <a:buChar char="•"/>
              </a:pPr>
              <a:r>
                <a:rPr lang="en-US" sz="2500" dirty="0">
                  <a:solidFill>
                    <a:srgbClr val="00567D"/>
                  </a:solidFill>
                </a:rPr>
                <a:t>Removing jams</a:t>
              </a:r>
            </a:p>
            <a:p>
              <a:pPr marL="457200" indent="-457200">
                <a:lnSpc>
                  <a:spcPct val="150000"/>
                </a:lnSpc>
                <a:buFont typeface="Arial" panose="020B0604020202020204" pitchFamily="34" charset="0"/>
                <a:buChar char="•"/>
              </a:pPr>
              <a:r>
                <a:rPr lang="en-US" sz="2500" dirty="0">
                  <a:solidFill>
                    <a:srgbClr val="00567D"/>
                  </a:solidFill>
                </a:rPr>
                <a:t>Cleaning</a:t>
              </a:r>
            </a:p>
            <a:p>
              <a:endParaRPr lang="en-US" sz="2500" dirty="0"/>
            </a:p>
          </p:txBody>
        </p:sp>
      </p:grpSp>
      <p:pic>
        <p:nvPicPr>
          <p:cNvPr id="7" name="Picture Placeholder 5" descr="Image of a worker inspecting a piece of machinery.">
            <a:extLst>
              <a:ext uri="{FF2B5EF4-FFF2-40B4-BE49-F238E27FC236}">
                <a16:creationId xmlns:a16="http://schemas.microsoft.com/office/drawing/2014/main" id="{6FA2BEFB-ECCE-3BAA-4A9B-3B07D4884C77}"/>
              </a:ext>
            </a:extLst>
          </p:cNvPr>
          <p:cNvPicPr>
            <a:picLocks noChangeAspect="1"/>
          </p:cNvPicPr>
          <p:nvPr/>
        </p:nvPicPr>
        <p:blipFill>
          <a:blip r:embed="rId4">
            <a:extLst>
              <a:ext uri="{28A0092B-C50C-407E-A947-70E740481C1C}">
                <a14:useLocalDpi xmlns:a14="http://schemas.microsoft.com/office/drawing/2010/main" val="0"/>
              </a:ext>
            </a:extLst>
          </a:blip>
          <a:srcRect l="10232" r="10232"/>
          <a:stretch>
            <a:fillRect/>
          </a:stretch>
        </p:blipFill>
        <p:spPr>
          <a:xfrm>
            <a:off x="7265223" y="1588810"/>
            <a:ext cx="4743093" cy="3745190"/>
          </a:xfrm>
          <a:prstGeom prst="rect">
            <a:avLst/>
          </a:prstGeom>
        </p:spPr>
      </p:pic>
    </p:spTree>
    <p:extLst>
      <p:ext uri="{BB962C8B-B14F-4D97-AF65-F5344CB8AC3E}">
        <p14:creationId xmlns:p14="http://schemas.microsoft.com/office/powerpoint/2010/main" val="2993101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038A4A-6B0D-3CDB-1558-3CEE24121AB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03ED9E6-3DC3-59C7-7B2B-310E37E56AB8}"/>
              </a:ext>
              <a:ext uri="{C183D7F6-B498-43B3-948B-1728B52AA6E4}">
                <adec:decorative xmlns:adec="http://schemas.microsoft.com/office/drawing/2017/decorative" val="1"/>
              </a:ext>
            </a:extLst>
          </p:cNvPr>
          <p:cNvSpPr/>
          <p:nvPr/>
        </p:nvSpPr>
        <p:spPr>
          <a:xfrm>
            <a:off x="1" y="-26190"/>
            <a:ext cx="1091952" cy="6884190"/>
          </a:xfrm>
          <a:prstGeom prst="rect">
            <a:avLst/>
          </a:prstGeom>
          <a:solidFill>
            <a:srgbClr val="00567D">
              <a:alpha val="9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8A6"/>
              </a:solidFill>
            </a:endParaRPr>
          </a:p>
        </p:txBody>
      </p:sp>
      <p:sp>
        <p:nvSpPr>
          <p:cNvPr id="3" name="Slide Number Placeholder 2" descr="Slide number">
            <a:extLst>
              <a:ext uri="{FF2B5EF4-FFF2-40B4-BE49-F238E27FC236}">
                <a16:creationId xmlns:a16="http://schemas.microsoft.com/office/drawing/2014/main" id="{177B5CE4-2FDB-8437-BB23-B5ED4F58A779}"/>
              </a:ext>
            </a:extLst>
          </p:cNvPr>
          <p:cNvSpPr>
            <a:spLocks noGrp="1"/>
          </p:cNvSpPr>
          <p:nvPr>
            <p:ph type="sldNum" sz="quarter" idx="12"/>
          </p:nvPr>
        </p:nvSpPr>
        <p:spPr/>
        <p:txBody>
          <a:bodyPr/>
          <a:lstStyle/>
          <a:p>
            <a:fld id="{99562CDD-8BC9-4CF6-AA03-D93997F55C9A}" type="slidenum">
              <a:rPr lang="en-US" smtClean="0"/>
              <a:pPr/>
              <a:t>9</a:t>
            </a:fld>
            <a:endParaRPr lang="en-US" dirty="0"/>
          </a:p>
        </p:txBody>
      </p:sp>
      <p:sp>
        <p:nvSpPr>
          <p:cNvPr id="2" name="Footer Placeholder 1" descr="workbook page number">
            <a:extLst>
              <a:ext uri="{FF2B5EF4-FFF2-40B4-BE49-F238E27FC236}">
                <a16:creationId xmlns:a16="http://schemas.microsoft.com/office/drawing/2014/main" id="{009EEED5-2062-3FEA-83F1-1237C30A44C3}"/>
              </a:ext>
            </a:extLst>
          </p:cNvPr>
          <p:cNvSpPr>
            <a:spLocks noGrp="1"/>
          </p:cNvSpPr>
          <p:nvPr>
            <p:ph type="ftr" sz="quarter" idx="11"/>
          </p:nvPr>
        </p:nvSpPr>
        <p:spPr/>
        <p:txBody>
          <a:bodyPr/>
          <a:lstStyle/>
          <a:p>
            <a:pPr algn="l"/>
            <a:r>
              <a:rPr lang="en-US" dirty="0"/>
              <a:t>Workbook Page #7</a:t>
            </a:r>
          </a:p>
        </p:txBody>
      </p:sp>
      <p:sp>
        <p:nvSpPr>
          <p:cNvPr id="9" name="Title 8">
            <a:extLst>
              <a:ext uri="{FF2B5EF4-FFF2-40B4-BE49-F238E27FC236}">
                <a16:creationId xmlns:a16="http://schemas.microsoft.com/office/drawing/2014/main" id="{271CBCDC-17B7-EE08-3BD0-6F7A51084EFF}"/>
              </a:ext>
            </a:extLst>
          </p:cNvPr>
          <p:cNvSpPr txBox="1">
            <a:spLocks noGrp="1"/>
          </p:cNvSpPr>
          <p:nvPr>
            <p:ph type="title" idx="4294967295"/>
          </p:nvPr>
        </p:nvSpPr>
        <p:spPr>
          <a:xfrm>
            <a:off x="1290635" y="362137"/>
            <a:ext cx="10770736" cy="63094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567D"/>
                </a:solidFill>
                <a:effectLst/>
                <a:uLnTx/>
                <a:uFillTx/>
                <a:latin typeface="+mn-lt"/>
                <a:ea typeface="+mn-ea"/>
                <a:cs typeface="+mn-cs"/>
              </a:rPr>
              <a:t>Sources of energy capable of causing serious injury</a:t>
            </a:r>
          </a:p>
        </p:txBody>
      </p:sp>
      <p:sp>
        <p:nvSpPr>
          <p:cNvPr id="12" name="TextBox 11">
            <a:extLst>
              <a:ext uri="{FF2B5EF4-FFF2-40B4-BE49-F238E27FC236}">
                <a16:creationId xmlns:a16="http://schemas.microsoft.com/office/drawing/2014/main" id="{23BA5ED3-A32B-E54F-6671-278BAB40CB2C}"/>
              </a:ext>
            </a:extLst>
          </p:cNvPr>
          <p:cNvSpPr txBox="1"/>
          <p:nvPr/>
        </p:nvSpPr>
        <p:spPr>
          <a:xfrm>
            <a:off x="1361033" y="1392865"/>
            <a:ext cx="5048498" cy="4072269"/>
          </a:xfrm>
          <a:prstGeom prst="rect">
            <a:avLst/>
          </a:prstGeom>
          <a:noFill/>
        </p:spPr>
        <p:txBody>
          <a:bodyPr wrap="square" rtlCol="0">
            <a:spAutoFit/>
          </a:bodyPr>
          <a:lstStyle/>
          <a:p>
            <a:pPr>
              <a:lnSpc>
                <a:spcPct val="150000"/>
              </a:lnSpc>
            </a:pPr>
            <a:r>
              <a:rPr lang="en-US" sz="2500" b="1" dirty="0">
                <a:solidFill>
                  <a:srgbClr val="00567D"/>
                </a:solidFill>
              </a:rPr>
              <a:t>Examples include:</a:t>
            </a:r>
          </a:p>
          <a:p>
            <a:pPr marL="514350" indent="-514350">
              <a:lnSpc>
                <a:spcPct val="150000"/>
              </a:lnSpc>
              <a:buFont typeface="Arial" panose="020B0604020202020204" pitchFamily="34" charset="0"/>
              <a:buChar char="•"/>
            </a:pPr>
            <a:r>
              <a:rPr lang="en-US" sz="2500" dirty="0">
                <a:solidFill>
                  <a:srgbClr val="00567D"/>
                </a:solidFill>
              </a:rPr>
              <a:t>Electrical</a:t>
            </a:r>
          </a:p>
          <a:p>
            <a:pPr marL="514350" indent="-514350">
              <a:lnSpc>
                <a:spcPct val="150000"/>
              </a:lnSpc>
              <a:buFont typeface="Arial" panose="020B0604020202020204" pitchFamily="34" charset="0"/>
              <a:buChar char="•"/>
            </a:pPr>
            <a:r>
              <a:rPr lang="en-US" sz="2500" dirty="0">
                <a:solidFill>
                  <a:srgbClr val="00567D"/>
                </a:solidFill>
              </a:rPr>
              <a:t>Pneumatic</a:t>
            </a:r>
          </a:p>
          <a:p>
            <a:pPr marL="514350" indent="-514350">
              <a:lnSpc>
                <a:spcPct val="150000"/>
              </a:lnSpc>
              <a:buFont typeface="Arial" panose="020B0604020202020204" pitchFamily="34" charset="0"/>
              <a:buChar char="•"/>
            </a:pPr>
            <a:r>
              <a:rPr lang="en-US" sz="2500" dirty="0">
                <a:solidFill>
                  <a:srgbClr val="00567D"/>
                </a:solidFill>
              </a:rPr>
              <a:t>Gravity</a:t>
            </a:r>
          </a:p>
          <a:p>
            <a:pPr marL="514350" indent="-514350">
              <a:lnSpc>
                <a:spcPct val="150000"/>
              </a:lnSpc>
              <a:buFont typeface="Arial" panose="020B0604020202020204" pitchFamily="34" charset="0"/>
              <a:buChar char="•"/>
            </a:pPr>
            <a:r>
              <a:rPr lang="en-US" sz="2500" dirty="0">
                <a:solidFill>
                  <a:srgbClr val="00567D"/>
                </a:solidFill>
              </a:rPr>
              <a:t>Hydraulic</a:t>
            </a:r>
          </a:p>
          <a:p>
            <a:pPr marL="514350" indent="-514350">
              <a:lnSpc>
                <a:spcPct val="150000"/>
              </a:lnSpc>
              <a:buFont typeface="Arial" panose="020B0604020202020204" pitchFamily="34" charset="0"/>
              <a:buChar char="•"/>
            </a:pPr>
            <a:r>
              <a:rPr lang="en-US" sz="2500" dirty="0">
                <a:solidFill>
                  <a:srgbClr val="00567D"/>
                </a:solidFill>
              </a:rPr>
              <a:t>Radiation</a:t>
            </a:r>
          </a:p>
          <a:p>
            <a:pPr marL="514350" indent="-514350">
              <a:lnSpc>
                <a:spcPct val="150000"/>
              </a:lnSpc>
              <a:buFont typeface="Arial" panose="020B0604020202020204" pitchFamily="34" charset="0"/>
              <a:buChar char="•"/>
            </a:pPr>
            <a:r>
              <a:rPr lang="en-US" sz="2500" dirty="0">
                <a:solidFill>
                  <a:srgbClr val="00567D"/>
                </a:solidFill>
              </a:rPr>
              <a:t>Kinetic</a:t>
            </a:r>
          </a:p>
        </p:txBody>
      </p:sp>
      <p:pic>
        <p:nvPicPr>
          <p:cNvPr id="4" name="Picture 3">
            <a:extLst>
              <a:ext uri="{FF2B5EF4-FFF2-40B4-BE49-F238E27FC236}">
                <a16:creationId xmlns:a16="http://schemas.microsoft.com/office/drawing/2014/main" id="{CB1F0FC4-ABE5-B96E-6491-9104132EC09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37323" y="218087"/>
            <a:ext cx="986814" cy="546635"/>
          </a:xfrm>
          <a:prstGeom prst="rect">
            <a:avLst/>
          </a:prstGeom>
        </p:spPr>
      </p:pic>
      <p:pic>
        <p:nvPicPr>
          <p:cNvPr id="7" name="Picture 6" descr="Image of danger, locked out, do not remove tag.">
            <a:extLst>
              <a:ext uri="{FF2B5EF4-FFF2-40B4-BE49-F238E27FC236}">
                <a16:creationId xmlns:a16="http://schemas.microsoft.com/office/drawing/2014/main" id="{5F4EDD05-A17A-01AF-C043-CE4802D0D3C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35459" y="1392865"/>
            <a:ext cx="3057000" cy="4585500"/>
          </a:xfrm>
          <a:prstGeom prst="rect">
            <a:avLst/>
          </a:prstGeom>
        </p:spPr>
      </p:pic>
    </p:spTree>
    <p:extLst>
      <p:ext uri="{BB962C8B-B14F-4D97-AF65-F5344CB8AC3E}">
        <p14:creationId xmlns:p14="http://schemas.microsoft.com/office/powerpoint/2010/main" val="42218199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Training" ma:contentTypeID="0x010100854524CC3423A244BB56938E3F8ABE270067817B4706841944893504266FF3AFD0" ma:contentTypeVersion="29" ma:contentTypeDescription="Training and education materials" ma:contentTypeScope="" ma:versionID="9c14672a0c5f30bf6f8f3e80b604c454">
  <xsd:schema xmlns:xsd="http://www.w3.org/2001/XMLSchema" xmlns:xs="http://www.w3.org/2001/XMLSchema" xmlns:p="http://schemas.microsoft.com/office/2006/metadata/properties" xmlns:ns1="http://schemas.microsoft.com/sharepoint/v3" xmlns:ns2="4abed4e2-db5c-4e78-ae88-7ca7a6241065" xmlns:ns3="http://schemas.microsoft.com/sharepoint/v4" targetNamespace="http://schemas.microsoft.com/office/2006/metadata/properties" ma:root="true" ma:fieldsID="816006bf8a4b08db83d12aa117935bd6" ns1:_="" ns2:_="" ns3:_="">
    <xsd:import namespace="http://schemas.microsoft.com/sharepoint/v3"/>
    <xsd:import namespace="4abed4e2-db5c-4e78-ae88-7ca7a6241065"/>
    <xsd:import namespace="http://schemas.microsoft.com/sharepoint/v4"/>
    <xsd:element name="properties">
      <xsd:complexType>
        <xsd:sequence>
          <xsd:element name="documentManagement">
            <xsd:complexType>
              <xsd:all>
                <xsd:element ref="ns2:AdditionalTitle" minOccurs="0"/>
                <xsd:element ref="ns2:TrainingType" minOccurs="0"/>
                <xsd:element ref="ns2:TrainingFormat" minOccurs="0"/>
                <xsd:element ref="ns2:DateRevised" minOccurs="0"/>
                <xsd:element ref="ns1:Language" minOccurs="0"/>
                <xsd:element ref="ns2:Description1" minOccurs="0"/>
                <xsd:element ref="ns2:Topic" minOccurs="0"/>
                <xsd:element ref="ns2:SharedWithUser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nguage" ma:index="6" nillable="true" ma:displayName="Language" ma:default="English" ma:format="Dropdown" ma:internalName="Language" ma:readOnly="false">
      <xsd:simpleType>
        <xsd:union memberTypes="dms:Text">
          <xsd:simpleType>
            <xsd:restriction base="dms:Choice">
              <xsd:enumeration value="Arabic"/>
              <xsd:enumeration value="Bulgarian"/>
              <xsd:enumeration value="Chinese"/>
              <xsd:enumeration value="Croatian"/>
              <xsd:enumeration value="Czech"/>
              <xsd:enumeration value="Danish"/>
              <xsd:enumeration value="Dutch"/>
              <xsd:enumeration value="English"/>
              <xsd:enumeration value="Estonian"/>
              <xsd:enumeration value="Finnish"/>
              <xsd:enumeration value="French"/>
              <xsd:enumeration value="German"/>
              <xsd:enumeration value="Greek"/>
              <xsd:enumeration value="Hebrew"/>
              <xsd:enumeration value="Hindi"/>
              <xsd:enumeration value="Hungarian"/>
              <xsd:enumeration value="Indonesian"/>
              <xsd:enumeration value="Italian"/>
              <xsd:enumeration value="Japanese"/>
              <xsd:enumeration value="Korean"/>
              <xsd:enumeration value="Latvian"/>
              <xsd:enumeration value="Lithuanian"/>
              <xsd:enumeration value="Malay"/>
              <xsd:enumeration value="Norwegian"/>
              <xsd:enumeration value="Polish"/>
              <xsd:enumeration value="Portuguese"/>
              <xsd:enumeration value="Romanian"/>
              <xsd:enumeration value="Russian"/>
              <xsd:enumeration value="Serbian"/>
              <xsd:enumeration value="Slovak"/>
              <xsd:enumeration value="Slovenian"/>
              <xsd:enumeration value="Spanish"/>
              <xsd:enumeration value="Swedish"/>
              <xsd:enumeration value="Thai"/>
              <xsd:enumeration value="Turkish"/>
              <xsd:enumeration value="Ukrainian"/>
              <xsd:enumeration value="Urdu"/>
              <xsd:enumeration value="Vietnamese"/>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4abed4e2-db5c-4e78-ae88-7ca7a6241065" elementFormDefault="qualified">
    <xsd:import namespace="http://schemas.microsoft.com/office/2006/documentManagement/types"/>
    <xsd:import namespace="http://schemas.microsoft.com/office/infopath/2007/PartnerControls"/>
    <xsd:element name="AdditionalTitle" ma:index="2" nillable="true" ma:displayName="Additional Title" ma:description="Secondary title - typically the English language title if the item has a title in another language" ma:internalName="AdditionalTitle" ma:readOnly="false">
      <xsd:simpleType>
        <xsd:restriction base="dms:Text">
          <xsd:maxLength value="255"/>
        </xsd:restriction>
      </xsd:simpleType>
    </xsd:element>
    <xsd:element name="TrainingType" ma:index="3" nillable="true" ma:displayName="Training Type" ma:description="Pick a type for this training material" ma:format="Dropdown" ma:internalName="TrainingType" ma:readOnly="false">
      <xsd:simpleType>
        <xsd:restriction base="dms:Choice">
          <xsd:enumeration value="Curriculum"/>
          <xsd:enumeration value="Grant program"/>
          <xsd:enumeration value="Online course"/>
          <xsd:enumeration value="PESO"/>
          <xsd:enumeration value="Presentation"/>
          <xsd:enumeration value="Resources"/>
          <xsd:enumeration value="Workshop"/>
        </xsd:restriction>
      </xsd:simpleType>
    </xsd:element>
    <xsd:element name="TrainingFormat" ma:index="4" nillable="true" ma:displayName="Training Format" ma:default="  " ma:description="Pick a format for this training" ma:format="Dropdown" ma:internalName="TrainingFormat" ma:readOnly="false">
      <xsd:simpleType>
        <xsd:restriction base="dms:Choice">
          <xsd:enumeration value=""/>
          <xsd:enumeration value="Instructor Guide"/>
          <xsd:enumeration value="Online course"/>
          <xsd:enumeration value="Overhead"/>
          <xsd:enumeration value="Tailgate"/>
          <xsd:enumeration value="Training program"/>
          <xsd:enumeration value="Video"/>
          <xsd:enumeration value="Workbook"/>
        </xsd:restriction>
      </xsd:simpleType>
    </xsd:element>
    <xsd:element name="DateRevised" ma:index="5" nillable="true" ma:displayName="New or Revised Date" ma:format="DateOnly" ma:internalName="DateRevised" ma:readOnly="false">
      <xsd:simpleType>
        <xsd:restriction base="dms:DateTime"/>
      </xsd:simpleType>
    </xsd:element>
    <xsd:element name="Description1" ma:index="7" nillable="true" ma:displayName="Description" ma:internalName="Description1" ma:readOnly="false">
      <xsd:simpleType>
        <xsd:restriction base="dms:Note"/>
      </xsd:simpleType>
    </xsd:element>
    <xsd:element name="Topic" ma:index="8" nillable="true" ma:displayName="Topic" ma:description="Pick associated topics" ma:list="{913132ca-d302-4b93-9158-b48ece0e0b4d}" ma:internalName="Topic" ma:readOnly="false" ma:showField="Title" ma:web="4abed4e2-db5c-4e78-ae88-7ca7a6241065">
      <xsd:complexType>
        <xsd:complexContent>
          <xsd:extension base="dms:MultiChoiceLookup">
            <xsd:sequence>
              <xsd:element name="Value" type="dms:Lookup" maxOccurs="unbounded" minOccurs="0" nillable="true"/>
            </xsd:sequence>
          </xsd:extension>
        </xsd:complexContent>
      </xsd:complex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6" nillable="true" ma:displayName="IconOverlay"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Description1 xmlns="4abed4e2-db5c-4e78-ae88-7ca7a6241065">PowerPoint slides for the Lockout/Tagout and Machine Safeguarding workshop.</Description1>
    <IconOverlay xmlns="http://schemas.microsoft.com/sharepoint/v4" xsi:nil="true"/>
    <TrainingFormat xmlns="4abed4e2-db5c-4e78-ae88-7ca7a6241065">Overhead</TrainingFormat>
    <Topic xmlns="4abed4e2-db5c-4e78-ae88-7ca7a6241065">
      <Value>203</Value>
      <Value>283</Value>
      <Value>174</Value>
    </Topic>
    <TrainingType xmlns="4abed4e2-db5c-4e78-ae88-7ca7a6241065">Workshop</TrainingType>
    <DateRevised xmlns="4abed4e2-db5c-4e78-ae88-7ca7a6241065">2026-04-21T07:00:00+00:00</DateRevised>
    <AdditionalTitle xmlns="4abed4e2-db5c-4e78-ae88-7ca7a6241065" xsi:nil="true"/>
  </documentManagement>
</p:properties>
</file>

<file path=customXml/itemProps1.xml><?xml version="1.0" encoding="utf-8"?>
<ds:datastoreItem xmlns:ds="http://schemas.openxmlformats.org/officeDocument/2006/customXml" ds:itemID="{1270D7A0-76FE-4FDA-894F-9B3E37289FB1}"/>
</file>

<file path=customXml/itemProps2.xml><?xml version="1.0" encoding="utf-8"?>
<ds:datastoreItem xmlns:ds="http://schemas.openxmlformats.org/officeDocument/2006/customXml" ds:itemID="{1CB454DE-6859-43B7-B1AC-AFD1B57A7E3F}"/>
</file>

<file path=customXml/itemProps3.xml><?xml version="1.0" encoding="utf-8"?>
<ds:datastoreItem xmlns:ds="http://schemas.openxmlformats.org/officeDocument/2006/customXml" ds:itemID="{7280D4B3-5C07-4BE9-B97E-4C4CDB42CACC}"/>
</file>

<file path=docMetadata/LabelInfo.xml><?xml version="1.0" encoding="utf-8"?>
<clbl:labelList xmlns:clbl="http://schemas.microsoft.com/office/2020/mipLabelMetadata">
  <clbl:label id="{09b73270-2993-4076-be47-9c78f42a1e84}" enabled="1" method="Privileged" siteId="{aa3f6932-fa7c-47b4-a0ce-a598cad161cf}" contentBits="0" removed="0"/>
</clbl:labelList>
</file>

<file path=docProps/app.xml><?xml version="1.0" encoding="utf-8"?>
<Properties xmlns="http://schemas.openxmlformats.org/officeDocument/2006/extended-properties" xmlns:vt="http://schemas.openxmlformats.org/officeDocument/2006/docPropsVTypes">
  <TotalTime>3341</TotalTime>
  <Words>2418</Words>
  <Application>Microsoft Office PowerPoint</Application>
  <PresentationFormat>Widescreen</PresentationFormat>
  <Paragraphs>463</Paragraphs>
  <Slides>57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57</vt:i4>
      </vt:variant>
    </vt:vector>
  </HeadingPairs>
  <TitlesOfParts>
    <vt:vector size="62" baseType="lpstr">
      <vt:lpstr>Aptos</vt:lpstr>
      <vt:lpstr>Arial</vt:lpstr>
      <vt:lpstr>Calibri</vt:lpstr>
      <vt:lpstr>Calibri Light</vt:lpstr>
      <vt:lpstr>Office Theme</vt:lpstr>
      <vt:lpstr>Lockout/Tagout and  Machine Safeguarding</vt:lpstr>
      <vt:lpstr>Oregon OSHA Public Education Mission:</vt:lpstr>
      <vt:lpstr>Contact us</vt:lpstr>
      <vt:lpstr>Lockout/Tagout</vt:lpstr>
      <vt:lpstr>Workshop Goals</vt:lpstr>
      <vt:lpstr>Part 1: Scope and application</vt:lpstr>
      <vt:lpstr>The hazardous energy control standard covers the following employees:</vt:lpstr>
      <vt:lpstr>Servicing and maintenance </vt:lpstr>
      <vt:lpstr>Sources of energy capable of causing serious injury</vt:lpstr>
      <vt:lpstr>Part 2: The hazardous energy control program </vt:lpstr>
      <vt:lpstr>Develop a program </vt:lpstr>
      <vt:lpstr>Exercise (page 8)</vt:lpstr>
      <vt:lpstr>Part 3: Lockout/tagout procedures </vt:lpstr>
      <vt:lpstr>Step 1 - Prepare for lockout </vt:lpstr>
      <vt:lpstr>Step 2 - Shutdown </vt:lpstr>
      <vt:lpstr>Step 3 - Energy isolation </vt:lpstr>
      <vt:lpstr>Step 4 - Lockout or tagout application</vt:lpstr>
      <vt:lpstr>When can an employer use a tagout system? </vt:lpstr>
      <vt:lpstr>Exercise (page 11)</vt:lpstr>
      <vt:lpstr>Step 5 - Controlling stored energy </vt:lpstr>
      <vt:lpstr>Step 6 - Verify </vt:lpstr>
      <vt:lpstr>Release from lockout or tagout</vt:lpstr>
      <vt:lpstr>Testing and positioning machines or equipment</vt:lpstr>
      <vt:lpstr>Group lockout and group tagout </vt:lpstr>
      <vt:lpstr>Part 4: Lockout/tagout training</vt:lpstr>
      <vt:lpstr>Training on tagout devices </vt:lpstr>
      <vt:lpstr>Retraining exercise (page 15)</vt:lpstr>
      <vt:lpstr>Training documentation </vt:lpstr>
      <vt:lpstr>Part 5: Lockout/tagout periodic inspections</vt:lpstr>
      <vt:lpstr>Periodic inspection documentation</vt:lpstr>
      <vt:lpstr>Exercise (page 15)</vt:lpstr>
      <vt:lpstr>Principles of Machine Safeguarding</vt:lpstr>
      <vt:lpstr>Goals</vt:lpstr>
      <vt:lpstr>Purpose</vt:lpstr>
      <vt:lpstr>Three areas where mechanical hazards occur</vt:lpstr>
      <vt:lpstr>Hazardous mechanical motions</vt:lpstr>
      <vt:lpstr>Nip points</vt:lpstr>
      <vt:lpstr>Hazardous mechanical actions</vt:lpstr>
      <vt:lpstr>Machine safeguarding</vt:lpstr>
      <vt:lpstr>Safeguarding strategies </vt:lpstr>
      <vt:lpstr>What makes a guard effective?</vt:lpstr>
      <vt:lpstr>Guard strategies</vt:lpstr>
      <vt:lpstr>Fixed guards</vt:lpstr>
      <vt:lpstr>Interlocked guards</vt:lpstr>
      <vt:lpstr>Adjustable guards</vt:lpstr>
      <vt:lpstr>Self-adjusting guards</vt:lpstr>
      <vt:lpstr>Device strategies</vt:lpstr>
      <vt:lpstr>Presence-sensing devices </vt:lpstr>
      <vt:lpstr>Pullback and restraint devices</vt:lpstr>
      <vt:lpstr>Trip, control, and gate devices</vt:lpstr>
      <vt:lpstr>Location and distance</vt:lpstr>
      <vt:lpstr>Exercise (page 10)</vt:lpstr>
      <vt:lpstr>Feeding and ejection</vt:lpstr>
      <vt:lpstr>Miscellaneous aids</vt:lpstr>
      <vt:lpstr>Additional Educational Resources </vt:lpstr>
      <vt:lpstr>Need more information? Call your nearest Oregon OSHA Office</vt:lpstr>
      <vt:lpstr>Thank you!</vt:lpstr>
    </vt:vector>
  </TitlesOfParts>
  <Company>DCBS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Lockout/Tagout and Machine Safeguarding</dc:title>
  <dc:creator>Knecht Jessica M</dc:creator>
  <cp:lastModifiedBy>Angelina Cox</cp:lastModifiedBy>
  <cp:revision>277</cp:revision>
  <dcterms:created xsi:type="dcterms:W3CDTF">2020-01-18T00:36:53Z</dcterms:created>
  <dcterms:modified xsi:type="dcterms:W3CDTF">2026-04-16T20:05:48Z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9b73270-2993-4076-be47-9c78f42a1e84_Enabled">
    <vt:lpwstr>true</vt:lpwstr>
  </property>
  <property fmtid="{D5CDD505-2E9C-101B-9397-08002B2CF9AE}" pid="3" name="MSIP_Label_09b73270-2993-4076-be47-9c78f42a1e84_SetDate">
    <vt:lpwstr>2024-09-25T19:38:07Z</vt:lpwstr>
  </property>
  <property fmtid="{D5CDD505-2E9C-101B-9397-08002B2CF9AE}" pid="4" name="MSIP_Label_09b73270-2993-4076-be47-9c78f42a1e84_Method">
    <vt:lpwstr>Privileged</vt:lpwstr>
  </property>
  <property fmtid="{D5CDD505-2E9C-101B-9397-08002B2CF9AE}" pid="5" name="MSIP_Label_09b73270-2993-4076-be47-9c78f42a1e84_Name">
    <vt:lpwstr>Level 1 - Published (Items)</vt:lpwstr>
  </property>
  <property fmtid="{D5CDD505-2E9C-101B-9397-08002B2CF9AE}" pid="6" name="MSIP_Label_09b73270-2993-4076-be47-9c78f42a1e84_SiteId">
    <vt:lpwstr>aa3f6932-fa7c-47b4-a0ce-a598cad161cf</vt:lpwstr>
  </property>
  <property fmtid="{D5CDD505-2E9C-101B-9397-08002B2CF9AE}" pid="7" name="MSIP_Label_09b73270-2993-4076-be47-9c78f42a1e84_ActionId">
    <vt:lpwstr>45224d52-eb3c-44ab-bb29-c8af436510ac</vt:lpwstr>
  </property>
  <property fmtid="{D5CDD505-2E9C-101B-9397-08002B2CF9AE}" pid="8" name="MSIP_Label_09b73270-2993-4076-be47-9c78f42a1e84_ContentBits">
    <vt:lpwstr>0</vt:lpwstr>
  </property>
  <property fmtid="{D5CDD505-2E9C-101B-9397-08002B2CF9AE}" pid="9" name="ContentTypeId">
    <vt:lpwstr>0x010100854524CC3423A244BB56938E3F8ABE270067817B4706841944893504266FF3AFD0</vt:lpwstr>
  </property>
</Properties>
</file>