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69" r:id="rId3"/>
    <p:sldId id="270" r:id="rId4"/>
    <p:sldId id="271" r:id="rId5"/>
    <p:sldId id="281" r:id="rId6"/>
    <p:sldId id="282" r:id="rId7"/>
    <p:sldId id="283" r:id="rId8"/>
    <p:sldId id="285" r:id="rId9"/>
    <p:sldId id="279" r:id="rId10"/>
    <p:sldId id="284" r:id="rId11"/>
    <p:sldId id="288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75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16" r:id="rId30"/>
    <p:sldId id="307" r:id="rId31"/>
    <p:sldId id="289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280" r:id="rId40"/>
    <p:sldId id="264" r:id="rId41"/>
    <p:sldId id="262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9CEA42-A574-4F41-07D8-2FC4A29C03E0}" name="Dave McLaughlin" initials="DJM" userId="Dave McLaughlin" providerId="None"/>
  <p188:author id="{0EF3C4C4-3BB8-CA50-0000-0E903C3C39B3}" name="Angie Marsh" initials="AM" userId="Angie Marsh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7D"/>
    <a:srgbClr val="0078A6"/>
    <a:srgbClr val="F99F1C"/>
    <a:srgbClr val="54458C"/>
    <a:srgbClr val="776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598" autoAdjust="0"/>
  </p:normalViewPr>
  <p:slideViewPr>
    <p:cSldViewPr snapToGrid="0">
      <p:cViewPr varScale="1">
        <p:scale>
          <a:sx n="101" d="100"/>
          <a:sy n="101" d="100"/>
        </p:scale>
        <p:origin x="792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0C3C96-F367-3CE6-48B2-C40B505CE2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7626E2-A1CC-2957-84EF-2B79EC9E27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A6C9C-8C4A-4A25-B39B-92233A56FAE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676A2-A625-D083-CC7D-8FD2036215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90966-EB27-45E3-DF63-47605D76B4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0D1BF-85DB-471D-ABDE-AC7198A7F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325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19194-1532-4484-8219-B31EF5BAA3CC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11B56-DA2A-46CC-BBEF-FE3C6A467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968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3719185-80DC-2FB8-9094-C52F0FE2E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6D4A520-FE30-5C3B-EC84-9B464E570853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12192001" cy="4908430"/>
            </a:xfrm>
            <a:prstGeom prst="rect">
              <a:avLst/>
            </a:prstGeom>
          </p:spPr>
        </p:pic>
        <p:sp>
          <p:nvSpPr>
            <p:cNvPr id="7" name="Rectangle 6" descr="Title slide">
              <a:extLst>
                <a:ext uri="{FF2B5EF4-FFF2-40B4-BE49-F238E27FC236}">
                  <a16:creationId xmlns:a16="http://schemas.microsoft.com/office/drawing/2014/main" id="{2569C817-9FB9-0E1D-E6F9-4F76566EBBA8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 userDrawn="1"/>
          </p:nvSpPr>
          <p:spPr>
            <a:xfrm>
              <a:off x="-1" y="0"/>
              <a:ext cx="12192000" cy="6858000"/>
            </a:xfrm>
            <a:prstGeom prst="rect">
              <a:avLst/>
            </a:prstGeom>
            <a:solidFill>
              <a:srgbClr val="00567D">
                <a:alpha val="8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6CDED3-DB74-3D89-95B0-FB3D22DA3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08430"/>
            <a:ext cx="12192000" cy="1949570"/>
            <a:chOff x="0" y="4908430"/>
            <a:chExt cx="12192000" cy="19495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8A438A4-0CE6-1A23-A48F-B8F8F3946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908430"/>
              <a:ext cx="12192000" cy="1949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9D740DC-71F3-AC60-1C90-2E49845F3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8695" y="5185221"/>
              <a:ext cx="2514605" cy="1395987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27428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8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24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6BED36-D83D-2485-AFFF-5B58B3B03943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4B174DA-6BAE-3DDC-69C7-3C4938DAD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C9F106-930E-0FE4-3DBA-67A1C50F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4EB93F2-A0AD-1FAB-ED07-6B9834F3CF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699" y="365125"/>
            <a:ext cx="10515601" cy="547266"/>
          </a:xfrm>
        </p:spPr>
        <p:txBody>
          <a:bodyPr wrap="square" anchor="ctr" anchorCtr="0">
            <a:normAutofit/>
          </a:bodyPr>
          <a:lstStyle>
            <a:lvl1pPr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98099F81-5CC0-E47B-ED8E-E0AA7C884C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DEAEBB78-1450-41AE-9F03-0914A2524A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8C59C19-3E7A-53AF-72B6-7F5A0111C2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98EA6A7-051F-2B6F-2FA1-2332EDD645C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09700" y="1371600"/>
            <a:ext cx="3474720" cy="3931920"/>
          </a:xfrm>
        </p:spPr>
        <p:txBody>
          <a:bodyPr numCol="1" anchor="ctr" anchorCtr="0">
            <a:normAutofit/>
          </a:bodyPr>
          <a:lstStyle>
            <a:lvl1pPr>
              <a:lnSpc>
                <a:spcPct val="100000"/>
              </a:lnSpc>
              <a:defRPr sz="18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50FA700D-2E4D-1F7F-B72B-27331166E1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29188" y="1371600"/>
            <a:ext cx="3474720" cy="3931920"/>
          </a:xfrm>
        </p:spPr>
        <p:txBody>
          <a:bodyPr anchor="ctr" anchorCtr="0"/>
          <a:lstStyle>
            <a:lvl1pPr>
              <a:lnSpc>
                <a:spcPct val="100000"/>
              </a:lnSpc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7F90B26-DCAE-8F07-2A84-2E3C905B90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448675" y="1371600"/>
            <a:ext cx="3476625" cy="3931920"/>
          </a:xfrm>
        </p:spPr>
        <p:txBody>
          <a:bodyPr anchor="ctr" anchorCtr="0"/>
          <a:lstStyle>
            <a:lvl1pPr>
              <a:lnSpc>
                <a:spcPct val="100000"/>
              </a:lnSpc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1430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888" userDrawn="1">
          <p15:clr>
            <a:srgbClr val="FBAE40"/>
          </p15:clr>
        </p15:guide>
        <p15:guide id="3" pos="751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-or-table-emb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BE7EDA-D4B2-5DDF-B510-9A64B9FB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4908430"/>
          </a:xfrm>
          <a:prstGeom prst="rect">
            <a:avLst/>
          </a:prstGeom>
        </p:spPr>
      </p:pic>
      <p:sp>
        <p:nvSpPr>
          <p:cNvPr id="7" name="Rectangle 6" descr="Title slide">
            <a:extLst>
              <a:ext uri="{FF2B5EF4-FFF2-40B4-BE49-F238E27FC236}">
                <a16:creationId xmlns:a16="http://schemas.microsoft.com/office/drawing/2014/main" id="{E090178E-2FDF-038D-47C2-D36E04DEEF6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7D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9F75147-AEB9-6E44-FFE5-678618E697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Workbook Page </a:t>
            </a:r>
            <a:fld id="{80667F58-D04F-46D6-A456-7669216F0D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89B5842-DBC0-27F1-43DA-7E7DB2F8B4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35599EA-F145-8192-388D-9ADB8D1B081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2400" y="155575"/>
            <a:ext cx="11887200" cy="5807075"/>
          </a:xfrm>
          <a:noFill/>
          <a:ln w="190500">
            <a:solidFill>
              <a:srgbClr val="00567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lIns="274320" tIns="274320" rIns="274320" bIns="27432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Graph or table or large image</a:t>
            </a:r>
          </a:p>
        </p:txBody>
      </p:sp>
    </p:spTree>
    <p:extLst>
      <p:ext uri="{BB962C8B-B14F-4D97-AF65-F5344CB8AC3E}">
        <p14:creationId xmlns:p14="http://schemas.microsoft.com/office/powerpoint/2010/main" val="1831514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D0C43BF-642D-350F-D28C-9DDA1A43D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4908430"/>
          </a:xfrm>
          <a:prstGeom prst="rect">
            <a:avLst/>
          </a:prstGeom>
        </p:spPr>
      </p:pic>
      <p:sp>
        <p:nvSpPr>
          <p:cNvPr id="9" name="Rectangle 8" descr="Title slide">
            <a:extLst>
              <a:ext uri="{FF2B5EF4-FFF2-40B4-BE49-F238E27FC236}">
                <a16:creationId xmlns:a16="http://schemas.microsoft.com/office/drawing/2014/main" id="{06EA44B1-69FB-797A-AE73-049E4FD3DF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7D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4FADF5-5C7C-0521-3589-7AA6F4BE8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08430"/>
            <a:ext cx="12192000" cy="1949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 descr="Oregon OSHA logo">
            <a:extLst>
              <a:ext uri="{FF2B5EF4-FFF2-40B4-BE49-F238E27FC236}">
                <a16:creationId xmlns:a16="http://schemas.microsoft.com/office/drawing/2014/main" id="{1F399E43-FEBB-4927-477C-ADC6D628A2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5" y="5185221"/>
            <a:ext cx="2514605" cy="13959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46EE4-4BFC-DAB9-C660-0595FAE24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110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y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124E5F-A633-8D52-0400-2E44B43A5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1"/>
            <a:ext cx="12192000" cy="12956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C34CDC-8DF7-DD92-1B9F-322E2C87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6190"/>
            <a:ext cx="12192000" cy="1295697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">
            <a:extLst>
              <a:ext uri="{FF2B5EF4-FFF2-40B4-BE49-F238E27FC236}">
                <a16:creationId xmlns:a16="http://schemas.microsoft.com/office/drawing/2014/main" id="{B172B950-8E66-7F44-D313-DF27325DE0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0655" y="240855"/>
            <a:ext cx="1367517" cy="7575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03BB0C-7349-7414-F697-8800B063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737360"/>
            <a:ext cx="5212080" cy="640080"/>
          </a:xfrm>
        </p:spPr>
        <p:txBody>
          <a:bodyPr anchor="t" anchorCtr="0">
            <a:noAutofit/>
          </a:bodyPr>
          <a:lstStyle>
            <a:lvl1pPr algn="l">
              <a:lnSpc>
                <a:spcPct val="110000"/>
              </a:lnSpc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12E6CB-21B4-04C2-D955-8D6990F31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095741" y="1847356"/>
            <a:ext cx="0" cy="3432106"/>
          </a:xfrm>
          <a:prstGeom prst="line">
            <a:avLst/>
          </a:prstGeom>
          <a:ln>
            <a:solidFill>
              <a:srgbClr val="005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9C2D1D9-4766-3BF9-0415-A0100B6ABA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40371" y="1737360"/>
            <a:ext cx="5212080" cy="64008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rgbClr val="00567D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908F5697-0540-98C9-3ED9-7EE92614AA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40500" y="2470149"/>
            <a:ext cx="5212080" cy="3657600"/>
          </a:xfrm>
        </p:spPr>
        <p:txBody>
          <a:bodyPr/>
          <a:lstStyle>
            <a:lvl1pPr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Text or object placeholder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442DD0C9-9FCE-962D-CB2E-FDED34F39D4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6C4008CA-7916-4D9D-9AFD-A0B2E810EF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EC5DD21-D8FC-4CC3-BDC1-DFFAA822B66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72DB858E-50FC-DA93-0400-A6FE5FC9A9F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7200" y="2470149"/>
            <a:ext cx="5207128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Text or object placeholder</a:t>
            </a:r>
          </a:p>
        </p:txBody>
      </p:sp>
    </p:spTree>
    <p:extLst>
      <p:ext uri="{BB962C8B-B14F-4D97-AF65-F5344CB8AC3E}">
        <p14:creationId xmlns:p14="http://schemas.microsoft.com/office/powerpoint/2010/main" val="2590980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104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Div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1C25631-62A1-D6DB-D9B7-29D0FB12D46B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BCA0CB7-5E0D-AE7E-AE1C-5C2BB3538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10B60F-549D-6814-7725-BA0111D614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3539664-C921-6B06-A3C0-B6B921927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AFCB87B-1975-C8F6-769E-D319BF64B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697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D8C22-A937-0690-A146-418389DD4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9696" y="1737360"/>
            <a:ext cx="4937760" cy="64008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800" b="1">
                <a:solidFill>
                  <a:srgbClr val="0056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3CF0B-F9CE-A276-C268-F9EA2B626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9697" y="2468880"/>
            <a:ext cx="4937760" cy="3657600"/>
          </a:xfrm>
        </p:spPr>
        <p:txBody>
          <a:bodyPr>
            <a:normAutofit/>
          </a:bodyPr>
          <a:lstStyle>
            <a:lvl1pPr>
              <a:buNone/>
              <a:defRPr sz="2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FA1698-5A86-D7EC-2FF0-D2BB8FD5B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737360"/>
            <a:ext cx="4937760" cy="64008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800" b="1">
                <a:solidFill>
                  <a:srgbClr val="0056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1231B-306C-7C2D-0AA2-E7F94DA63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468880"/>
            <a:ext cx="4937760" cy="3657600"/>
          </a:xfrm>
        </p:spPr>
        <p:txBody>
          <a:bodyPr>
            <a:normAutofit/>
          </a:bodyPr>
          <a:lstStyle>
            <a:lvl1pPr>
              <a:buNone/>
              <a:defRPr sz="2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E54DBB7-32E0-3D8B-2EDB-FBB2DDCEC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629400" y="2699431"/>
            <a:ext cx="0" cy="2811685"/>
          </a:xfrm>
          <a:prstGeom prst="line">
            <a:avLst/>
          </a:prstGeom>
          <a:ln>
            <a:solidFill>
              <a:srgbClr val="005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7D1B346E-E18C-1291-5733-380EB3EED3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ECD69F2B-6680-4F02-99F7-3D43DCB52A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E2EC674-DE5C-5C4E-EED3-9448DB226F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675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76" userDrawn="1">
          <p15:clr>
            <a:srgbClr val="FBAE40"/>
          </p15:clr>
        </p15:guide>
        <p15:guide id="2" pos="840" userDrawn="1">
          <p15:clr>
            <a:srgbClr val="FBAE40"/>
          </p15:clr>
        </p15:guide>
        <p15:guide id="3" pos="7488" userDrawn="1">
          <p15:clr>
            <a:srgbClr val="FBAE40"/>
          </p15:clr>
        </p15:guide>
        <p15:guide id="4" pos="3936" userDrawn="1">
          <p15:clr>
            <a:srgbClr val="FBAE40"/>
          </p15:clr>
        </p15:guide>
        <p15:guide id="5" pos="4416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1C25631-62A1-D6DB-D9B7-29D0FB12D46B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BCA0CB7-5E0D-AE7E-AE1C-5C2BB3538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10B60F-549D-6814-7725-BA0111D614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3539664-C921-6B06-A3C0-B6B921927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AFCB87B-1975-C8F6-769E-D319BF64B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D8C22-A937-0690-A146-418389DD4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737360"/>
            <a:ext cx="4937760" cy="64008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800" b="1">
                <a:solidFill>
                  <a:srgbClr val="0056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3CF0B-F9CE-A276-C268-F9EA2B626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2468880"/>
            <a:ext cx="4937760" cy="3657600"/>
          </a:xfrm>
        </p:spPr>
        <p:txBody>
          <a:bodyPr>
            <a:normAutofit/>
          </a:bodyPr>
          <a:lstStyle>
            <a:lvl1pPr>
              <a:buNone/>
              <a:defRPr sz="2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FA1698-5A86-D7EC-2FF0-D2BB8FD5B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737360"/>
            <a:ext cx="4937760" cy="64008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800" b="1">
                <a:solidFill>
                  <a:srgbClr val="0056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1231B-306C-7C2D-0AA2-E7F94DA63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468880"/>
            <a:ext cx="4937760" cy="3657600"/>
          </a:xfrm>
        </p:spPr>
        <p:txBody>
          <a:bodyPr>
            <a:normAutofit/>
          </a:bodyPr>
          <a:lstStyle>
            <a:lvl1pPr>
              <a:buNone/>
              <a:defRPr sz="2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7D1B346E-E18C-1291-5733-380EB3EED3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ECD69F2B-6680-4F02-99F7-3D43DCB52A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E2EC674-DE5C-5C4E-EED3-9448DB226F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69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16" userDrawn="1">
          <p15:clr>
            <a:srgbClr val="FBAE40"/>
          </p15:clr>
        </p15:guide>
        <p15:guide id="2" pos="840" userDrawn="1">
          <p15:clr>
            <a:srgbClr val="FBAE40"/>
          </p15:clr>
        </p15:guide>
        <p15:guide id="3" pos="7488" userDrawn="1">
          <p15:clr>
            <a:srgbClr val="FBAE40"/>
          </p15:clr>
        </p15:guide>
        <p15:guide id="4" pos="393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Div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388FB16-ED00-2C84-6E79-947749469858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EC6E088-BD15-B30E-00FB-C447B9E2B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9C12AA-E75A-B7A3-F365-4905F5ED61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730C06-C7DC-9153-91E6-908E51986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69F225-13F2-F640-59BA-AA3E9993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5C104-705D-E9DB-8E1C-CB779DB95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825625"/>
            <a:ext cx="4937760" cy="4297680"/>
          </a:xfrm>
        </p:spPr>
        <p:txBody>
          <a:bodyPr>
            <a:normAutofit/>
          </a:bodyPr>
          <a:lstStyle>
            <a:lvl1pPr marL="0" indent="0">
              <a:buNone/>
              <a:defRPr lang="en-US" sz="2800" dirty="0" smtClean="0"/>
            </a:lvl1pPr>
            <a:lvl2pPr>
              <a:buNone/>
              <a:defRPr lang="en-US" dirty="0" smtClean="0"/>
            </a:lvl2pPr>
            <a:lvl3pPr>
              <a:buNone/>
              <a:defRPr lang="en-US" dirty="0" smtClean="0"/>
            </a:lvl3pPr>
            <a:lvl4pPr>
              <a:buNone/>
              <a:defRPr lang="en-US" dirty="0" smtClean="0"/>
            </a:lvl4pPr>
            <a:lvl5pPr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27E353-6ABA-D875-0F77-F99C28EA2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9440" y="1825625"/>
            <a:ext cx="4937760" cy="4297680"/>
          </a:xfrm>
        </p:spPr>
        <p:txBody>
          <a:bodyPr>
            <a:normAutofit/>
          </a:bodyPr>
          <a:lstStyle>
            <a:lvl1pPr marL="0" indent="0">
              <a:buNone/>
              <a:defRPr lang="en-US" sz="2800" dirty="0" smtClean="0"/>
            </a:lvl1pPr>
            <a:lvl2pPr marL="457200" indent="0">
              <a:buNone/>
              <a:defRPr lang="en-US" dirty="0" smtClean="0"/>
            </a:lvl2pPr>
            <a:lvl3pPr>
              <a:buNone/>
              <a:defRPr lang="en-US" dirty="0" smtClean="0"/>
            </a:lvl3pPr>
            <a:lvl4pPr>
              <a:buNone/>
              <a:defRPr lang="en-US" dirty="0" smtClean="0"/>
            </a:lvl4pPr>
            <a:lvl5pPr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BB0C5F24-0E99-E5B8-E1A1-4DEF0288E4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C9CC2CA7-F711-448F-862F-D30158665A5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00B9055-6FC3-7F19-5203-5E25EC40AC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7267D48-60EB-8516-7A10-65000B384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629400" y="2699432"/>
            <a:ext cx="0" cy="2811685"/>
          </a:xfrm>
          <a:prstGeom prst="line">
            <a:avLst/>
          </a:prstGeom>
          <a:ln>
            <a:solidFill>
              <a:srgbClr val="005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65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76" userDrawn="1">
          <p15:clr>
            <a:srgbClr val="FBAE40"/>
          </p15:clr>
        </p15:guide>
        <p15:guide id="2" pos="17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388FB16-ED00-2C84-6E79-947749469858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EC6E088-BD15-B30E-00FB-C447B9E2B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9C12AA-E75A-B7A3-F365-4905F5ED61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730C06-C7DC-9153-91E6-908E51986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69F225-13F2-F640-59BA-AA3E9993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5C104-705D-E9DB-8E1C-CB779DB95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825625"/>
            <a:ext cx="4937760" cy="4297680"/>
          </a:xfrm>
        </p:spPr>
        <p:txBody>
          <a:bodyPr>
            <a:normAutofit/>
          </a:bodyPr>
          <a:lstStyle>
            <a:lvl1pPr marL="0" indent="0">
              <a:buNone/>
              <a:defRPr lang="en-US" sz="2800" dirty="0" smtClean="0"/>
            </a:lvl1pPr>
            <a:lvl2pPr>
              <a:buNone/>
              <a:defRPr lang="en-US" dirty="0" smtClean="0"/>
            </a:lvl2pPr>
            <a:lvl3pPr>
              <a:buNone/>
              <a:defRPr lang="en-US" dirty="0" smtClean="0"/>
            </a:lvl3pPr>
            <a:lvl4pPr>
              <a:buNone/>
              <a:defRPr lang="en-US" dirty="0" smtClean="0"/>
            </a:lvl4pPr>
            <a:lvl5pPr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27E353-6ABA-D875-0F77-F99C28EA2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9440" y="1825625"/>
            <a:ext cx="4937760" cy="4297680"/>
          </a:xfrm>
        </p:spPr>
        <p:txBody>
          <a:bodyPr>
            <a:normAutofit/>
          </a:bodyPr>
          <a:lstStyle>
            <a:lvl1pPr marL="0" indent="0">
              <a:buNone/>
              <a:defRPr lang="en-US" sz="2800" dirty="0" smtClean="0"/>
            </a:lvl1pPr>
            <a:lvl2pPr marL="457200" indent="0">
              <a:buNone/>
              <a:defRPr lang="en-US" dirty="0" smtClean="0"/>
            </a:lvl2pPr>
            <a:lvl3pPr>
              <a:buNone/>
              <a:defRPr lang="en-US" dirty="0" smtClean="0"/>
            </a:lvl3pPr>
            <a:lvl4pPr>
              <a:buNone/>
              <a:defRPr lang="en-US" dirty="0" smtClean="0"/>
            </a:lvl4pPr>
            <a:lvl5pPr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BB0C5F24-0E99-E5B8-E1A1-4DEF0288E4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C9CC2CA7-F711-448F-862F-D30158665A5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00B9055-6FC3-7F19-5203-5E25EC40AC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985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76" userDrawn="1">
          <p15:clr>
            <a:srgbClr val="FBAE40"/>
          </p15:clr>
        </p15:guide>
        <p15:guide id="2" pos="172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56B7D9C4-441F-C272-B8C2-847D862B0671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0A4BB03-804A-44FF-60CD-78EADD459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B8A93D3-ECB7-B14D-C429-DBB0AB0F0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724EB5F-9F2C-25A0-D650-AF7435FCA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4724399" cy="1600200"/>
          </a:xfrm>
        </p:spPr>
        <p:txBody>
          <a:bodyPr anchor="ctr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AA15071-3C00-3535-90DB-AC19967129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29401" y="457200"/>
            <a:ext cx="4953000" cy="541178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72C3C75-3EC4-412B-9233-35918CB6EE4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2057399"/>
            <a:ext cx="4724400" cy="381158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052CB20F-0916-6775-E735-ACD589A55DA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F2B870F6-7CC1-4988-8D31-AD468A940A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6E7B84B-4839-73C1-EF4E-63FD89274D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230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176" userDrawn="1">
          <p15:clr>
            <a:srgbClr val="FBAE40"/>
          </p15:clr>
        </p15:guide>
        <p15:guide id="4" pos="864" userDrawn="1">
          <p15:clr>
            <a:srgbClr val="FBAE40"/>
          </p15:clr>
        </p15:guide>
        <p15:guide id="5" pos="751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052EE5E-A19C-74E1-55E8-A8F266291141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805C70F-1816-087B-792A-C060BE34E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3013D83-6FFD-4DC5-673B-A6A1163BE6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FC8BD27-0766-40ED-8274-051DF25C5F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49262"/>
            <a:ext cx="4724400" cy="1600200"/>
          </a:xfrm>
        </p:spPr>
        <p:txBody>
          <a:bodyPr anchor="ctr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9400" y="449263"/>
            <a:ext cx="4953000" cy="5411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2049462"/>
            <a:ext cx="4724400" cy="381158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63F4C7D-5951-03E8-A093-C07DA1BD7C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81EBE21D-B936-410A-A99F-B5D6941CC7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BAEAA9F-9EFB-40C4-5702-126759742F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10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176" userDrawn="1">
          <p15:clr>
            <a:srgbClr val="FBAE40"/>
          </p15:clr>
        </p15:guide>
        <p15:guide id="3" pos="86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6BED36-D83D-2485-AFFF-5B58B3B03943}"/>
              </a:ext>
            </a:extLst>
          </p:cNvPr>
          <p:cNvGrpSpPr/>
          <p:nvPr userDrawn="1"/>
        </p:nvGrpSpPr>
        <p:grpSpPr>
          <a:xfrm>
            <a:off x="144" y="0"/>
            <a:ext cx="1067109" cy="6858000"/>
            <a:chOff x="144" y="0"/>
            <a:chExt cx="1067109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4B174DA-6BAE-3DDC-69C7-3C4938DAD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" y="0"/>
              <a:ext cx="1066807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C9F106-930E-0FE4-3DBA-67A1C50F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4" y="0"/>
              <a:ext cx="1067109" cy="6858000"/>
            </a:xfrm>
            <a:prstGeom prst="rect">
              <a:avLst/>
            </a:prstGeom>
            <a:solidFill>
              <a:srgbClr val="00567D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8A6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4EB93F2-A0AD-1FAB-ED07-6B9834F3CF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428" y="228600"/>
              <a:ext cx="970540" cy="54455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" y="365125"/>
            <a:ext cx="10058400" cy="1325563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480" y="1825625"/>
            <a:ext cx="100584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98099F81-5CC0-E47B-ED8E-E0AA7C884C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Workbook Page </a:t>
            </a:r>
            <a:fld id="{4204902F-1009-4793-8626-19FD8474A4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8C59C19-3E7A-53AF-72B6-7F5A0111C2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068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573654-5D31-B74C-D5AA-780ADF6870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48724" y="6356349"/>
            <a:ext cx="2505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567D"/>
                </a:solidFill>
              </a:defRPr>
            </a:lvl1pPr>
          </a:lstStyle>
          <a:p>
            <a:r>
              <a:rPr lang="en-US" dirty="0"/>
              <a:t>Workbook Page </a:t>
            </a:r>
            <a:fld id="{055C224D-6795-4896-B21D-4AA9B9212F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679A2-8FDA-5A5E-5B30-0900B700D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10698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37800C53-34D7-4ABC-BCC8-4FCEB57027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92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70" r:id="rId3"/>
    <p:sldLayoutId id="2147483673" r:id="rId4"/>
    <p:sldLayoutId id="2147483672" r:id="rId5"/>
    <p:sldLayoutId id="2147483669" r:id="rId6"/>
    <p:sldLayoutId id="2147483657" r:id="rId7"/>
    <p:sldLayoutId id="2147483656" r:id="rId8"/>
    <p:sldLayoutId id="2147483650" r:id="rId9"/>
    <p:sldLayoutId id="2147483671" r:id="rId10"/>
    <p:sldLayoutId id="2147483655" r:id="rId11"/>
    <p:sldLayoutId id="2147483664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spc="80" baseline="0">
          <a:solidFill>
            <a:srgbClr val="00567D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sha.oregon.gov/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oregon.gov/Pages/az-index.aspx" TargetMode="External"/><Relationship Id="rId2" Type="http://schemas.openxmlformats.org/officeDocument/2006/relationships/hyperlink" Target="https://www.youtube.com/channel/UCexHdBGLMAOjoNxMnL9-Bbg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osha.oregon.gov/edu/Pages/etc/training-resources.aspx" TargetMode="External"/><Relationship Id="rId5" Type="http://schemas.openxmlformats.org/officeDocument/2006/relationships/hyperlink" Target="https://osha.oregon.gov/edu/peso/Pages/default.aspx" TargetMode="External"/><Relationship Id="rId4" Type="http://schemas.openxmlformats.org/officeDocument/2006/relationships/hyperlink" Target="https://osha.oregon.gov/edu/courses/Pages/default.asp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4F64A00-3352-DEF2-7117-F0DBED0929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Hazard Communication Aligned with GHS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82AEF83-C7D0-F902-3B46-2794A50C0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274282"/>
          </a:xfrm>
        </p:spPr>
        <p:txBody>
          <a:bodyPr/>
          <a:lstStyle/>
          <a:p>
            <a:r>
              <a:rPr lang="en-US" dirty="0"/>
              <a:t>Presented by Oregon OSHA Public Education</a:t>
            </a:r>
          </a:p>
        </p:txBody>
      </p:sp>
    </p:spTree>
    <p:extLst>
      <p:ext uri="{BB962C8B-B14F-4D97-AF65-F5344CB8AC3E}">
        <p14:creationId xmlns:p14="http://schemas.microsoft.com/office/powerpoint/2010/main" val="2418319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8ADEA-9514-9B6F-5AB2-E08F6A055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276F8-B394-A69C-1EEF-19CBF35CCB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D95C6-4CC3-E8A6-D187-37D031EFE1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6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10455E6-E33C-9471-24A1-CF99D1646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9262"/>
            <a:ext cx="4724400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Routes of entry</a:t>
            </a:r>
          </a:p>
        </p:txBody>
      </p:sp>
      <p:pic>
        <p:nvPicPr>
          <p:cNvPr id="7" name="Picture Placeholder 6" descr="Images of routes of entry: an eyeball, nostrils, hand, and tongue.">
            <a:extLst>
              <a:ext uri="{FF2B5EF4-FFF2-40B4-BE49-F238E27FC236}">
                <a16:creationId xmlns:a16="http://schemas.microsoft.com/office/drawing/2014/main" id="{4BC87E63-23A8-D071-4BD3-C4F184B501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4943"/>
          <a:stretch>
            <a:fillRect/>
          </a:stretch>
        </p:blipFill>
        <p:spPr>
          <a:xfrm>
            <a:off x="6629400" y="449263"/>
            <a:ext cx="4953000" cy="5411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1916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E2587-3D93-1976-B37A-BEB78497F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31375-CDC1-8C57-32AC-72289203696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6AA4D-9B4F-5496-DAB5-98E70BABCF8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 dirty="0"/>
              <a:t>Workbook Page 7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16F70B2-E096-D313-6907-A747B12C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482" y="221951"/>
            <a:ext cx="4724399" cy="1151263"/>
          </a:xfrm>
        </p:spPr>
        <p:txBody>
          <a:bodyPr>
            <a:normAutofit/>
          </a:bodyPr>
          <a:lstStyle/>
          <a:p>
            <a:r>
              <a:rPr lang="en-US" sz="4000" b="1" dirty="0"/>
              <a:t>How </a:t>
            </a:r>
            <a:r>
              <a:rPr lang="en-US" sz="4000" b="1" dirty="0" err="1"/>
              <a:t>HazCom</a:t>
            </a:r>
            <a:r>
              <a:rPr lang="en-US" sz="4000" b="1" dirty="0"/>
              <a:t> works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4B3FB6-B049-AAE3-51C2-ED5F066545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4482" y="1523205"/>
            <a:ext cx="4724399" cy="381158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Manufacturers and importers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Employer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8843CE0-CE48-618E-E5C9-DAC5F65CD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825" y="1523205"/>
            <a:ext cx="5505445" cy="381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24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1E4B-5A1C-BEE0-2E4E-68DF7B4B8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3C4B1-7443-AD16-331A-C10C30C9070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722B9-1B08-64DD-3246-06111503A6B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8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0B30282-D15C-9632-E308-A8C9BA4BD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724399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The big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3928ACE-1749-3E99-3840-0588B2CBB5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2057399"/>
            <a:ext cx="4724400" cy="38115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Are all hazardous chemicals in the workplace covered by the Hazard Communication Rule?</a:t>
            </a:r>
          </a:p>
        </p:txBody>
      </p:sp>
      <p:pic>
        <p:nvPicPr>
          <p:cNvPr id="4" name="Picture 3" descr="Image of two individuals looking at a label affixed to a large round blue container.">
            <a:extLst>
              <a:ext uri="{FF2B5EF4-FFF2-40B4-BE49-F238E27FC236}">
                <a16:creationId xmlns:a16="http://schemas.microsoft.com/office/drawing/2014/main" id="{F12E8077-AF40-B7AA-8AF6-2BCC80930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322" y="2057399"/>
            <a:ext cx="4607625" cy="294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757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910A1-434B-F231-C527-76F20DBEC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83CFE-07AE-78E3-EE00-5679BB492C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ED609-72CA-830C-1DFC-3B0CCAC7A1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9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F29FB89-DB4A-C0A1-EBB7-E82B0FFAC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9262"/>
            <a:ext cx="4724400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Discussion </a:t>
            </a:r>
            <a:r>
              <a:rPr lang="en-US" sz="2400" dirty="0"/>
              <a:t>(page 9)</a:t>
            </a:r>
            <a:endParaRPr lang="en-US" sz="4000" b="1" dirty="0"/>
          </a:p>
        </p:txBody>
      </p:sp>
      <p:pic>
        <p:nvPicPr>
          <p:cNvPr id="7" name="Picture Placeholder 6" descr="Image of a 'milk of magnesia' medicine bottle.">
            <a:extLst>
              <a:ext uri="{FF2B5EF4-FFF2-40B4-BE49-F238E27FC236}">
                <a16:creationId xmlns:a16="http://schemas.microsoft.com/office/drawing/2014/main" id="{D87C0D3F-E692-A2AF-F743-0883C0152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r="9323"/>
          <a:stretch/>
        </p:blipFill>
        <p:spPr>
          <a:xfrm>
            <a:off x="6629400" y="449263"/>
            <a:ext cx="4953000" cy="5411788"/>
          </a:xfrm>
          <a:prstGeom prst="rect">
            <a:avLst/>
          </a:prstGeom>
          <a:noFill/>
        </p:spPr>
      </p:pic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DE3985F1-8CBD-5D13-544D-EBB1814A9E7E}"/>
              </a:ext>
            </a:extLst>
          </p:cNvPr>
          <p:cNvSpPr txBox="1">
            <a:spLocks/>
          </p:cNvSpPr>
          <p:nvPr/>
        </p:nvSpPr>
        <p:spPr>
          <a:xfrm>
            <a:off x="1371600" y="2057399"/>
            <a:ext cx="4724400" cy="38115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What </a:t>
            </a:r>
            <a:r>
              <a:rPr lang="en-US" sz="2400" dirty="0" err="1">
                <a:solidFill>
                  <a:srgbClr val="00567D"/>
                </a:solidFill>
              </a:rPr>
              <a:t>HazCom</a:t>
            </a:r>
            <a:r>
              <a:rPr lang="en-US" sz="2400" dirty="0">
                <a:solidFill>
                  <a:srgbClr val="00567D"/>
                </a:solidFill>
              </a:rPr>
              <a:t> does and</a:t>
            </a:r>
            <a:br>
              <a:rPr lang="en-US" sz="2400" dirty="0">
                <a:solidFill>
                  <a:srgbClr val="00567D"/>
                </a:solidFill>
              </a:rPr>
            </a:br>
            <a:r>
              <a:rPr lang="en-US" sz="2400" dirty="0">
                <a:solidFill>
                  <a:srgbClr val="00567D"/>
                </a:solidFill>
              </a:rPr>
              <a:t>does not apply to</a:t>
            </a:r>
          </a:p>
        </p:txBody>
      </p:sp>
    </p:spTree>
    <p:extLst>
      <p:ext uri="{BB962C8B-B14F-4D97-AF65-F5344CB8AC3E}">
        <p14:creationId xmlns:p14="http://schemas.microsoft.com/office/powerpoint/2010/main" val="3197636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901B0-5221-9A42-D0CD-BCA5DA3B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DAD30-5530-A5D4-63D3-CCAA0EF6E3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AB275-2837-FEAC-C858-22FA214A35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10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3C12995-B6BA-F242-D1F9-AA031F193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9262"/>
            <a:ext cx="4261556" cy="1600200"/>
          </a:xfrm>
        </p:spPr>
        <p:txBody>
          <a:bodyPr anchor="ctr">
            <a:noAutofit/>
          </a:bodyPr>
          <a:lstStyle/>
          <a:p>
            <a:r>
              <a:rPr lang="en-US" sz="4000" b="1" dirty="0"/>
              <a:t>Workplaces such as warehouses or retail stores</a:t>
            </a:r>
          </a:p>
        </p:txBody>
      </p:sp>
      <p:pic>
        <p:nvPicPr>
          <p:cNvPr id="7" name="Picture Placeholder 6" descr="Image of a forklift in a warehouse carrying barrels.">
            <a:extLst>
              <a:ext uri="{FF2B5EF4-FFF2-40B4-BE49-F238E27FC236}">
                <a16:creationId xmlns:a16="http://schemas.microsoft.com/office/drawing/2014/main" id="{36C04F3A-C59C-96D6-9352-18D1A6C22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43"/>
          <a:stretch>
            <a:fillRect/>
          </a:stretch>
        </p:blipFill>
        <p:spPr>
          <a:xfrm>
            <a:off x="7475101" y="723106"/>
            <a:ext cx="4400810" cy="4808450"/>
          </a:xfrm>
          <a:prstGeom prst="rect">
            <a:avLst/>
          </a:prstGeom>
          <a:noFill/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A2F121B-A076-7BCA-5496-6B5A1539132D}"/>
              </a:ext>
            </a:extLst>
          </p:cNvPr>
          <p:cNvSpPr txBox="1">
            <a:spLocks/>
          </p:cNvSpPr>
          <p:nvPr/>
        </p:nvSpPr>
        <p:spPr>
          <a:xfrm>
            <a:off x="1371600" y="2544760"/>
            <a:ext cx="5821052" cy="38115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Handling unopened, sealed containers</a:t>
            </a:r>
          </a:p>
        </p:txBody>
      </p:sp>
    </p:spTree>
    <p:extLst>
      <p:ext uri="{BB962C8B-B14F-4D97-AF65-F5344CB8AC3E}">
        <p14:creationId xmlns:p14="http://schemas.microsoft.com/office/powerpoint/2010/main" val="1146335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C099B-D4D4-3401-50F4-EF419B2CA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FFEBA-92F1-07D6-CC92-BCFF1CA1BB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E76B2-9803-B7ED-1526-5D7D10BD30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0BE0E5C-411F-6310-163A-3E37F9326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99911"/>
            <a:ext cx="5898444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Handling chemicals</a:t>
            </a:r>
            <a:br>
              <a:rPr lang="en-US" sz="4000" b="1" dirty="0"/>
            </a:br>
            <a:r>
              <a:rPr lang="en-US" sz="4000" b="1" dirty="0"/>
              <a:t>in labs</a:t>
            </a:r>
          </a:p>
        </p:txBody>
      </p:sp>
      <p:pic>
        <p:nvPicPr>
          <p:cNvPr id="7" name="Picture Placeholder 6" descr="Image of a lab worker wearing a white coat, goggles, and placing liquid into a tube.">
            <a:extLst>
              <a:ext uri="{FF2B5EF4-FFF2-40B4-BE49-F238E27FC236}">
                <a16:creationId xmlns:a16="http://schemas.microsoft.com/office/drawing/2014/main" id="{68F1B70F-ADDF-54AB-6606-0935C8B52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3" r="13853"/>
          <a:stretch/>
        </p:blipFill>
        <p:spPr>
          <a:xfrm>
            <a:off x="6852356" y="699911"/>
            <a:ext cx="4955821" cy="5414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44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B923E-BFF6-2F34-7C2A-BDDC3B2F1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5C5C-2DB3-3772-65DE-A61214A042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1228A-ABC5-51A6-E63B-415F09AFC53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12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71A4248-A22D-0C09-EB17-8DCEF8825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724399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GHS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01815EE-6C7E-BF92-F0E5-ADF2BCC7E3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2057399"/>
            <a:ext cx="4724400" cy="38115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Globally harmonized system (GHS) of classification and labeling of chemicals.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5CA14E80-AA73-8F5D-4284-41A38E886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" r="873"/>
          <a:stretch/>
        </p:blipFill>
        <p:spPr>
          <a:xfrm>
            <a:off x="6629401" y="457200"/>
            <a:ext cx="4953000" cy="5411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5405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B6EDD-A90F-A0A8-4658-1FB61F525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78C200-6B88-FB77-E6B1-971FB5F94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/>
              <a:t>Advantages to aligning with Federal OSHA’s </a:t>
            </a:r>
            <a:r>
              <a:rPr lang="en-US" b="1" err="1"/>
              <a:t>HazCom</a:t>
            </a:r>
            <a:r>
              <a:rPr lang="en-US" b="1"/>
              <a:t> rule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40C703-1282-A167-024B-E4081B45B6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241231"/>
            <a:ext cx="4937760" cy="429768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Understanding of hazards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Reduce death and injuries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Reduce cost</a:t>
            </a:r>
          </a:p>
        </p:txBody>
      </p:sp>
      <p:pic>
        <p:nvPicPr>
          <p:cNvPr id="15" name="Picture Placeholder 14" descr="Image of stacked coins and an arrow pointing downward with the words cost reduction.">
            <a:extLst>
              <a:ext uri="{FF2B5EF4-FFF2-40B4-BE49-F238E27FC236}">
                <a16:creationId xmlns:a16="http://schemas.microsoft.com/office/drawing/2014/main" id="{EA506F56-02DC-5EE4-DEAB-7DCCCCAE3E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791200" cy="3373374"/>
          </a:xfrm>
          <a:prstGeom prst="rect">
            <a:avLst/>
          </a:prstGeom>
          <a:noFill/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1FE3B-97AD-2B71-CFEA-24654B37E5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7B351-7ABE-7800-3970-F9935406A1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62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26530-30CB-EEC7-E83E-E6053DE84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DD9CB-15C0-BC84-0A83-20A4CB6EF7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8D1CB0-5E36-9510-09C0-14DC392907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 dirty="0"/>
              <a:t>Workbook Page 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4B809E-2F2C-A357-679B-178E79683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699" y="365125"/>
            <a:ext cx="10515601" cy="547266"/>
          </a:xfrm>
        </p:spPr>
        <p:txBody>
          <a:bodyPr>
            <a:noAutofit/>
          </a:bodyPr>
          <a:lstStyle/>
          <a:p>
            <a:r>
              <a:rPr lang="en-US" sz="4000" b="1" dirty="0"/>
              <a:t>Classify and categorize chemicals</a:t>
            </a:r>
          </a:p>
        </p:txBody>
      </p:sp>
      <p:grpSp>
        <p:nvGrpSpPr>
          <p:cNvPr id="18" name="Group 17" descr="Diagram that includes the process to classify and categorize chemicals beginning with: substance or mixture of substances are classified by the manufacturer or importer, then label and safety data sheets are developed, and finally, training on safe use.">
            <a:extLst>
              <a:ext uri="{FF2B5EF4-FFF2-40B4-BE49-F238E27FC236}">
                <a16:creationId xmlns:a16="http://schemas.microsoft.com/office/drawing/2014/main" id="{A806EE73-5502-A7F6-5E50-E56F02DF21B3}"/>
              </a:ext>
            </a:extLst>
          </p:cNvPr>
          <p:cNvGrpSpPr/>
          <p:nvPr/>
        </p:nvGrpSpPr>
        <p:grpSpPr>
          <a:xfrm>
            <a:off x="1830144" y="1383568"/>
            <a:ext cx="10095156" cy="4972781"/>
            <a:chOff x="1830144" y="1383568"/>
            <a:chExt cx="10095156" cy="497278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DF2E0F2-C94F-1948-3D19-96A26BDB1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144" y="1383568"/>
              <a:ext cx="8531712" cy="387931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C056A5B-F94F-723D-FA52-E07E09DF4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6306" y="2366201"/>
              <a:ext cx="9618994" cy="3990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7909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482B6-A4D2-90AD-9DDF-F19819FC3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E2D32-9613-08BD-AD44-B4E11F9307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42802-89FD-0558-8828-DA72D265DF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B27C43-FD6A-FEDC-569F-91A607B0D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739094"/>
            <a:ext cx="4860758" cy="160020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400" b="1" dirty="0"/>
              <a:t>Who is responsible for classifying and categorizing chemicals?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C3DFC4-B42D-BA63-C3DD-BE156CCEC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7" r="1" b="1"/>
          <a:stretch>
            <a:fillRect/>
          </a:stretch>
        </p:blipFill>
        <p:spPr>
          <a:xfrm>
            <a:off x="7222875" y="739094"/>
            <a:ext cx="4644980" cy="5075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2109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499BF6A-3B2D-0444-C63D-D6DF3D360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737360"/>
            <a:ext cx="5212080" cy="1052974"/>
          </a:xfrm>
        </p:spPr>
        <p:txBody>
          <a:bodyPr/>
          <a:lstStyle/>
          <a:p>
            <a:r>
              <a:rPr lang="en-US" dirty="0"/>
              <a:t>Oregon OSHA Public </a:t>
            </a:r>
            <a:br>
              <a:rPr lang="en-US" dirty="0"/>
            </a:br>
            <a:r>
              <a:rPr lang="en-US" dirty="0"/>
              <a:t>Education Mission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471C461-7A7F-290C-E39B-FFF47328903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7200" y="3073137"/>
            <a:ext cx="5207128" cy="30546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We provide knowledge and tools to advance self-sufficiency in workplace safety and health.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D14296E-821F-48F3-51E1-8195E29351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40371" y="1737360"/>
            <a:ext cx="5212080" cy="640080"/>
          </a:xfrm>
        </p:spPr>
        <p:txBody>
          <a:bodyPr/>
          <a:lstStyle/>
          <a:p>
            <a:r>
              <a:rPr lang="en-US" dirty="0"/>
              <a:t>Oregon OSHA Services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ABF1786-4B41-E855-ED6B-36D599CCF8F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540499" y="2470149"/>
            <a:ext cx="5356127" cy="365760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Consultation Services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Enforcement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Appeals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Public Education and Conferences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Standards and Technical Resources</a:t>
            </a:r>
          </a:p>
        </p:txBody>
      </p:sp>
    </p:spTree>
    <p:extLst>
      <p:ext uri="{BB962C8B-B14F-4D97-AF65-F5344CB8AC3E}">
        <p14:creationId xmlns:p14="http://schemas.microsoft.com/office/powerpoint/2010/main" val="2528559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8AA5D-C497-B92D-8D74-425C0086B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094FA-C174-ACE0-A6D9-9E25B361A0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EA5C0-D0A7-233D-7B9A-0D25F46876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15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3066EF6-2296-8B05-65A2-39D45D910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9262"/>
            <a:ext cx="4724400" cy="1600200"/>
          </a:xfrm>
        </p:spPr>
        <p:txBody>
          <a:bodyPr anchor="ctr">
            <a:normAutofit/>
          </a:bodyPr>
          <a:lstStyle/>
          <a:p>
            <a:r>
              <a:rPr lang="en-US" b="1" dirty="0"/>
              <a:t>How it works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2E0E57-2470-C479-72E0-0D1740035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2049462"/>
            <a:ext cx="4724400" cy="38115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567D"/>
                </a:solidFill>
              </a:rPr>
              <a:t>Classify and categorize.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2180694-3B2A-BE98-9F29-2234E289A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" r="25150" b="1"/>
          <a:stretch>
            <a:fillRect/>
          </a:stretch>
        </p:blipFill>
        <p:spPr>
          <a:xfrm>
            <a:off x="6629400" y="449263"/>
            <a:ext cx="4953000" cy="5411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0534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387F5FF-6342-424C-750B-EFF943D7DA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42DC9C0-9601-3B26-9AF4-0FA9C6AE2C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 dirty="0"/>
              <a:t>Workbook Page 16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133AD-ABBB-AAD4-7D4C-F441C4268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760"/>
            <a:ext cx="10515600" cy="1325563"/>
          </a:xfrm>
        </p:spPr>
        <p:txBody>
          <a:bodyPr/>
          <a:lstStyle/>
          <a:p>
            <a:r>
              <a:rPr lang="en-US" b="1" dirty="0"/>
              <a:t>Appendix A &amp; 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1BF62-E05C-6FC4-B256-BCCB84755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0048" y="1737360"/>
            <a:ext cx="4937760" cy="640080"/>
          </a:xfrm>
        </p:spPr>
        <p:txBody>
          <a:bodyPr>
            <a:normAutofit/>
          </a:bodyPr>
          <a:lstStyle/>
          <a:p>
            <a:r>
              <a:rPr lang="en-US" sz="3000" dirty="0"/>
              <a:t>Health Hazards</a:t>
            </a:r>
          </a:p>
        </p:txBody>
      </p:sp>
      <p:pic>
        <p:nvPicPr>
          <p:cNvPr id="16" name="Content Placeholder 15" descr="Image of health hazard pictograms for: health hazard, exclamation mark, corrosion, and skull and cross bones.">
            <a:extLst>
              <a:ext uri="{FF2B5EF4-FFF2-40B4-BE49-F238E27FC236}">
                <a16:creationId xmlns:a16="http://schemas.microsoft.com/office/drawing/2014/main" id="{08281FB5-C2BE-F28C-CA3C-64BED7177A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2" y="2377440"/>
            <a:ext cx="3618118" cy="387721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DEB60D-075C-7021-70CA-3AFFDD2EFB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17888" y="1737360"/>
            <a:ext cx="4937760" cy="640080"/>
          </a:xfrm>
        </p:spPr>
        <p:txBody>
          <a:bodyPr>
            <a:normAutofit/>
          </a:bodyPr>
          <a:lstStyle/>
          <a:p>
            <a:r>
              <a:rPr lang="en-US" sz="3000" dirty="0"/>
              <a:t>Physical Hazards</a:t>
            </a:r>
          </a:p>
        </p:txBody>
      </p:sp>
      <p:pic>
        <p:nvPicPr>
          <p:cNvPr id="18" name="Picture 17" descr="Image of physical hazard pictograms for: flame over circle, exploding bomb, corrosion, gas cylinder, and flame.">
            <a:extLst>
              <a:ext uri="{FF2B5EF4-FFF2-40B4-BE49-F238E27FC236}">
                <a16:creationId xmlns:a16="http://schemas.microsoft.com/office/drawing/2014/main" id="{7B05B589-E874-8196-F67D-826A0D88E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456" y="2423477"/>
            <a:ext cx="3610479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91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29F5D-5FAC-60FA-5F05-5BC3D28DA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C1E14-C446-BC43-F469-423BC38567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F12868-D5CE-243B-5C82-13ADDB2823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 dirty="0"/>
              <a:t>Workbook Page 17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D42AFF-8DB1-C6D2-FD92-DAC0641DE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699" y="365125"/>
            <a:ext cx="10515601" cy="547266"/>
          </a:xfrm>
        </p:spPr>
        <p:txBody>
          <a:bodyPr>
            <a:noAutofit/>
          </a:bodyPr>
          <a:lstStyle/>
          <a:p>
            <a:r>
              <a:rPr lang="en-US" sz="4000" b="1" dirty="0"/>
              <a:t>Classify &amp; Categorize Oatey PVC Glue</a:t>
            </a:r>
          </a:p>
        </p:txBody>
      </p:sp>
      <p:pic>
        <p:nvPicPr>
          <p:cNvPr id="8" name="Content Placeholder 6" descr="Image of a table that includes the class and category of Oatey PVC Glue.">
            <a:extLst>
              <a:ext uri="{FF2B5EF4-FFF2-40B4-BE49-F238E27FC236}">
                <a16:creationId xmlns:a16="http://schemas.microsoft.com/office/drawing/2014/main" id="{19AAF54F-3AE3-BFD3-802A-85BBBC439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68" y="2205547"/>
            <a:ext cx="4251437" cy="2702420"/>
          </a:xfrm>
          <a:prstGeom prst="rect">
            <a:avLst/>
          </a:prstGeom>
        </p:spPr>
      </p:pic>
      <p:pic>
        <p:nvPicPr>
          <p:cNvPr id="12" name="Content Placeholder 11" descr="Image of a can of Oatey PVC cement glue.">
            <a:extLst>
              <a:ext uri="{FF2B5EF4-FFF2-40B4-BE49-F238E27FC236}">
                <a16:creationId xmlns:a16="http://schemas.microsoft.com/office/drawing/2014/main" id="{8A64685B-3F8E-4C10-03DF-770E8B6FB04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905" y="1480116"/>
            <a:ext cx="3191320" cy="3429479"/>
          </a:xfrm>
          <a:prstGeom prst="rect">
            <a:avLst/>
          </a:prstGeom>
        </p:spPr>
      </p:pic>
      <p:pic>
        <p:nvPicPr>
          <p:cNvPr id="14" name="Content Placeholder 13" descr="Image of an exmaple of a safety data sheet for Oatey PVC cement glue.">
            <a:extLst>
              <a:ext uri="{FF2B5EF4-FFF2-40B4-BE49-F238E27FC236}">
                <a16:creationId xmlns:a16="http://schemas.microsoft.com/office/drawing/2014/main" id="{9C21BF79-7C63-DF85-B8E4-5AB9F460916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513" y="1371600"/>
            <a:ext cx="3034949" cy="393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0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52D1F-6EE2-F450-A792-A9CFFF5FB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1AEB6-E42E-71DA-BCC7-B927CAFEA3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4777C-5555-F31D-F7B4-D957DB951E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18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4360140-28C9-3AEB-593E-8849E8B61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Appendix A: categorize a health effect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07227-617D-F1A8-F539-EA47F9098F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825625"/>
            <a:ext cx="4937760" cy="4297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Serious eye damage or eye irritation</a:t>
            </a:r>
          </a:p>
        </p:txBody>
      </p:sp>
      <p:pic>
        <p:nvPicPr>
          <p:cNvPr id="3" name="Picture Placeholder 2" descr="Image of health hazard pictograms for: health hazard, exclamation mark, corrosion, and skull and cross bones.">
            <a:extLst>
              <a:ext uri="{FF2B5EF4-FFF2-40B4-BE49-F238E27FC236}">
                <a16:creationId xmlns:a16="http://schemas.microsoft.com/office/drawing/2014/main" id="{49E389B1-9BFE-F7D4-D58D-7277EA9C13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527" y="1825625"/>
            <a:ext cx="4007586" cy="4297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0114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E3EDB-2F37-8835-D17E-64BDA9835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554D5-B6A0-DD3D-E8C7-DF843053F4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1DEB3-B795-A597-8AE7-1ACDF63CEF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19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F1291A5-8755-6E1E-DF1A-9873BEB7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654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Appendix B: categorize a physical effect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607500A-A19E-4C1A-443E-1C7DC68646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825625"/>
            <a:ext cx="4937760" cy="4297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Flammable (includes gases, liquids, and solids)</a:t>
            </a:r>
          </a:p>
        </p:txBody>
      </p:sp>
      <p:pic>
        <p:nvPicPr>
          <p:cNvPr id="3" name="Picture Placeholder 2" descr="Image of physical hazard pictograms for: flame over circle, exploding bomb, corrosion, gas cylinder, and flame.">
            <a:extLst>
              <a:ext uri="{FF2B5EF4-FFF2-40B4-BE49-F238E27FC236}">
                <a16:creationId xmlns:a16="http://schemas.microsoft.com/office/drawing/2014/main" id="{E9F45A3A-E54D-DCD8-57F2-1168A10F49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4527" y="1825625"/>
            <a:ext cx="4007586" cy="4297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4531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40952-09A1-8482-11A1-8DBC03B60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FD3BF-02FB-6C83-5FE5-FB3D8A55BC7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326D3-E22A-97A7-A56B-18722D5314D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20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1545087-6FD4-C820-B021-0310A662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724399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Pictograms parts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053512-3BCA-398E-31F0-513409B3F0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2057399"/>
            <a:ext cx="4724400" cy="381158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Red border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White background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Black symbol</a:t>
            </a:r>
          </a:p>
        </p:txBody>
      </p:sp>
      <p:pic>
        <p:nvPicPr>
          <p:cNvPr id="3" name="Picture Placeholder 2" descr="Image of the flame pictogram to show the red border, white background and black flame symbol.">
            <a:extLst>
              <a:ext uri="{FF2B5EF4-FFF2-40B4-BE49-F238E27FC236}">
                <a16:creationId xmlns:a16="http://schemas.microsoft.com/office/drawing/2014/main" id="{8DE042DD-2AD8-6CEB-5737-8915C8B04BCF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629401" y="742316"/>
            <a:ext cx="4953000" cy="48415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4562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5D6D3-857E-B8D2-01DD-E0B800DF9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3D114-DF18-1981-5DC4-ABC1604CA5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95C52-2786-A49F-38BA-42879F0606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20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E5117FF-C27A-0C1F-0461-2F6157CBE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141" y="136526"/>
            <a:ext cx="2736167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Pictograms</a:t>
            </a:r>
          </a:p>
        </p:txBody>
      </p:sp>
      <p:pic>
        <p:nvPicPr>
          <p:cNvPr id="7" name="Picture Placeholder 6" descr="Images of 9 pictograms for: flame, flame over circle, exploding bomb, corrosion, gas cylinder, corrosion, health hazard, skull and cross bones, and environment.">
            <a:extLst>
              <a:ext uri="{FF2B5EF4-FFF2-40B4-BE49-F238E27FC236}">
                <a16:creationId xmlns:a16="http://schemas.microsoft.com/office/drawing/2014/main" id="{47C1D005-499C-46D8-73EE-3448506DA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042559" y="1397895"/>
            <a:ext cx="5082241" cy="50949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0788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9E28A-3752-52DE-3D9F-1D562ACB5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9D53A-1047-F808-F015-6B1C320AD6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8F018-ADBE-8CD0-81A5-593AABADDF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21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1A22284-1578-5B60-7F1A-3405DE2FE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0" y="365125"/>
            <a:ext cx="100584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Labels</a:t>
            </a:r>
          </a:p>
        </p:txBody>
      </p:sp>
      <p:pic>
        <p:nvPicPr>
          <p:cNvPr id="7" name="Picture Placeholder 6" descr="Image of a sample label: The labels shall include:&#10;• Product Identifier (product name)&#10;• Supplier Identification (if product is shipped)&#10;• Signal Word&#10;• Hazard Statement(s)&#10;• Hazard Pictograms(s)&#10;• Precautionary Statement(s)">
            <a:extLst>
              <a:ext uri="{FF2B5EF4-FFF2-40B4-BE49-F238E27FC236}">
                <a16:creationId xmlns:a16="http://schemas.microsoft.com/office/drawing/2014/main" id="{E862443C-B460-B502-26A9-7B663EFCE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459189" y="1627918"/>
            <a:ext cx="8623779" cy="4549045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749916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947B6-84D3-1C1B-82A3-7192FC3FB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3CBB9-6B97-C870-CCE9-3ADBD65829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67674-0D97-294F-FCFD-E016663FF5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25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518A068-D351-0570-27BA-E0D768F48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46392"/>
            <a:ext cx="4724400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Labels </a:t>
            </a:r>
            <a:r>
              <a:rPr lang="en-US" sz="4000" dirty="0"/>
              <a:t>(Continued)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2402E30-DC17-DA67-B2A1-543ACEABA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2049462"/>
            <a:ext cx="4724400" cy="3811588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Primary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Secondary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Stationary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Portable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Small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Pipes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00567D"/>
              </a:solidFill>
              <a:highlight>
                <a:srgbClr val="FFFF00"/>
              </a:highlight>
            </a:endParaRPr>
          </a:p>
        </p:txBody>
      </p:sp>
      <p:pic>
        <p:nvPicPr>
          <p:cNvPr id="3" name="Picture Placeholder 2" descr="Images of a few example items in the workplace that need labels: pipes, spray bottle, and a round metal drum.">
            <a:extLst>
              <a:ext uri="{FF2B5EF4-FFF2-40B4-BE49-F238E27FC236}">
                <a16:creationId xmlns:a16="http://schemas.microsoft.com/office/drawing/2014/main" id="{01BE6415-EA6F-A7C3-1E7A-F8D35C8C923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629400" y="455977"/>
            <a:ext cx="4953000" cy="5398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7121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3DD9D-7A7A-E3FF-9966-670D772B9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18A20-B45E-1218-F69A-40BACBFAEA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9464800-13D8-735F-2333-7EAF1E199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22567"/>
            <a:ext cx="6581775" cy="863283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Labeling containers - small</a:t>
            </a:r>
            <a:endParaRPr lang="en-US" sz="40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00F696-B077-4F32-3059-20D7787A4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599" y="1239837"/>
            <a:ext cx="10144126" cy="54816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567D"/>
                </a:solidFill>
              </a:rPr>
              <a:t>For containers less than or equal to 100ml capacity, the label must include, at a minimum: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67D"/>
                </a:solidFill>
              </a:rPr>
              <a:t>Product identifier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67D"/>
                </a:solidFill>
              </a:rPr>
              <a:t>Pictogram(s)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67D"/>
                </a:solidFill>
              </a:rPr>
              <a:t>Signal word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67D"/>
                </a:solidFill>
              </a:rPr>
              <a:t>Chemical manufacturer’s name and phone number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67D"/>
                </a:solidFill>
              </a:rPr>
              <a:t>A statement that the full label information for the hazardous chemical is provided on the immediate outer package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567D"/>
                </a:solidFill>
              </a:rPr>
              <a:t>For containers less than 3ml capacity, where a label would interfere with the normal use of the container, a label is not required, but the container must have a product identifier at the very minimum.</a:t>
            </a:r>
          </a:p>
        </p:txBody>
      </p:sp>
    </p:spTree>
    <p:extLst>
      <p:ext uri="{BB962C8B-B14F-4D97-AF65-F5344CB8AC3E}">
        <p14:creationId xmlns:p14="http://schemas.microsoft.com/office/powerpoint/2010/main" val="810765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D2CC6E8-AE95-016C-1D57-83059F1AC0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668FFFF-880B-50C9-52EB-B719D30EF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697" y="365760"/>
            <a:ext cx="10515600" cy="1325563"/>
          </a:xfrm>
        </p:spPr>
        <p:txBody>
          <a:bodyPr/>
          <a:lstStyle/>
          <a:p>
            <a:r>
              <a:rPr lang="en-US" b="1" dirty="0"/>
              <a:t>Contact us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1FCE983-7076-8E9C-D0A8-271011C22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9696" y="1737360"/>
            <a:ext cx="4937760" cy="640080"/>
          </a:xfrm>
        </p:spPr>
        <p:txBody>
          <a:bodyPr/>
          <a:lstStyle/>
          <a:p>
            <a:r>
              <a:rPr lang="en-US" dirty="0"/>
              <a:t>Consultation Field Offices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BC009E0-DB27-1E41-EDF8-8863C6D58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9697" y="2468880"/>
            <a:ext cx="4937760" cy="3657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Portland		503-229-6193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Salem		503-373-7819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Eugene		541-686-7913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Medford		541-776-6016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Bend		541-388-6068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Pendleton 	541-276-2353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567D"/>
                </a:solidFill>
              </a:rPr>
              <a:t>Website</a:t>
            </a:r>
            <a:r>
              <a:rPr lang="en-US" dirty="0">
                <a:solidFill>
                  <a:srgbClr val="00567D"/>
                </a:solidFill>
              </a:rPr>
              <a:t>: 	</a:t>
            </a:r>
            <a:r>
              <a:rPr lang="en-US" sz="2900" u="sng" dirty="0">
                <a:solidFill>
                  <a:srgbClr val="00567D"/>
                </a:solidFill>
                <a:hlinkClick r:id="rId2" tooltip="Web site to Oregon OSHA: osha.oregon.go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osha.oregon.gov</a:t>
            </a:r>
            <a:endParaRPr lang="en-US" sz="29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rgbClr val="00567D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A343884-A455-84BF-A77C-437FD725E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737360"/>
            <a:ext cx="4937760" cy="640080"/>
          </a:xfrm>
        </p:spPr>
        <p:txBody>
          <a:bodyPr/>
          <a:lstStyle/>
          <a:p>
            <a:r>
              <a:rPr lang="en-US" dirty="0"/>
              <a:t>Salem Central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80A8753-D050-0128-9AE4-A671AF76F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468880"/>
            <a:ext cx="4937760" cy="365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567D"/>
                </a:solidFill>
              </a:rPr>
              <a:t>Toll Free English:	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567D"/>
                </a:solidFill>
              </a:rPr>
              <a:t>800-922-2689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567D"/>
                </a:solidFill>
              </a:rPr>
              <a:t>Toll Free Spanish:	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567D"/>
                </a:solidFill>
              </a:rPr>
              <a:t>800-843-8086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88134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1D89F-0F1D-9235-C363-A78E45C6B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Example image of The Hazardous Materials Identification System (HMIS®) label. ">
            <a:extLst>
              <a:ext uri="{FF2B5EF4-FFF2-40B4-BE49-F238E27FC236}">
                <a16:creationId xmlns:a16="http://schemas.microsoft.com/office/drawing/2014/main" id="{92AD38B6-FC7A-9B1E-6BA8-A4674AAC5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1519" y="1004991"/>
            <a:ext cx="5332280" cy="5716483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52753FF-47ED-0B3B-FFEC-39C9A2851A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A0D99E1-5020-E92B-12B9-297CFCA563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/>
              <a:t>Workbook Page </a:t>
            </a:r>
            <a:fld id="{ECD69F2B-6680-4F02-99F7-3D43DCB52AF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ED228B9-01F7-F561-16A1-40F131B4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951" y="266525"/>
            <a:ext cx="10515600" cy="1325563"/>
          </a:xfrm>
        </p:spPr>
        <p:txBody>
          <a:bodyPr/>
          <a:lstStyle/>
          <a:p>
            <a:r>
              <a:rPr lang="en-US" dirty="0"/>
              <a:t>NFPA 704				HMIS</a:t>
            </a:r>
          </a:p>
        </p:txBody>
      </p:sp>
      <p:pic>
        <p:nvPicPr>
          <p:cNvPr id="16" name="Content Placeholder 15" descr="Image of an NFPA 704 rating explanation guide. ">
            <a:extLst>
              <a:ext uri="{FF2B5EF4-FFF2-40B4-BE49-F238E27FC236}">
                <a16:creationId xmlns:a16="http://schemas.microsoft.com/office/drawing/2014/main" id="{D5E01F1D-35A6-BD2A-96C9-2C2DEB7A0A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3498" y="1706251"/>
            <a:ext cx="4782502" cy="428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73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362DE-3C62-D155-3B4D-81492A17C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0A8D2-512D-00BA-1334-965D34A4567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64DCF-9643-C65A-4EA8-13FC0740BC0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/>
              <a:t>Workbook Page </a:t>
            </a:r>
            <a:fld id="{F2B870F6-7CC1-4988-8D31-AD468A940A30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6EE27A9-D195-0606-E72B-57F1038D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724399" cy="1600200"/>
          </a:xfrm>
        </p:spPr>
        <p:txBody>
          <a:bodyPr>
            <a:normAutofit/>
          </a:bodyPr>
          <a:lstStyle/>
          <a:p>
            <a:r>
              <a:rPr lang="en-US" sz="4000" b="1" dirty="0"/>
              <a:t>Safety data sheets </a:t>
            </a:r>
            <a:r>
              <a:rPr lang="en-US" sz="3000" dirty="0"/>
              <a:t>(key parts)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9AC075-9CEA-2C48-A89F-A79D2F4C46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2057399"/>
            <a:ext cx="4724400" cy="381158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Emergency tool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Routes of entry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Physical and health effects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Personal protective equipment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Pictogram(s) and signal word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BF85877-9343-5670-E2C1-10C2F8AF7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" r="155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38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1BAB-2DA2-1C1C-A2EF-6DC7AACF1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1C331-8C3E-7782-5D6D-DE82C37628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A7751-F516-AADF-2AF1-82EC1FE04A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Workbook Page </a:t>
            </a:r>
            <a:fld id="{F2B870F6-7CC1-4988-8D31-AD468A940A30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22DE498-304C-6033-07B9-48F9AD61F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9262"/>
            <a:ext cx="4724400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SDS review</a:t>
            </a:r>
          </a:p>
        </p:txBody>
      </p:sp>
      <p:pic>
        <p:nvPicPr>
          <p:cNvPr id="8" name="Content Placeholder 7" descr="Example of an SDS for Oatey PVC Regular Clear Formula.">
            <a:extLst>
              <a:ext uri="{FF2B5EF4-FFF2-40B4-BE49-F238E27FC236}">
                <a16:creationId xmlns:a16="http://schemas.microsoft.com/office/drawing/2014/main" id="{FA2DC3E7-88CA-AD53-AD30-7769234E8B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677" y="0"/>
            <a:ext cx="4806393" cy="616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04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57F76-6715-A91D-7C95-6F9B6993D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EEB70D-B251-E21C-A3EC-1DEA00CC9C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F129B8-5C87-D161-3453-7AFB17362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760"/>
            <a:ext cx="10515600" cy="1325563"/>
          </a:xfrm>
        </p:spPr>
        <p:txBody>
          <a:bodyPr/>
          <a:lstStyle/>
          <a:p>
            <a:r>
              <a:rPr lang="en-US" b="1" dirty="0"/>
              <a:t>Pesticides section 15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93FCF-6C0E-BB4B-434F-E97358659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0048" y="1680210"/>
            <a:ext cx="4155902" cy="640080"/>
          </a:xfrm>
        </p:spPr>
        <p:txBody>
          <a:bodyPr>
            <a:normAutofit/>
          </a:bodyPr>
          <a:lstStyle/>
          <a:p>
            <a:pPr algn="ctr"/>
            <a:r>
              <a:rPr lang="en-US" sz="3400" dirty="0"/>
              <a:t>GHS</a:t>
            </a:r>
          </a:p>
        </p:txBody>
      </p:sp>
      <p:pic>
        <p:nvPicPr>
          <p:cNvPr id="16" name="Content Placeholder 15" descr="Image of the following pictograms: exclamation mark, flame, environment, corrosion and skull and crossbones.">
            <a:extLst>
              <a:ext uri="{FF2B5EF4-FFF2-40B4-BE49-F238E27FC236}">
                <a16:creationId xmlns:a16="http://schemas.microsoft.com/office/drawing/2014/main" id="{9BA2B886-1BB9-2E75-7D06-91DBFEBF01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3472" y="2377440"/>
            <a:ext cx="4972553" cy="348996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BB5055-8735-4148-7EBB-5C8A3F13C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17938" y="1680210"/>
            <a:ext cx="3169112" cy="640080"/>
          </a:xfrm>
        </p:spPr>
        <p:txBody>
          <a:bodyPr>
            <a:normAutofit/>
          </a:bodyPr>
          <a:lstStyle/>
          <a:p>
            <a:pPr algn="ctr"/>
            <a:r>
              <a:rPr lang="en-US" sz="3400" dirty="0"/>
              <a:t>EPA</a:t>
            </a:r>
          </a:p>
        </p:txBody>
      </p:sp>
      <p:pic>
        <p:nvPicPr>
          <p:cNvPr id="18" name="Picture 17" descr="Image of the EPA Logo.">
            <a:extLst>
              <a:ext uri="{FF2B5EF4-FFF2-40B4-BE49-F238E27FC236}">
                <a16:creationId xmlns:a16="http://schemas.microsoft.com/office/drawing/2014/main" id="{6DFE3B05-AE0A-15BB-6918-788457B60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1981" y="2359338"/>
            <a:ext cx="3610479" cy="360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21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2BE80-14A2-6074-3317-4922C6102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5CC81-A081-14AF-9D15-7C1C4A8634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D0776-0264-670F-1F68-A73F553A9F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34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69B346A-271E-1855-5345-B2192F8CF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583"/>
            <a:ext cx="4724400" cy="1600200"/>
          </a:xfrm>
        </p:spPr>
        <p:txBody>
          <a:bodyPr anchor="ctr">
            <a:normAutofit/>
          </a:bodyPr>
          <a:lstStyle/>
          <a:p>
            <a:r>
              <a:rPr lang="en-US" b="1" dirty="0"/>
              <a:t>Written program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4A0D2-1F75-5E4A-2B47-8CA00D871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1608783"/>
            <a:ext cx="4724400" cy="4747566"/>
          </a:xfr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Chemical list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Labeling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Safety data sheets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Training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Hazardous non-routine tasks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Chemicals in pipes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Contractors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44DA65D-DFDF-563A-D682-2AEBF3CC2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198722"/>
            <a:ext cx="4953000" cy="3912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70033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BC303-0FFA-9E2C-E89D-C91C87315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E5F1-951F-23F4-09CF-BC2437BA8D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37377-D639-CADC-A4DC-AA4D952A8A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36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E70C218-D39C-BB75-7E8D-E1A0A604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0" y="365125"/>
            <a:ext cx="100584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Chemical list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69F4762-7348-B616-9682-407D981212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196817"/>
              </p:ext>
            </p:extLst>
          </p:nvPr>
        </p:nvGraphicFramePr>
        <p:xfrm>
          <a:off x="2020860" y="2404038"/>
          <a:ext cx="9018041" cy="219456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3258790">
                  <a:extLst>
                    <a:ext uri="{9D8B030D-6E8A-4147-A177-3AD203B41FA5}">
                      <a16:colId xmlns:a16="http://schemas.microsoft.com/office/drawing/2014/main" val="3588724433"/>
                    </a:ext>
                  </a:extLst>
                </a:gridCol>
                <a:gridCol w="2850798">
                  <a:extLst>
                    <a:ext uri="{9D8B030D-6E8A-4147-A177-3AD203B41FA5}">
                      <a16:colId xmlns:a16="http://schemas.microsoft.com/office/drawing/2014/main" val="2911962920"/>
                    </a:ext>
                  </a:extLst>
                </a:gridCol>
                <a:gridCol w="2908453">
                  <a:extLst>
                    <a:ext uri="{9D8B030D-6E8A-4147-A177-3AD203B41FA5}">
                      <a16:colId xmlns:a16="http://schemas.microsoft.com/office/drawing/2014/main" val="3050541993"/>
                    </a:ext>
                  </a:extLst>
                </a:gridCol>
              </a:tblGrid>
              <a:tr h="436563">
                <a:tc>
                  <a:txBody>
                    <a:bodyPr/>
                    <a:lstStyle/>
                    <a:p>
                      <a:r>
                        <a:rPr lang="en-US" sz="3000" dirty="0"/>
                        <a:t>Chemical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8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Signal Word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8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Location of Use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8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249386"/>
                  </a:ext>
                </a:extLst>
              </a:tr>
              <a:tr h="436563">
                <a:tc>
                  <a:txBody>
                    <a:bodyPr/>
                    <a:lstStyle/>
                    <a:p>
                      <a:r>
                        <a:rPr lang="en-US" sz="3000" dirty="0" err="1">
                          <a:solidFill>
                            <a:schemeClr val="tx1"/>
                          </a:solidFill>
                        </a:rPr>
                        <a:t>Dymax</a:t>
                      </a:r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 Adhesive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Danger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134139"/>
                  </a:ext>
                </a:extLst>
              </a:tr>
              <a:tr h="436563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HiQ Acetylene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Danger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557072"/>
                  </a:ext>
                </a:extLst>
              </a:tr>
              <a:tr h="436563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Oatey’s PVC Glue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Danger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67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314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95FF9-6B54-B638-F9CF-815CDEDB9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3D093-B90F-3C1F-AE76-AF73ADE7FE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E1EEA-0A84-16AE-8377-3F22850709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36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922C8DF-4E7D-CEBF-9076-E7D73141A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0" y="365125"/>
            <a:ext cx="100584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Discussion </a:t>
            </a:r>
            <a:r>
              <a:rPr lang="en-US" sz="2400" dirty="0"/>
              <a:t>(page 36)</a:t>
            </a:r>
          </a:p>
        </p:txBody>
      </p:sp>
      <p:pic>
        <p:nvPicPr>
          <p:cNvPr id="3" name="Picture Placeholder 2" descr="Image of a cabinet with various chemical products inside.">
            <a:extLst>
              <a:ext uri="{FF2B5EF4-FFF2-40B4-BE49-F238E27FC236}">
                <a16:creationId xmlns:a16="http://schemas.microsoft.com/office/drawing/2014/main" id="{A1B8ADCD-EC8A-F9E1-CA5D-65742D2EF21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829669" y="1825625"/>
            <a:ext cx="5508022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99898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6ACC3-8C2B-943D-56AF-6DA4B664A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ECDCC-274A-B65F-6A22-DA1BBD0B1F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4F490-53AD-E8B5-6069-BD76AC6089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40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FE531F6-C7EF-A256-B594-1936AAF91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9262"/>
            <a:ext cx="4724400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Training</a:t>
            </a:r>
            <a:endParaRPr lang="en-US" sz="40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5E29A12-C74E-0B32-CF3A-15A81C4FA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2049462"/>
            <a:ext cx="4724400" cy="381158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Group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Individual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When should we train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What needs to be explained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5F22D52-1047-89CD-66B9-FB831E2B1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9400" y="1198722"/>
            <a:ext cx="4953000" cy="3912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35538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48880-A316-C8D4-33C5-F00F6AE18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C1BD3-320B-5085-2BF4-FBF453643F6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7A1B0-A993-D2C0-851F-0813DB1D6EC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42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657C02-E9E1-888B-B965-37EA44374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724399" cy="1600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Training practice</a:t>
            </a:r>
            <a:endParaRPr lang="en-US" sz="40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30B5E48-445C-3EB7-E4B6-66B4E74840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2057399"/>
            <a:ext cx="4724400" cy="381158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Health and physical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Controls and PPE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Emergency procedures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0315ADC-38DC-0786-BEEF-9B5FA0C56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3" r="3974"/>
          <a:stretch>
            <a:fillRect/>
          </a:stretch>
        </p:blipFill>
        <p:spPr>
          <a:xfrm>
            <a:off x="6629401" y="457200"/>
            <a:ext cx="4953000" cy="5411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70397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710C4-B904-34AB-B1DD-0DC0B6960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395F6F-5CE4-40B5-50B3-59234A4E3E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A2B133-10C7-1D1F-C310-397CCA36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0" y="365125"/>
            <a:ext cx="10058400" cy="1325563"/>
          </a:xfrm>
        </p:spPr>
        <p:txBody>
          <a:bodyPr/>
          <a:lstStyle/>
          <a:p>
            <a:r>
              <a:rPr lang="en-US" b="1" dirty="0"/>
              <a:t>Additional educational resources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3829526-C2D6-1924-E1E3-25605A63D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4480" y="1825625"/>
            <a:ext cx="100584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Oregon OSHA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  <a:hlinkClick r:id="rId2" tooltip="Link to Oregon OSHA YouTube Chann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Channel</a:t>
            </a:r>
            <a:endParaRPr lang="en-US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  <a:hlinkClick r:id="rId3" tooltip="Link to the A to Z topic inde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 A-Z Topic Index </a:t>
            </a:r>
            <a:endParaRPr lang="en-US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  <a:hlinkClick r:id="rId4" tooltip="Link to Oregon OSHA Online Training Cours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 Training Courses</a:t>
            </a:r>
            <a:endParaRPr lang="en-US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  <a:hlinkClick r:id="rId5" tooltip="Link to PESO meaning English and Spanis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PESO – English to Español</a:t>
            </a:r>
            <a:endParaRPr lang="en-US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  <a:hlinkClick r:id="rId6" tooltip="Link to Other Safety and Health Training Resourc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Other Safety and Health Training Resources</a:t>
            </a:r>
            <a:endParaRPr lang="en-US" dirty="0">
              <a:solidFill>
                <a:srgbClr val="0056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675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0626-BF09-88A2-5021-324CA28ABA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F097A-2A31-1BF5-D401-BFCFE25055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ACB6796-5F25-B98A-29A4-51E12396A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0" y="210887"/>
            <a:ext cx="5483994" cy="1325563"/>
          </a:xfrm>
        </p:spPr>
        <p:txBody>
          <a:bodyPr anchor="ctr">
            <a:noAutofit/>
          </a:bodyPr>
          <a:lstStyle/>
          <a:p>
            <a:r>
              <a:rPr lang="en-US" b="1" dirty="0" err="1"/>
              <a:t>HazCom’s</a:t>
            </a:r>
            <a:r>
              <a:rPr lang="en-US" b="1" dirty="0"/>
              <a:t> four parts</a:t>
            </a:r>
          </a:p>
        </p:txBody>
      </p:sp>
      <p:pic>
        <p:nvPicPr>
          <p:cNvPr id="7" name="Picture Placeholder 6" descr="Diagram of the four parts of hazard communication: labels, training, SDSs and written program.">
            <a:extLst>
              <a:ext uri="{FF2B5EF4-FFF2-40B4-BE49-F238E27FC236}">
                <a16:creationId xmlns:a16="http://schemas.microsoft.com/office/drawing/2014/main" id="{04D5B88A-F122-FF99-2EA3-861431300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12" y="1526199"/>
            <a:ext cx="7046609" cy="46507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1003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BE1128-A56B-C531-47D0-0030787B2B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9" name="Title 8" descr="Slide title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09699" y="365125"/>
            <a:ext cx="10515601" cy="54726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b="1" noProof="0" dirty="0"/>
              <a:t>Need more information? Call your nearest Oregon OSHA Office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41A287-F4A4-88FC-17CE-C52568A6374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54150" y="1201918"/>
            <a:ext cx="3475038" cy="4567287"/>
          </a:xfrm>
        </p:spPr>
        <p:txBody>
          <a:bodyPr numCol="1" spcCol="9144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00567D"/>
                </a:solidFill>
              </a:rPr>
              <a:t>Bend</a:t>
            </a:r>
            <a:br>
              <a:rPr lang="en-US" sz="1900" dirty="0">
                <a:solidFill>
                  <a:srgbClr val="00567D"/>
                </a:solidFill>
              </a:rPr>
            </a:br>
            <a:r>
              <a:rPr lang="en-US" sz="1900" dirty="0">
                <a:solidFill>
                  <a:srgbClr val="00567D"/>
                </a:solidFill>
              </a:rPr>
              <a:t>541-388-6066</a:t>
            </a:r>
            <a:br>
              <a:rPr lang="en-US" sz="1900" dirty="0">
                <a:solidFill>
                  <a:srgbClr val="00567D"/>
                </a:solidFill>
              </a:rPr>
            </a:br>
            <a:r>
              <a:rPr lang="en-US" sz="1900" dirty="0">
                <a:solidFill>
                  <a:srgbClr val="00567D"/>
                </a:solidFill>
              </a:rPr>
              <a:t>Consultation: 541-388-6068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00567D"/>
                </a:solidFill>
              </a:rPr>
              <a:t>Eugene</a:t>
            </a:r>
            <a:br>
              <a:rPr lang="en-US" sz="1900" dirty="0">
                <a:solidFill>
                  <a:srgbClr val="00567D"/>
                </a:solidFill>
              </a:rPr>
            </a:br>
            <a:r>
              <a:rPr lang="en-US" sz="1900" dirty="0">
                <a:solidFill>
                  <a:srgbClr val="00567D"/>
                </a:solidFill>
              </a:rPr>
              <a:t>541-686-7562</a:t>
            </a:r>
            <a:br>
              <a:rPr lang="en-US" sz="1900" dirty="0">
                <a:solidFill>
                  <a:srgbClr val="00567D"/>
                </a:solidFill>
              </a:rPr>
            </a:br>
            <a:r>
              <a:rPr lang="en-US" sz="1900" dirty="0">
                <a:solidFill>
                  <a:srgbClr val="00567D"/>
                </a:solidFill>
              </a:rPr>
              <a:t>Consultation: 541-686-7913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00567D"/>
                </a:solidFill>
              </a:rPr>
              <a:t>Medford</a:t>
            </a:r>
            <a:br>
              <a:rPr lang="en-US" sz="1900" dirty="0">
                <a:solidFill>
                  <a:srgbClr val="00567D"/>
                </a:solidFill>
              </a:rPr>
            </a:br>
            <a:r>
              <a:rPr lang="en-US" sz="1900" dirty="0">
                <a:solidFill>
                  <a:srgbClr val="00567D"/>
                </a:solidFill>
              </a:rPr>
              <a:t>541-776-6030</a:t>
            </a:r>
            <a:br>
              <a:rPr lang="en-US" sz="1900" dirty="0">
                <a:solidFill>
                  <a:srgbClr val="00567D"/>
                </a:solidFill>
              </a:rPr>
            </a:br>
            <a:r>
              <a:rPr lang="en-US" sz="1900" dirty="0">
                <a:solidFill>
                  <a:srgbClr val="00567D"/>
                </a:solidFill>
              </a:rPr>
              <a:t>Consultation: 541-776-6016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A9B803B-1622-B2D9-9BDE-2F9361287C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29188" y="1371600"/>
            <a:ext cx="3474720" cy="3931920"/>
          </a:xfrm>
        </p:spPr>
        <p:txBody>
          <a:bodyPr anchor="ctr" anchorCtr="0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567D"/>
                </a:solidFill>
              </a:rPr>
              <a:t>Pendleton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541-276-9175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Consultation: 541-276-2353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567D"/>
                </a:solidFill>
              </a:rPr>
              <a:t>Portland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503-229-5910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Consultation: 503-229-6193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567D"/>
                </a:solidFill>
              </a:rPr>
              <a:t>Salem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503-378-3274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Consultation: 503-373-7819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AF972E8-B8B9-1DC1-6325-2527D6835D0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448675" y="1371600"/>
            <a:ext cx="3476625" cy="3931920"/>
          </a:xfrm>
          <a:solidFill>
            <a:schemeClr val="bg1"/>
          </a:solidFill>
          <a:ln w="6350" cmpd="sng">
            <a:solidFill>
              <a:srgbClr val="00567D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3476625"/>
                      <a:gd name="csY0" fmla="*/ 0 h 3931920"/>
                      <a:gd name="csX1" fmla="*/ 3476625 w 3476625"/>
                      <a:gd name="csY1" fmla="*/ 0 h 3931920"/>
                      <a:gd name="csX2" fmla="*/ 3476625 w 3476625"/>
                      <a:gd name="csY2" fmla="*/ 3931920 h 3931920"/>
                      <a:gd name="csX3" fmla="*/ 0 w 3476625"/>
                      <a:gd name="csY3" fmla="*/ 3931920 h 3931920"/>
                      <a:gd name="csX4" fmla="*/ 0 w 3476625"/>
                      <a:gd name="csY4" fmla="*/ 0 h 393192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3476625" h="3931920" fill="none" extrusionOk="0">
                        <a:moveTo>
                          <a:pt x="0" y="0"/>
                        </a:moveTo>
                        <a:cubicBezTo>
                          <a:pt x="1374501" y="-49533"/>
                          <a:pt x="2829021" y="-14809"/>
                          <a:pt x="3476625" y="0"/>
                        </a:cubicBezTo>
                        <a:cubicBezTo>
                          <a:pt x="3564264" y="1054814"/>
                          <a:pt x="3403946" y="2475423"/>
                          <a:pt x="3476625" y="3931920"/>
                        </a:cubicBezTo>
                        <a:cubicBezTo>
                          <a:pt x="2900132" y="3883689"/>
                          <a:pt x="1310095" y="4016375"/>
                          <a:pt x="0" y="3931920"/>
                        </a:cubicBezTo>
                        <a:cubicBezTo>
                          <a:pt x="-38581" y="2778702"/>
                          <a:pt x="63341" y="718677"/>
                          <a:pt x="0" y="0"/>
                        </a:cubicBezTo>
                        <a:close/>
                      </a:path>
                      <a:path w="3476625" h="3931920" stroke="0" extrusionOk="0">
                        <a:moveTo>
                          <a:pt x="0" y="0"/>
                        </a:moveTo>
                        <a:cubicBezTo>
                          <a:pt x="1418056" y="118645"/>
                          <a:pt x="2345487" y="116012"/>
                          <a:pt x="3476625" y="0"/>
                        </a:cubicBezTo>
                        <a:cubicBezTo>
                          <a:pt x="3343743" y="1423244"/>
                          <a:pt x="3561576" y="2244588"/>
                          <a:pt x="3476625" y="3931920"/>
                        </a:cubicBezTo>
                        <a:cubicBezTo>
                          <a:pt x="3067036" y="4066520"/>
                          <a:pt x="1356983" y="3774724"/>
                          <a:pt x="0" y="3931920"/>
                        </a:cubicBezTo>
                        <a:cubicBezTo>
                          <a:pt x="-20187" y="2221055"/>
                          <a:pt x="-152480" y="52851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82880" tIns="182880" rIns="182880" bIns="182880" anchor="ctr" anchorCtr="0"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00567D"/>
                </a:solidFill>
              </a:rPr>
              <a:t>Salem Central Office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350 Winter St NE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Salem, OR 97301-3882</a:t>
            </a:r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00567D"/>
                </a:solidFill>
              </a:rPr>
              <a:t>503-378-3272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Toll-Free: 800-922-2689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>
                <a:solidFill>
                  <a:srgbClr val="00567D"/>
                </a:solidFill>
              </a:rPr>
              <a:t>Fax: 503-947-7461</a:t>
            </a:r>
            <a:br>
              <a:rPr lang="en-US" sz="2000" dirty="0">
                <a:solidFill>
                  <a:srgbClr val="00567D"/>
                </a:solidFill>
              </a:rPr>
            </a:br>
            <a:r>
              <a:rPr lang="en-US" sz="2000" dirty="0" err="1">
                <a:solidFill>
                  <a:srgbClr val="00567D"/>
                </a:solidFill>
              </a:rPr>
              <a:t>en</a:t>
            </a:r>
            <a:r>
              <a:rPr lang="en-US" sz="2000" dirty="0">
                <a:solidFill>
                  <a:srgbClr val="00567D"/>
                </a:solidFill>
              </a:rPr>
              <a:t> Español: 800-843-8086</a:t>
            </a:r>
          </a:p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00567D"/>
                </a:solidFill>
              </a:rPr>
              <a:t>Website:</a:t>
            </a:r>
            <a:r>
              <a:rPr lang="en-US" sz="2000" dirty="0">
                <a:solidFill>
                  <a:srgbClr val="00567D"/>
                </a:solidFill>
              </a:rPr>
              <a:t> osha.oregon.gov</a:t>
            </a:r>
          </a:p>
        </p:txBody>
      </p:sp>
    </p:spTree>
    <p:extLst>
      <p:ext uri="{BB962C8B-B14F-4D97-AF65-F5344CB8AC3E}">
        <p14:creationId xmlns:p14="http://schemas.microsoft.com/office/powerpoint/2010/main" val="34782787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C822C8-5B7B-7F2F-525A-E6C31BCA8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70464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7EC69-0503-D12B-3AEB-E0F327920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7A472-84CB-134B-607A-7DE527ED96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3713B-40F1-B5E0-A2EF-A0C18AB05CE0}"/>
              </a:ext>
            </a:extLst>
          </p:cNvPr>
          <p:cNvSpPr>
            <a:spLocks/>
          </p:cNvSpPr>
          <p:nvPr/>
        </p:nvSpPr>
        <p:spPr>
          <a:xfrm>
            <a:off x="8848725" y="6356350"/>
            <a:ext cx="2505075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Workbook Page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51501E-5A02-8606-9AC1-BE31E3A14C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0" y="1522413"/>
            <a:ext cx="5089525" cy="38131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chemical?</a:t>
            </a:r>
          </a:p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hazardous chemical?</a:t>
            </a:r>
          </a:p>
        </p:txBody>
      </p:sp>
      <p:pic>
        <p:nvPicPr>
          <p:cNvPr id="7" name="Picture Placeholder 6" descr="Image of a bottle labeled 'acetone'.">
            <a:extLst>
              <a:ext uri="{FF2B5EF4-FFF2-40B4-BE49-F238E27FC236}">
                <a16:creationId xmlns:a16="http://schemas.microsoft.com/office/drawing/2014/main" id="{E716C779-2744-FD0B-718B-010F01B163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" r="77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37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8B215-24D9-C8E1-D3B3-9068BC91E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A06C5-CB82-9E1C-EBC2-60B18B35EC7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20559-6A06-DE11-CF42-6326F96FF47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 dirty="0"/>
              <a:t>Workbook Page 2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EF4CCF7-2ABC-0FFF-DA83-A5236BEEE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724399" cy="1600200"/>
          </a:xfrm>
        </p:spPr>
        <p:txBody>
          <a:bodyPr>
            <a:normAutofit/>
          </a:bodyPr>
          <a:lstStyle/>
          <a:p>
            <a:r>
              <a:rPr lang="en-US" sz="4000" b="1" dirty="0"/>
              <a:t>Practice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F3469A-0759-E30D-D46D-1555AA7C5F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2057399"/>
            <a:ext cx="4724400" cy="381158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Think of a hazardous chemical that you use.</a:t>
            </a:r>
          </a:p>
        </p:txBody>
      </p:sp>
      <p:pic>
        <p:nvPicPr>
          <p:cNvPr id="3" name="Picture Placeholder 2" descr="Image of a container with a label containing skull and cross bones, and says toxic chemicals.">
            <a:extLst>
              <a:ext uri="{FF2B5EF4-FFF2-40B4-BE49-F238E27FC236}">
                <a16:creationId xmlns:a16="http://schemas.microsoft.com/office/drawing/2014/main" id="{DA3105C9-C672-BCB2-0C41-68FC685374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8" r="672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06301-05E6-AB2A-0618-56C59AE83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86859-C97D-0811-29F8-12CE337F34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11BCB-15B1-89C9-A285-E3663AB80D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3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876AA1E-EACD-E298-840C-6B95F78F1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125"/>
            <a:ext cx="5181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Emergency exposures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7BAFB8-434A-3F60-DC77-906D97C1E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825625"/>
            <a:ext cx="4937760" cy="4297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00567D"/>
                </a:solidFill>
              </a:rPr>
              <a:t>HazCom</a:t>
            </a:r>
            <a:r>
              <a:rPr lang="en-US" sz="2400" dirty="0">
                <a:solidFill>
                  <a:srgbClr val="00567D"/>
                </a:solidFill>
              </a:rPr>
              <a:t> also applies to any chemical known to be present in the workplace in such a manner that employees may be exposed under a foreseeable EMERGENCY. </a:t>
            </a:r>
          </a:p>
        </p:txBody>
      </p:sp>
      <p:pic>
        <p:nvPicPr>
          <p:cNvPr id="3" name="Picture Placeholder 2" descr="Image of a sign that says danger, chlorine gas.">
            <a:extLst>
              <a:ext uri="{FF2B5EF4-FFF2-40B4-BE49-F238E27FC236}">
                <a16:creationId xmlns:a16="http://schemas.microsoft.com/office/drawing/2014/main" id="{3BE248DB-8766-1EA7-C7AC-1C59091F7B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" r="4610"/>
          <a:stretch/>
        </p:blipFill>
        <p:spPr>
          <a:xfrm>
            <a:off x="6944501" y="1367720"/>
            <a:ext cx="4937760" cy="4297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5009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19498-E1A5-B910-2926-C555E7300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0A3E9-FCB4-DD40-3065-A296704673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7800C53-34D7-4ABC-BCC8-4FCEB570276D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4381A-75C0-8410-E00F-64FAF5BB86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Workbook Page 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CF4E80F-AEF9-6CA2-ECCC-7FABDE734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0" y="365125"/>
            <a:ext cx="100584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States of matter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1B72762-6BD7-D347-A195-DCB00B2EB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1" b="8161"/>
          <a:stretch/>
        </p:blipFill>
        <p:spPr>
          <a:xfrm>
            <a:off x="1554480" y="1825625"/>
            <a:ext cx="100584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5087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1B3E6-3A97-F5B3-D32C-9CC3863F4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6CB27C-96C3-7CCE-F242-129FC380EB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356350"/>
            <a:ext cx="1069848" cy="365125"/>
          </a:xfrm>
        </p:spPr>
        <p:txBody>
          <a:bodyPr/>
          <a:lstStyle/>
          <a:p>
            <a:fld id="{37800C53-34D7-4ABC-BCC8-4FCEB570276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7D98B62-63A9-BDBA-8255-8E365AF323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48724" y="6356349"/>
            <a:ext cx="2505075" cy="365125"/>
          </a:xfrm>
        </p:spPr>
        <p:txBody>
          <a:bodyPr/>
          <a:lstStyle/>
          <a:p>
            <a:r>
              <a:rPr lang="en-US" dirty="0"/>
              <a:t>Workbook Page 5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49D34C7-1478-CBE0-2042-54A8B655A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697" y="108585"/>
            <a:ext cx="4250053" cy="1325563"/>
          </a:xfrm>
        </p:spPr>
        <p:txBody>
          <a:bodyPr/>
          <a:lstStyle/>
          <a:p>
            <a:r>
              <a:rPr lang="en-US" b="1" dirty="0"/>
              <a:t>Uses and hazards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276A3EB-2B0C-996E-3354-1128CAD69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9696" y="1737360"/>
            <a:ext cx="4937760" cy="640080"/>
          </a:xfrm>
        </p:spPr>
        <p:txBody>
          <a:bodyPr/>
          <a:lstStyle/>
          <a:p>
            <a:r>
              <a:rPr lang="en-US" dirty="0"/>
              <a:t>Chemicals are necessary: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FE629D3-4B4B-906C-BFD4-423084507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9697" y="2468880"/>
            <a:ext cx="4937760" cy="36576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GLUES help build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SOLVENTS help clean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OILS help protect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82F44EA-34D3-0EB0-CA19-5B9F639D5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760061"/>
            <a:ext cx="4937760" cy="640080"/>
          </a:xfrm>
        </p:spPr>
        <p:txBody>
          <a:bodyPr>
            <a:noAutofit/>
          </a:bodyPr>
          <a:lstStyle/>
          <a:p>
            <a:r>
              <a:rPr lang="en-US" dirty="0"/>
              <a:t>However, chemicals can also be dangerous: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170A369-1C06-5B6F-E9CF-BD0E6C5F9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468880"/>
            <a:ext cx="4937760" cy="3657600"/>
          </a:xfr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GLUES can cause skin allergies (epoxy)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SOLVENTS can cause cancer (benzene)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OILS can cause skin ulcers and eye damage (creosote)</a:t>
            </a:r>
          </a:p>
        </p:txBody>
      </p:sp>
    </p:spTree>
    <p:extLst>
      <p:ext uri="{BB962C8B-B14F-4D97-AF65-F5344CB8AC3E}">
        <p14:creationId xmlns:p14="http://schemas.microsoft.com/office/powerpoint/2010/main" val="214693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bEd-Workshop-Template.potx" id="{37315E15-8F5C-4F9D-BB93-A915C7BB90EC}" vid="{AA2EDAC5-C60A-4343-B5F0-028571D4A0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raining" ma:contentTypeID="0x010100854524CC3423A244BB56938E3F8ABE270067817B4706841944893504266FF3AFD0" ma:contentTypeVersion="29" ma:contentTypeDescription="Training and education materials" ma:contentTypeScope="" ma:versionID="9c14672a0c5f30bf6f8f3e80b604c454">
  <xsd:schema xmlns:xsd="http://www.w3.org/2001/XMLSchema" xmlns:xs="http://www.w3.org/2001/XMLSchema" xmlns:p="http://schemas.microsoft.com/office/2006/metadata/properties" xmlns:ns1="http://schemas.microsoft.com/sharepoint/v3" xmlns:ns2="4abed4e2-db5c-4e78-ae88-7ca7a6241065" xmlns:ns3="http://schemas.microsoft.com/sharepoint/v4" targetNamespace="http://schemas.microsoft.com/office/2006/metadata/properties" ma:root="true" ma:fieldsID="816006bf8a4b08db83d12aa117935bd6" ns1:_="" ns2:_="" ns3:_="">
    <xsd:import namespace="http://schemas.microsoft.com/sharepoint/v3"/>
    <xsd:import namespace="4abed4e2-db5c-4e78-ae88-7ca7a6241065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AdditionalTitle" minOccurs="0"/>
                <xsd:element ref="ns2:TrainingType" minOccurs="0"/>
                <xsd:element ref="ns2:TrainingFormat" minOccurs="0"/>
                <xsd:element ref="ns2:DateRevised" minOccurs="0"/>
                <xsd:element ref="ns1:Language" minOccurs="0"/>
                <xsd:element ref="ns2:Description1" minOccurs="0"/>
                <xsd:element ref="ns2:Topic" minOccurs="0"/>
                <xsd:element ref="ns2:SharedWithUsers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6" nillable="true" ma:displayName="Language" ma:default="English" ma:format="Dropdown" ma:internalName="Language" ma:readOnly="false">
      <xsd:simpleType>
        <xsd:union memberTypes="dms:Text">
          <xsd:simpleType>
            <xsd:restriction base="dms:Choice">
              <xsd:enumeration value="Arabic"/>
              <xsd:enumeration value="Bulgarian"/>
              <xsd:enumeration value="Chinese"/>
              <xsd:enumeration value="Croatian"/>
              <xsd:enumeration value="Czech"/>
              <xsd:enumeration value="Danish"/>
              <xsd:enumeration value="Dutch"/>
              <xsd:enumeration value="English"/>
              <xsd:enumeration value="Estonian"/>
              <xsd:enumeration value="Finnish"/>
              <xsd:enumeration value="French"/>
              <xsd:enumeration value="German"/>
              <xsd:enumeration value="Greek"/>
              <xsd:enumeration value="Hebrew"/>
              <xsd:enumeration value="Hindi"/>
              <xsd:enumeration value="Hungarian"/>
              <xsd:enumeration value="Indonesian"/>
              <xsd:enumeration value="Italian"/>
              <xsd:enumeration value="Japanese"/>
              <xsd:enumeration value="Korean"/>
              <xsd:enumeration value="Latvian"/>
              <xsd:enumeration value="Lithuanian"/>
              <xsd:enumeration value="Malay"/>
              <xsd:enumeration value="Norwegian"/>
              <xsd:enumeration value="Polish"/>
              <xsd:enumeration value="Portuguese"/>
              <xsd:enumeration value="Romanian"/>
              <xsd:enumeration value="Russian"/>
              <xsd:enumeration value="Serbian"/>
              <xsd:enumeration value="Slovak"/>
              <xsd:enumeration value="Slovenian"/>
              <xsd:enumeration value="Spanish"/>
              <xsd:enumeration value="Swedish"/>
              <xsd:enumeration value="Thai"/>
              <xsd:enumeration value="Turkish"/>
              <xsd:enumeration value="Ukrainian"/>
              <xsd:enumeration value="Urdu"/>
              <xsd:enumeration value="Vietnamese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bed4e2-db5c-4e78-ae88-7ca7a6241065" elementFormDefault="qualified">
    <xsd:import namespace="http://schemas.microsoft.com/office/2006/documentManagement/types"/>
    <xsd:import namespace="http://schemas.microsoft.com/office/infopath/2007/PartnerControls"/>
    <xsd:element name="AdditionalTitle" ma:index="2" nillable="true" ma:displayName="Additional Title" ma:description="Secondary title - typically the English language title if the item has a title in another language" ma:internalName="AdditionalTitle" ma:readOnly="false">
      <xsd:simpleType>
        <xsd:restriction base="dms:Text">
          <xsd:maxLength value="255"/>
        </xsd:restriction>
      </xsd:simpleType>
    </xsd:element>
    <xsd:element name="TrainingType" ma:index="3" nillable="true" ma:displayName="Training Type" ma:description="Pick a type for this training material" ma:format="Dropdown" ma:internalName="TrainingType" ma:readOnly="false">
      <xsd:simpleType>
        <xsd:restriction base="dms:Choice">
          <xsd:enumeration value="Curriculum"/>
          <xsd:enumeration value="Grant program"/>
          <xsd:enumeration value="Online course"/>
          <xsd:enumeration value="PESO"/>
          <xsd:enumeration value="Presentation"/>
          <xsd:enumeration value="Resources"/>
          <xsd:enumeration value="Workshop"/>
        </xsd:restriction>
      </xsd:simpleType>
    </xsd:element>
    <xsd:element name="TrainingFormat" ma:index="4" nillable="true" ma:displayName="Training Format" ma:default="  " ma:description="Pick a format for this training" ma:format="Dropdown" ma:internalName="TrainingFormat" ma:readOnly="false">
      <xsd:simpleType>
        <xsd:restriction base="dms:Choice">
          <xsd:enumeration value=""/>
          <xsd:enumeration value="Instructor Guide"/>
          <xsd:enumeration value="Online course"/>
          <xsd:enumeration value="Overhead"/>
          <xsd:enumeration value="Tailgate"/>
          <xsd:enumeration value="Training program"/>
          <xsd:enumeration value="Video"/>
          <xsd:enumeration value="Workbook"/>
        </xsd:restriction>
      </xsd:simpleType>
    </xsd:element>
    <xsd:element name="DateRevised" ma:index="5" nillable="true" ma:displayName="New or Revised Date" ma:format="DateOnly" ma:internalName="DateRevised" ma:readOnly="false">
      <xsd:simpleType>
        <xsd:restriction base="dms:DateTime"/>
      </xsd:simpleType>
    </xsd:element>
    <xsd:element name="Description1" ma:index="7" nillable="true" ma:displayName="Description" ma:internalName="Description1" ma:readOnly="false">
      <xsd:simpleType>
        <xsd:restriction base="dms:Note"/>
      </xsd:simpleType>
    </xsd:element>
    <xsd:element name="Topic" ma:index="8" nillable="true" ma:displayName="Topic" ma:description="Pick associated topics" ma:list="{913132ca-d302-4b93-9158-b48ece0e0b4d}" ma:internalName="Topic" ma:readOnly="false" ma:showField="Title" ma:web="4abed4e2-db5c-4e78-ae88-7ca7a62410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English</Language>
    <Description1 xmlns="4abed4e2-db5c-4e78-ae88-7ca7a6241065">PowerPoint slides for the Hazard Communication Program workshop.</Description1>
    <IconOverlay xmlns="http://schemas.microsoft.com/sharepoint/v4" xsi:nil="true"/>
    <TrainingFormat xmlns="4abed4e2-db5c-4e78-ae88-7ca7a6241065">Overhead</TrainingFormat>
    <Topic xmlns="4abed4e2-db5c-4e78-ae88-7ca7a6241065">
      <Value>173</Value>
      <Value>244</Value>
      <Value>240</Value>
      <Value>236</Value>
    </Topic>
    <TrainingType xmlns="4abed4e2-db5c-4e78-ae88-7ca7a6241065">Workshop</TrainingType>
    <DateRevised xmlns="4abed4e2-db5c-4e78-ae88-7ca7a6241065">2026-08-18T07:00:00+00:00</DateRevised>
    <AdditionalTitle xmlns="4abed4e2-db5c-4e78-ae88-7ca7a6241065" xsi:nil="true"/>
  </documentManagement>
</p:properties>
</file>

<file path=customXml/itemProps1.xml><?xml version="1.0" encoding="utf-8"?>
<ds:datastoreItem xmlns:ds="http://schemas.openxmlformats.org/officeDocument/2006/customXml" ds:itemID="{9C2CDB64-9B76-4E3E-8850-86BA4FCD731A}"/>
</file>

<file path=customXml/itemProps2.xml><?xml version="1.0" encoding="utf-8"?>
<ds:datastoreItem xmlns:ds="http://schemas.openxmlformats.org/officeDocument/2006/customXml" ds:itemID="{2B19AC95-49DC-4260-BC42-B92DB830D804}"/>
</file>

<file path=customXml/itemProps3.xml><?xml version="1.0" encoding="utf-8"?>
<ds:datastoreItem xmlns:ds="http://schemas.openxmlformats.org/officeDocument/2006/customXml" ds:itemID="{ECCE5DC1-9C34-4C9C-9AAC-485D6C0948DC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PubEd-Workshop-Template_By_Tawnya</Template>
  <TotalTime>929</TotalTime>
  <Words>825</Words>
  <Application>Microsoft Office PowerPoint</Application>
  <PresentationFormat>Widescreen</PresentationFormat>
  <Paragraphs>225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Aptos</vt:lpstr>
      <vt:lpstr>Aptos Display</vt:lpstr>
      <vt:lpstr>Arial</vt:lpstr>
      <vt:lpstr>Office Theme</vt:lpstr>
      <vt:lpstr>Hazard Communication Aligned with GHS</vt:lpstr>
      <vt:lpstr>Oregon OSHA Public  Education Mission</vt:lpstr>
      <vt:lpstr>Contact us</vt:lpstr>
      <vt:lpstr>HazCom’s four parts</vt:lpstr>
      <vt:lpstr>What is a chemical?  What is a hazardous chemical?</vt:lpstr>
      <vt:lpstr>Practice</vt:lpstr>
      <vt:lpstr>Emergency exposures</vt:lpstr>
      <vt:lpstr>States of matter</vt:lpstr>
      <vt:lpstr>Uses and hazards</vt:lpstr>
      <vt:lpstr>Routes of entry</vt:lpstr>
      <vt:lpstr>How HazCom works</vt:lpstr>
      <vt:lpstr>The big picture</vt:lpstr>
      <vt:lpstr>Discussion (page 9)</vt:lpstr>
      <vt:lpstr>Workplaces such as warehouses or retail stores</vt:lpstr>
      <vt:lpstr>Handling chemicals in labs</vt:lpstr>
      <vt:lpstr>GHS</vt:lpstr>
      <vt:lpstr>Advantages to aligning with Federal OSHA’s HazCom rule</vt:lpstr>
      <vt:lpstr>Classify and categorize chemicals</vt:lpstr>
      <vt:lpstr>Who is responsible for classifying and categorizing chemicals?</vt:lpstr>
      <vt:lpstr>How it works</vt:lpstr>
      <vt:lpstr>Appendix A &amp; B</vt:lpstr>
      <vt:lpstr>Classify &amp; Categorize Oatey PVC Glue</vt:lpstr>
      <vt:lpstr>Appendix A: categorize a health effect</vt:lpstr>
      <vt:lpstr>Appendix B: categorize a physical effect</vt:lpstr>
      <vt:lpstr>Pictograms parts</vt:lpstr>
      <vt:lpstr>Pictograms</vt:lpstr>
      <vt:lpstr>Labels</vt:lpstr>
      <vt:lpstr>Labels (Continued)</vt:lpstr>
      <vt:lpstr>Labeling containers - small</vt:lpstr>
      <vt:lpstr>NFPA 704    HMIS</vt:lpstr>
      <vt:lpstr>Safety data sheets (key parts)</vt:lpstr>
      <vt:lpstr>SDS review</vt:lpstr>
      <vt:lpstr>Pesticides section 15</vt:lpstr>
      <vt:lpstr>Written program</vt:lpstr>
      <vt:lpstr>Chemical list</vt:lpstr>
      <vt:lpstr>Discussion (page 36)</vt:lpstr>
      <vt:lpstr>Training</vt:lpstr>
      <vt:lpstr>Training practice</vt:lpstr>
      <vt:lpstr>Additional educational resources</vt:lpstr>
      <vt:lpstr>Need more information? Call your nearest Oregon OSHA Office</vt:lpstr>
      <vt:lpstr>Thank you!</vt:lpstr>
    </vt:vector>
  </TitlesOfParts>
  <Company>DCBS</Company>
  <LinksUpToDate>false</LinksUpToDate>
  <SharedDoc>false</SharedDoc>
  <HyperlinkBase>https://osha.oregon.gov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Hazard Communication Program - Aligned with GHS</dc:title>
  <dc:subject>Oregon OSHA Public Education Workshops</dc:subject>
  <dc:creator>Angelina Cox</dc:creator>
  <cp:lastModifiedBy>Tawnya Swanson</cp:lastModifiedBy>
  <cp:revision>158</cp:revision>
  <dcterms:created xsi:type="dcterms:W3CDTF">2026-05-27T21:44:13Z</dcterms:created>
  <dcterms:modified xsi:type="dcterms:W3CDTF">2026-08-18T16:10:02Z</dcterms:modified>
  <cp:category>Oregon OSHA Public Education Workshop Overhead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b73270-2993-4076-be47-9c78f42a1e84_Enabled">
    <vt:lpwstr>true</vt:lpwstr>
  </property>
  <property fmtid="{D5CDD505-2E9C-101B-9397-08002B2CF9AE}" pid="3" name="MSIP_Label_09b73270-2993-4076-be47-9c78f42a1e84_SetDate">
    <vt:lpwstr>2024-09-25T19:38:07Z</vt:lpwstr>
  </property>
  <property fmtid="{D5CDD505-2E9C-101B-9397-08002B2CF9AE}" pid="4" name="MSIP_Label_09b73270-2993-4076-be47-9c78f42a1e84_Method">
    <vt:lpwstr>Privileged</vt:lpwstr>
  </property>
  <property fmtid="{D5CDD505-2E9C-101B-9397-08002B2CF9AE}" pid="5" name="MSIP_Label_09b73270-2993-4076-be47-9c78f42a1e84_Name">
    <vt:lpwstr>Level 1 - Published (Items)</vt:lpwstr>
  </property>
  <property fmtid="{D5CDD505-2E9C-101B-9397-08002B2CF9AE}" pid="6" name="MSIP_Label_09b73270-2993-4076-be47-9c78f42a1e84_SiteId">
    <vt:lpwstr>aa3f6932-fa7c-47b4-a0ce-a598cad161cf</vt:lpwstr>
  </property>
  <property fmtid="{D5CDD505-2E9C-101B-9397-08002B2CF9AE}" pid="7" name="MSIP_Label_09b73270-2993-4076-be47-9c78f42a1e84_ActionId">
    <vt:lpwstr>45224d52-eb3c-44ab-bb29-c8af436510ac</vt:lpwstr>
  </property>
  <property fmtid="{D5CDD505-2E9C-101B-9397-08002B2CF9AE}" pid="8" name="MSIP_Label_09b73270-2993-4076-be47-9c78f42a1e84_ContentBits">
    <vt:lpwstr>0</vt:lpwstr>
  </property>
  <property fmtid="{D5CDD505-2E9C-101B-9397-08002B2CF9AE}" pid="9" name="ContentTypeId">
    <vt:lpwstr>0x010100854524CC3423A244BB56938E3F8ABE270067817B4706841944893504266FF3AFD0</vt:lpwstr>
  </property>
</Properties>
</file>