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Metadata/LabelInfo.xml" ContentType="application/vnd.ms-office.classificationlabels+xml"/>
  <Override PartName="/docProps/custom.xml" ContentType="application/vnd.openxmlformats-officedocument.custom-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259" r:id="rId3"/>
    <p:sldId id="260" r:id="rId4"/>
    <p:sldId id="265" r:id="rId5"/>
    <p:sldId id="261"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94"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1" r:id="rId32"/>
    <p:sldId id="295" r:id="rId33"/>
    <p:sldId id="292" r:id="rId34"/>
    <p:sldId id="290" r:id="rId35"/>
    <p:sldId id="293" r:id="rId36"/>
    <p:sldId id="263" r:id="rId37"/>
    <p:sldId id="264" r:id="rId38"/>
    <p:sldId id="26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7D"/>
    <a:srgbClr val="0078A6"/>
    <a:srgbClr val="F99F1C"/>
    <a:srgbClr val="54458C"/>
    <a:srgbClr val="776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598" autoAdjust="0"/>
  </p:normalViewPr>
  <p:slideViewPr>
    <p:cSldViewPr snapToGrid="0">
      <p:cViewPr varScale="1">
        <p:scale>
          <a:sx n="88" d="100"/>
          <a:sy n="88" d="100"/>
        </p:scale>
        <p:origin x="90" y="3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0C3C96-F367-3CE6-48B2-C40B505CE2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77626E2-A1CC-2957-84EF-2B79EC9E27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5A6C9C-8C4A-4A25-B39B-92233A56FAEE}" type="datetimeFigureOut">
              <a:rPr lang="en-US" smtClean="0"/>
              <a:t>4/15/2026</a:t>
            </a:fld>
            <a:endParaRPr lang="en-US" dirty="0"/>
          </a:p>
        </p:txBody>
      </p:sp>
      <p:sp>
        <p:nvSpPr>
          <p:cNvPr id="4" name="Footer Placeholder 3">
            <a:extLst>
              <a:ext uri="{FF2B5EF4-FFF2-40B4-BE49-F238E27FC236}">
                <a16:creationId xmlns:a16="http://schemas.microsoft.com/office/drawing/2014/main" id="{4B3676A2-A625-D083-CC7D-8FD2036215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CA90966-EB27-45E3-DF63-47605D76B4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40D1BF-85DB-471D-ABDE-AC7198A7F4C1}" type="slidenum">
              <a:rPr lang="en-US" smtClean="0"/>
              <a:t>‹#›</a:t>
            </a:fld>
            <a:endParaRPr lang="en-US" dirty="0"/>
          </a:p>
        </p:txBody>
      </p:sp>
    </p:spTree>
    <p:extLst>
      <p:ext uri="{BB962C8B-B14F-4D97-AF65-F5344CB8AC3E}">
        <p14:creationId xmlns:p14="http://schemas.microsoft.com/office/powerpoint/2010/main" val="16335325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19194-1532-4484-8219-B31EF5BAA3CC}" type="datetimeFigureOut">
              <a:rPr lang="en-US" smtClean="0"/>
              <a:t>4/15/2026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B56-DA2A-46CC-BBEF-FE3C6A467F86}" type="slidenum">
              <a:rPr lang="en-US" smtClean="0"/>
              <a:t>‹#›</a:t>
            </a:fld>
            <a:endParaRPr lang="en-US" dirty="0"/>
          </a:p>
        </p:txBody>
      </p:sp>
    </p:spTree>
    <p:extLst>
      <p:ext uri="{BB962C8B-B14F-4D97-AF65-F5344CB8AC3E}">
        <p14:creationId xmlns:p14="http://schemas.microsoft.com/office/powerpoint/2010/main" val="33951968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4</a:t>
            </a:fld>
            <a:endParaRPr lang="en-US" dirty="0"/>
          </a:p>
        </p:txBody>
      </p:sp>
    </p:spTree>
    <p:extLst>
      <p:ext uri="{BB962C8B-B14F-4D97-AF65-F5344CB8AC3E}">
        <p14:creationId xmlns:p14="http://schemas.microsoft.com/office/powerpoint/2010/main" val="3281242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9814214" y="6379067"/>
            <a:ext cx="1707572" cy="365125"/>
          </a:xfrm>
        </p:spPr>
        <p:txBody>
          <a:bodyPr/>
          <a:lstStyle>
            <a:lvl1pPr>
              <a:defRPr>
                <a:solidFill>
                  <a:srgbClr val="00567D"/>
                </a:solidFill>
              </a:defRPr>
            </a:lvl1pPr>
          </a:lstStyle>
          <a:p>
            <a:pPr algn="l"/>
            <a:r>
              <a:rPr lang="en-US" dirty="0"/>
              <a:t>Workbook Page #</a:t>
            </a:r>
          </a:p>
        </p:txBody>
      </p:sp>
      <p:sp>
        <p:nvSpPr>
          <p:cNvPr id="6" name="Slide Number Placeholder 5"/>
          <p:cNvSpPr>
            <a:spLocks noGrp="1"/>
          </p:cNvSpPr>
          <p:nvPr>
            <p:ph type="sldNum" sz="quarter" idx="12"/>
          </p:nvPr>
        </p:nvSpPr>
        <p:spPr>
          <a:xfrm>
            <a:off x="192924" y="6379066"/>
            <a:ext cx="477290" cy="365125"/>
          </a:xfrm>
        </p:spPr>
        <p:txBody>
          <a:bodyPr/>
          <a:lstStyle>
            <a:lvl1pPr>
              <a:defRPr>
                <a:solidFill>
                  <a:schemeClr val="bg1"/>
                </a:solidFill>
              </a:defRPr>
            </a:lvl1pPr>
          </a:lstStyle>
          <a:p>
            <a:fld id="{99562CDD-8BC9-4CF6-AA03-D93997F55C9A}" type="slidenum">
              <a:rPr lang="en-US" smtClean="0"/>
              <a:pPr/>
              <a:t>‹#›</a:t>
            </a:fld>
            <a:endParaRPr lang="en-US" dirty="0"/>
          </a:p>
        </p:txBody>
      </p:sp>
    </p:spTree>
    <p:extLst>
      <p:ext uri="{BB962C8B-B14F-4D97-AF65-F5344CB8AC3E}">
        <p14:creationId xmlns:p14="http://schemas.microsoft.com/office/powerpoint/2010/main" val="3877524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673860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694883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05806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026386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88689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Workbook Page #</a:t>
            </a:r>
          </a:p>
        </p:txBody>
      </p:sp>
      <p:sp>
        <p:nvSpPr>
          <p:cNvPr id="9" name="Slide Number Placeholder 8"/>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11440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Workbook Page #</a:t>
            </a:r>
          </a:p>
        </p:txBody>
      </p:sp>
      <p:sp>
        <p:nvSpPr>
          <p:cNvPr id="5" name="Slide Number Placeholder 4"/>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8274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a:t>Workbook Page #</a:t>
            </a:r>
          </a:p>
        </p:txBody>
      </p:sp>
      <p:sp>
        <p:nvSpPr>
          <p:cNvPr id="4" name="Slide Number Placeholder 3"/>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83151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296102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18523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Workbook Page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62CDD-8BC9-4CF6-AA03-D93997F55C9A}" type="slidenum">
              <a:rPr lang="en-US" smtClean="0"/>
              <a:t>‹#›</a:t>
            </a:fld>
            <a:endParaRPr lang="en-US" dirty="0"/>
          </a:p>
        </p:txBody>
      </p:sp>
    </p:spTree>
    <p:extLst>
      <p:ext uri="{BB962C8B-B14F-4D97-AF65-F5344CB8AC3E}">
        <p14:creationId xmlns:p14="http://schemas.microsoft.com/office/powerpoint/2010/main" val="1613921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osha.oregon.gov/" TargetMode="External"/><Relationship Id="rId4" Type="http://schemas.openxmlformats.org/officeDocument/2006/relationships/hyperlink" Target="http://www.osha.oregon.gov"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hyperlink" Target="https://osha.oregon.gov/edu/Pages/etc/training-resources.aspx" TargetMode="External"/><Relationship Id="rId3" Type="http://schemas.openxmlformats.org/officeDocument/2006/relationships/image" Target="../media/image4.png"/><Relationship Id="rId7" Type="http://schemas.openxmlformats.org/officeDocument/2006/relationships/hyperlink" Target="https://osha.oregon.gov/edu/peso/Pages/default.aspx"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osha.oregon.gov/edu/courses/Pages/default.aspx" TargetMode="External"/><Relationship Id="rId5" Type="http://schemas.openxmlformats.org/officeDocument/2006/relationships/hyperlink" Target="https://osha.oregon.gov/Pages/az-index.aspx" TargetMode="External"/><Relationship Id="rId4" Type="http://schemas.openxmlformats.org/officeDocument/2006/relationships/hyperlink" Target="https://www.youtube.com/channel/UCexHdBGLMAOjoNxMnL9-Bb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osha.oregon.gov/OSHARules/div2/div2N.pdf#d1910-17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hyperlink" Target="https://osha.oregon.gov/OSHARules/div2/div2N.pdf#d022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itsdf.org/" TargetMode="External"/><Relationship Id="rId2" Type="http://schemas.openxmlformats.org/officeDocument/2006/relationships/hyperlink" Target="https://blog.ansi.org/2020/12/ansi-b56-1-2020-itsdf-safety-standard-trucks/" TargetMode="Externa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descr="Title slide"/>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descr="title slide"/>
          <p:cNvSpPr txBox="1">
            <a:spLocks noGrp="1"/>
          </p:cNvSpPr>
          <p:nvPr>
            <p:ph type="title" idx="4294967295"/>
          </p:nvPr>
        </p:nvSpPr>
        <p:spPr>
          <a:xfrm>
            <a:off x="-3" y="485724"/>
            <a:ext cx="12191999" cy="31570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000" b="0" i="0" u="none" strike="noStrike" kern="1200" cap="none" spc="0" normalizeH="0" baseline="0" noProof="0" dirty="0">
                <a:ln>
                  <a:noFill/>
                </a:ln>
                <a:solidFill>
                  <a:schemeClr val="bg1"/>
                </a:solidFill>
                <a:effectLst/>
                <a:uLnTx/>
                <a:uFillTx/>
                <a:latin typeface="+mn-lt"/>
                <a:ea typeface="+mn-ea"/>
                <a:cs typeface="+mn-cs"/>
              </a:rPr>
              <a:t>Powered Industrial Truck (Forklift) Safety</a:t>
            </a:r>
          </a:p>
        </p:txBody>
      </p:sp>
      <p:sp>
        <p:nvSpPr>
          <p:cNvPr id="8" name="TextBox 7"/>
          <p:cNvSpPr txBox="1"/>
          <p:nvPr/>
        </p:nvSpPr>
        <p:spPr>
          <a:xfrm>
            <a:off x="1313847" y="3919534"/>
            <a:ext cx="5411382" cy="400110"/>
          </a:xfrm>
          <a:prstGeom prst="rect">
            <a:avLst/>
          </a:prstGeom>
          <a:noFill/>
        </p:spPr>
        <p:txBody>
          <a:bodyPr wrap="square" rtlCol="0">
            <a:spAutoFit/>
          </a:bodyPr>
          <a:lstStyle/>
          <a:p>
            <a:r>
              <a:rPr lang="en-US" sz="2000" dirty="0">
                <a:solidFill>
                  <a:schemeClr val="bg1"/>
                </a:solidFill>
              </a:rPr>
              <a:t>Presented by Oregon OSHA Public Education</a:t>
            </a:r>
          </a:p>
        </p:txBody>
      </p:sp>
      <p:pic>
        <p:nvPicPr>
          <p:cNvPr id="6" name="Picture 5" descr="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Tree>
    <p:extLst>
      <p:ext uri="{BB962C8B-B14F-4D97-AF65-F5344CB8AC3E}">
        <p14:creationId xmlns:p14="http://schemas.microsoft.com/office/powerpoint/2010/main" val="2418319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16538-D731-8D63-6833-A21C268E92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DBA6DB4-A0AA-0301-B083-4CC4C40FBE8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95A8CFD-935F-BBDA-951F-E4E9783CE938}"/>
              </a:ext>
            </a:extLst>
          </p:cNvPr>
          <p:cNvSpPr>
            <a:spLocks noGrp="1"/>
          </p:cNvSpPr>
          <p:nvPr>
            <p:ph type="sldNum" sz="quarter" idx="12"/>
          </p:nvPr>
        </p:nvSpPr>
        <p:spPr/>
        <p:txBody>
          <a:bodyPr/>
          <a:lstStyle/>
          <a:p>
            <a:fld id="{99562CDD-8BC9-4CF6-AA03-D93997F55C9A}" type="slidenum">
              <a:rPr lang="en-US" smtClean="0"/>
              <a:pPr/>
              <a:t>10</a:t>
            </a:fld>
            <a:endParaRPr lang="en-US" dirty="0"/>
          </a:p>
        </p:txBody>
      </p:sp>
      <p:sp>
        <p:nvSpPr>
          <p:cNvPr id="2" name="Footer Placeholder 1" descr="workbook page number">
            <a:extLst>
              <a:ext uri="{FF2B5EF4-FFF2-40B4-BE49-F238E27FC236}">
                <a16:creationId xmlns:a16="http://schemas.microsoft.com/office/drawing/2014/main" id="{1453CC1E-8964-6892-0959-D053E0B6629F}"/>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28A0783B-5759-FE3A-1CF1-CD92469CAB5D}"/>
              </a:ext>
            </a:extLst>
          </p:cNvPr>
          <p:cNvSpPr txBox="1">
            <a:spLocks noGrp="1"/>
          </p:cNvSpPr>
          <p:nvPr>
            <p:ph type="title" idx="4294967295"/>
          </p:nvPr>
        </p:nvSpPr>
        <p:spPr>
          <a:xfrm>
            <a:off x="1282914" y="404269"/>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Stability triangle</a:t>
            </a:r>
          </a:p>
        </p:txBody>
      </p:sp>
      <p:sp>
        <p:nvSpPr>
          <p:cNvPr id="12" name="TextBox 11">
            <a:extLst>
              <a:ext uri="{FF2B5EF4-FFF2-40B4-BE49-F238E27FC236}">
                <a16:creationId xmlns:a16="http://schemas.microsoft.com/office/drawing/2014/main" id="{C6139BE0-CC5C-6132-EF57-CA9E66A6CA4E}"/>
              </a:ext>
            </a:extLst>
          </p:cNvPr>
          <p:cNvSpPr txBox="1"/>
          <p:nvPr/>
        </p:nvSpPr>
        <p:spPr>
          <a:xfrm>
            <a:off x="1284876" y="1322090"/>
            <a:ext cx="6411324" cy="3753848"/>
          </a:xfrm>
          <a:prstGeom prst="rect">
            <a:avLst/>
          </a:prstGeom>
          <a:noFill/>
        </p:spPr>
        <p:txBody>
          <a:bodyPr wrap="square" rtlCol="0">
            <a:spAutoFit/>
          </a:bodyPr>
          <a:lstStyle/>
          <a:p>
            <a:pPr>
              <a:lnSpc>
                <a:spcPct val="150000"/>
              </a:lnSpc>
            </a:pPr>
            <a:r>
              <a:rPr lang="en-US" sz="2300" dirty="0">
                <a:solidFill>
                  <a:srgbClr val="00567D"/>
                </a:solidFill>
              </a:rPr>
              <a:t>For the forklift to remain stable, the center of gravity must stay within an area represented by a triangle drawn between the drive wheels and the pivot of the steering axle.</a:t>
            </a:r>
          </a:p>
          <a:p>
            <a:pPr>
              <a:lnSpc>
                <a:spcPct val="150000"/>
              </a:lnSpc>
            </a:pPr>
            <a:endParaRPr lang="en-US" sz="2300" dirty="0">
              <a:solidFill>
                <a:srgbClr val="00567D"/>
              </a:solidFill>
            </a:endParaRPr>
          </a:p>
          <a:p>
            <a:pPr>
              <a:lnSpc>
                <a:spcPct val="150000"/>
              </a:lnSpc>
            </a:pPr>
            <a:r>
              <a:rPr lang="en-US" sz="2300" dirty="0">
                <a:solidFill>
                  <a:srgbClr val="00567D"/>
                </a:solidFill>
              </a:rPr>
              <a:t>The operator must keep the combined center of gravity within the stability triangle. </a:t>
            </a:r>
          </a:p>
        </p:txBody>
      </p:sp>
      <p:pic>
        <p:nvPicPr>
          <p:cNvPr id="4" name="Picture 3">
            <a:extLst>
              <a:ext uri="{FF2B5EF4-FFF2-40B4-BE49-F238E27FC236}">
                <a16:creationId xmlns:a16="http://schemas.microsoft.com/office/drawing/2014/main" id="{3EBEA77B-D462-D496-2E7C-716C32FE018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10" name="Picture Placeholder 5" descr="Image from the top of a forklift and where the center of gravity load is, the combined load, and center of gravity is.">
            <a:extLst>
              <a:ext uri="{FF2B5EF4-FFF2-40B4-BE49-F238E27FC236}">
                <a16:creationId xmlns:a16="http://schemas.microsoft.com/office/drawing/2014/main" id="{2B46F560-62A4-682C-6128-BB245F5BEDCF}"/>
              </a:ext>
            </a:extLst>
          </p:cNvPr>
          <p:cNvPicPr>
            <a:picLocks noChangeAspect="1"/>
          </p:cNvPicPr>
          <p:nvPr/>
        </p:nvPicPr>
        <p:blipFill rotWithShape="1">
          <a:blip r:embed="rId3">
            <a:extLst>
              <a:ext uri="{28A0092B-C50C-407E-A947-70E740481C1C}">
                <a14:useLocalDpi xmlns:a14="http://schemas.microsoft.com/office/drawing/2010/main" val="0"/>
              </a:ext>
            </a:extLst>
          </a:blip>
          <a:srcRect t="825" b="253"/>
          <a:stretch/>
        </p:blipFill>
        <p:spPr>
          <a:xfrm>
            <a:off x="7414713" y="510426"/>
            <a:ext cx="4709604" cy="5004549"/>
          </a:xfrm>
          <a:prstGeom prst="rect">
            <a:avLst/>
          </a:prstGeom>
        </p:spPr>
      </p:pic>
    </p:spTree>
    <p:extLst>
      <p:ext uri="{BB962C8B-B14F-4D97-AF65-F5344CB8AC3E}">
        <p14:creationId xmlns:p14="http://schemas.microsoft.com/office/powerpoint/2010/main" val="2624396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BDB67-8F71-0155-5E54-E53EDCCD33A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8D834EF-5369-895D-C7DC-49468953141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44D09F11-0663-5A93-A21A-0D9973AF94CA}"/>
              </a:ext>
            </a:extLst>
          </p:cNvPr>
          <p:cNvSpPr>
            <a:spLocks noGrp="1"/>
          </p:cNvSpPr>
          <p:nvPr>
            <p:ph type="sldNum" sz="quarter" idx="12"/>
          </p:nvPr>
        </p:nvSpPr>
        <p:spPr/>
        <p:txBody>
          <a:bodyPr/>
          <a:lstStyle/>
          <a:p>
            <a:fld id="{99562CDD-8BC9-4CF6-AA03-D93997F55C9A}" type="slidenum">
              <a:rPr lang="en-US" smtClean="0"/>
              <a:pPr/>
              <a:t>11</a:t>
            </a:fld>
            <a:endParaRPr lang="en-US" dirty="0"/>
          </a:p>
        </p:txBody>
      </p:sp>
      <p:sp>
        <p:nvSpPr>
          <p:cNvPr id="2" name="Footer Placeholder 1" descr="workbook page number">
            <a:extLst>
              <a:ext uri="{FF2B5EF4-FFF2-40B4-BE49-F238E27FC236}">
                <a16:creationId xmlns:a16="http://schemas.microsoft.com/office/drawing/2014/main" id="{203DB064-F090-71C7-D1E3-C37B41160770}"/>
              </a:ext>
            </a:extLst>
          </p:cNvPr>
          <p:cNvSpPr>
            <a:spLocks noGrp="1"/>
          </p:cNvSpPr>
          <p:nvPr>
            <p:ph type="ftr" sz="quarter" idx="11"/>
          </p:nvPr>
        </p:nvSpPr>
        <p:spPr/>
        <p:txBody>
          <a:bodyPr/>
          <a:lstStyle/>
          <a:p>
            <a:pPr algn="l"/>
            <a:r>
              <a:rPr lang="en-US" dirty="0"/>
              <a:t>Workbook Page #8</a:t>
            </a:r>
          </a:p>
        </p:txBody>
      </p:sp>
      <p:sp>
        <p:nvSpPr>
          <p:cNvPr id="9" name="Title 8">
            <a:extLst>
              <a:ext uri="{FF2B5EF4-FFF2-40B4-BE49-F238E27FC236}">
                <a16:creationId xmlns:a16="http://schemas.microsoft.com/office/drawing/2014/main" id="{C870DE0B-7BB2-ECE3-6766-BEF31C3D2F65}"/>
              </a:ext>
            </a:extLst>
          </p:cNvPr>
          <p:cNvSpPr txBox="1">
            <a:spLocks noGrp="1"/>
          </p:cNvSpPr>
          <p:nvPr>
            <p:ph type="title" idx="4294967295"/>
          </p:nvPr>
        </p:nvSpPr>
        <p:spPr>
          <a:xfrm>
            <a:off x="1311195" y="596182"/>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a:t>
            </a:r>
            <a:r>
              <a:rPr kumimoji="0" lang="en-US" sz="3000" i="0" u="none" strike="noStrike" kern="1200" cap="none" spc="0" normalizeH="0" baseline="0" noProof="0" dirty="0">
                <a:ln>
                  <a:noFill/>
                </a:ln>
                <a:solidFill>
                  <a:srgbClr val="00567D"/>
                </a:solidFill>
                <a:effectLst/>
                <a:uLnTx/>
                <a:uFillTx/>
                <a:latin typeface="+mn-lt"/>
                <a:ea typeface="+mn-ea"/>
                <a:cs typeface="+mn-cs"/>
              </a:rPr>
              <a:t>(page 8)</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8856A24B-712D-7BBA-E580-769423EA9CAB}"/>
              </a:ext>
            </a:extLst>
          </p:cNvPr>
          <p:cNvSpPr txBox="1"/>
          <p:nvPr/>
        </p:nvSpPr>
        <p:spPr>
          <a:xfrm>
            <a:off x="1237742" y="1860708"/>
            <a:ext cx="6100036" cy="279076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000" dirty="0">
                <a:solidFill>
                  <a:srgbClr val="00567D"/>
                </a:solidFill>
              </a:rPr>
              <a:t>What can cause a forklift to tip forward?</a:t>
            </a:r>
          </a:p>
          <a:p>
            <a:pPr marL="457200" indent="-457200">
              <a:lnSpc>
                <a:spcPct val="150000"/>
              </a:lnSpc>
              <a:buFont typeface="Arial" panose="020B0604020202020204" pitchFamily="34" charset="0"/>
              <a:buChar char="•"/>
            </a:pPr>
            <a:r>
              <a:rPr lang="en-US" sz="3000" dirty="0">
                <a:solidFill>
                  <a:srgbClr val="00567D"/>
                </a:solidFill>
              </a:rPr>
              <a:t>What can cause a forklift to tip sideways?</a:t>
            </a:r>
            <a:endParaRPr lang="en-US" sz="3200" dirty="0">
              <a:solidFill>
                <a:srgbClr val="00567D"/>
              </a:solidFill>
            </a:endParaRPr>
          </a:p>
        </p:txBody>
      </p:sp>
      <p:pic>
        <p:nvPicPr>
          <p:cNvPr id="4" name="Picture 3">
            <a:extLst>
              <a:ext uri="{FF2B5EF4-FFF2-40B4-BE49-F238E27FC236}">
                <a16:creationId xmlns:a16="http://schemas.microsoft.com/office/drawing/2014/main" id="{2513D43D-C4EF-98F8-974C-4F3EF9136F1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a:extLst>
              <a:ext uri="{FF2B5EF4-FFF2-40B4-BE49-F238E27FC236}">
                <a16:creationId xmlns:a16="http://schemas.microsoft.com/office/drawing/2014/main" id="{4F5E9884-76E6-E93E-CDEA-90602528655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304187" y="1843608"/>
            <a:ext cx="6454897" cy="2981144"/>
          </a:xfrm>
          <a:prstGeom prst="rect">
            <a:avLst/>
          </a:prstGeom>
        </p:spPr>
      </p:pic>
    </p:spTree>
    <p:extLst>
      <p:ext uri="{BB962C8B-B14F-4D97-AF65-F5344CB8AC3E}">
        <p14:creationId xmlns:p14="http://schemas.microsoft.com/office/powerpoint/2010/main" val="3888026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551BA-4DA0-E23A-FF88-9647E60221C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E5D4B23-66A7-915A-42F1-525D0E1D9FA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2F0B025-0B78-94D7-3F6B-4FC34BC5C036}"/>
              </a:ext>
            </a:extLst>
          </p:cNvPr>
          <p:cNvSpPr>
            <a:spLocks noGrp="1"/>
          </p:cNvSpPr>
          <p:nvPr>
            <p:ph type="sldNum" sz="quarter" idx="12"/>
          </p:nvPr>
        </p:nvSpPr>
        <p:spPr/>
        <p:txBody>
          <a:bodyPr/>
          <a:lstStyle/>
          <a:p>
            <a:fld id="{99562CDD-8BC9-4CF6-AA03-D93997F55C9A}" type="slidenum">
              <a:rPr lang="en-US" smtClean="0"/>
              <a:pPr/>
              <a:t>12</a:t>
            </a:fld>
            <a:endParaRPr lang="en-US" dirty="0"/>
          </a:p>
        </p:txBody>
      </p:sp>
      <p:sp>
        <p:nvSpPr>
          <p:cNvPr id="2" name="Footer Placeholder 1" descr="workbook page number">
            <a:extLst>
              <a:ext uri="{FF2B5EF4-FFF2-40B4-BE49-F238E27FC236}">
                <a16:creationId xmlns:a16="http://schemas.microsoft.com/office/drawing/2014/main" id="{D0F9832B-A26F-A47C-CC2D-EE83D5081C8E}"/>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F5793FD0-F68A-E5F4-7838-17DAB57EBC08}"/>
              </a:ext>
            </a:extLst>
          </p:cNvPr>
          <p:cNvSpPr txBox="1">
            <a:spLocks noGrp="1"/>
          </p:cNvSpPr>
          <p:nvPr>
            <p:ph type="title" idx="4294967295"/>
          </p:nvPr>
        </p:nvSpPr>
        <p:spPr>
          <a:xfrm>
            <a:off x="1282914" y="505870"/>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Load center</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871274D2-E5BA-6FAB-3161-3698CF324626}"/>
              </a:ext>
            </a:extLst>
          </p:cNvPr>
          <p:cNvSpPr txBox="1"/>
          <p:nvPr/>
        </p:nvSpPr>
        <p:spPr>
          <a:xfrm>
            <a:off x="1284875" y="1627949"/>
            <a:ext cx="5398729" cy="3222934"/>
          </a:xfrm>
          <a:prstGeom prst="rect">
            <a:avLst/>
          </a:prstGeom>
          <a:noFill/>
        </p:spPr>
        <p:txBody>
          <a:bodyPr wrap="square" rtlCol="0">
            <a:spAutoFit/>
          </a:bodyPr>
          <a:lstStyle/>
          <a:p>
            <a:pPr>
              <a:lnSpc>
                <a:spcPct val="150000"/>
              </a:lnSpc>
            </a:pPr>
            <a:r>
              <a:rPr lang="en-US" sz="2300" dirty="0">
                <a:solidFill>
                  <a:srgbClr val="00567D"/>
                </a:solidFill>
              </a:rPr>
              <a:t>The load center is determined by the location of the center of gravity of the load.</a:t>
            </a:r>
          </a:p>
          <a:p>
            <a:pPr>
              <a:lnSpc>
                <a:spcPct val="150000"/>
              </a:lnSpc>
            </a:pPr>
            <a:endParaRPr lang="en-US" sz="2300" dirty="0">
              <a:solidFill>
                <a:srgbClr val="00567D"/>
              </a:solidFill>
            </a:endParaRPr>
          </a:p>
          <a:p>
            <a:pPr>
              <a:lnSpc>
                <a:spcPct val="150000"/>
              </a:lnSpc>
            </a:pPr>
            <a:r>
              <a:rPr lang="en-US" sz="2300" dirty="0">
                <a:solidFill>
                  <a:srgbClr val="00567D"/>
                </a:solidFill>
              </a:rPr>
              <a:t>The maximum capacity of the forklift at load center is shown on the forklift’s data plate at a specified load height.</a:t>
            </a:r>
          </a:p>
        </p:txBody>
      </p:sp>
      <p:pic>
        <p:nvPicPr>
          <p:cNvPr id="4" name="Picture 3">
            <a:extLst>
              <a:ext uri="{FF2B5EF4-FFF2-40B4-BE49-F238E27FC236}">
                <a16:creationId xmlns:a16="http://schemas.microsoft.com/office/drawing/2014/main" id="{F8D3108B-6114-F8CD-013D-65028293226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Sample of a forklift's data plate.">
            <a:extLst>
              <a:ext uri="{FF2B5EF4-FFF2-40B4-BE49-F238E27FC236}">
                <a16:creationId xmlns:a16="http://schemas.microsoft.com/office/drawing/2014/main" id="{D19377CF-44FE-129B-842C-9BA7860B5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901" y="1643063"/>
            <a:ext cx="5057574" cy="2637817"/>
          </a:xfrm>
          <a:prstGeom prst="rect">
            <a:avLst/>
          </a:prstGeom>
        </p:spPr>
      </p:pic>
    </p:spTree>
    <p:extLst>
      <p:ext uri="{BB962C8B-B14F-4D97-AF65-F5344CB8AC3E}">
        <p14:creationId xmlns:p14="http://schemas.microsoft.com/office/powerpoint/2010/main" val="2437850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CB908-AE52-A0C2-E64A-E0AE4A704D7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AA0F541-B528-112B-1BB9-11F79E38134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9F98984-549D-A512-5F6D-8DF7B29C1618}"/>
              </a:ext>
            </a:extLst>
          </p:cNvPr>
          <p:cNvSpPr>
            <a:spLocks noGrp="1"/>
          </p:cNvSpPr>
          <p:nvPr>
            <p:ph type="sldNum" sz="quarter" idx="12"/>
          </p:nvPr>
        </p:nvSpPr>
        <p:spPr/>
        <p:txBody>
          <a:bodyPr/>
          <a:lstStyle/>
          <a:p>
            <a:fld id="{99562CDD-8BC9-4CF6-AA03-D93997F55C9A}" type="slidenum">
              <a:rPr lang="en-US" smtClean="0"/>
              <a:pPr/>
              <a:t>13</a:t>
            </a:fld>
            <a:endParaRPr lang="en-US" dirty="0"/>
          </a:p>
        </p:txBody>
      </p:sp>
      <p:sp>
        <p:nvSpPr>
          <p:cNvPr id="2" name="Footer Placeholder 1" descr="workbook page number">
            <a:extLst>
              <a:ext uri="{FF2B5EF4-FFF2-40B4-BE49-F238E27FC236}">
                <a16:creationId xmlns:a16="http://schemas.microsoft.com/office/drawing/2014/main" id="{04D19659-DEEB-85BE-4703-577A55413B4A}"/>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0D1ED42E-2DF9-75BC-0438-69A4C51C3E9B}"/>
              </a:ext>
            </a:extLst>
          </p:cNvPr>
          <p:cNvSpPr txBox="1">
            <a:spLocks noGrp="1"/>
          </p:cNvSpPr>
          <p:nvPr>
            <p:ph type="title" idx="4294967295"/>
          </p:nvPr>
        </p:nvSpPr>
        <p:spPr>
          <a:xfrm>
            <a:off x="1282914" y="517159"/>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Loaded forklift</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20C803FF-53F8-804A-3117-BF0E794B090D}"/>
              </a:ext>
            </a:extLst>
          </p:cNvPr>
          <p:cNvSpPr txBox="1"/>
          <p:nvPr/>
        </p:nvSpPr>
        <p:spPr>
          <a:xfrm>
            <a:off x="1284876" y="1502714"/>
            <a:ext cx="10714200" cy="4072269"/>
          </a:xfrm>
          <a:prstGeom prst="rect">
            <a:avLst/>
          </a:prstGeom>
          <a:noFill/>
        </p:spPr>
        <p:txBody>
          <a:bodyPr wrap="square" rtlCol="0">
            <a:spAutoFit/>
          </a:bodyPr>
          <a:lstStyle/>
          <a:p>
            <a:pPr>
              <a:lnSpc>
                <a:spcPct val="150000"/>
              </a:lnSpc>
            </a:pPr>
            <a:r>
              <a:rPr lang="en-US" sz="2500" b="1" dirty="0">
                <a:solidFill>
                  <a:srgbClr val="00567D"/>
                </a:solidFill>
              </a:rPr>
              <a:t>The CG of a loaded forklift is affected by a number of factors, including:</a:t>
            </a:r>
          </a:p>
          <a:p>
            <a:pPr marL="457200" indent="-457200">
              <a:lnSpc>
                <a:spcPct val="150000"/>
              </a:lnSpc>
              <a:buFont typeface="Arial" panose="020B0604020202020204" pitchFamily="34" charset="0"/>
              <a:buChar char="•"/>
            </a:pPr>
            <a:r>
              <a:rPr lang="en-US" sz="2500" dirty="0">
                <a:solidFill>
                  <a:srgbClr val="00567D"/>
                </a:solidFill>
              </a:rPr>
              <a:t>Size, weight, shape, and position of the load</a:t>
            </a:r>
          </a:p>
          <a:p>
            <a:pPr marL="457200" indent="-457200">
              <a:lnSpc>
                <a:spcPct val="150000"/>
              </a:lnSpc>
              <a:buFont typeface="Arial" panose="020B0604020202020204" pitchFamily="34" charset="0"/>
              <a:buChar char="•"/>
            </a:pPr>
            <a:r>
              <a:rPr lang="en-US" sz="2500" dirty="0">
                <a:solidFill>
                  <a:srgbClr val="00567D"/>
                </a:solidFill>
              </a:rPr>
              <a:t>The height to which the load is raised</a:t>
            </a:r>
          </a:p>
          <a:p>
            <a:pPr marL="457200" indent="-457200">
              <a:lnSpc>
                <a:spcPct val="150000"/>
              </a:lnSpc>
              <a:buFont typeface="Arial" panose="020B0604020202020204" pitchFamily="34" charset="0"/>
              <a:buChar char="•"/>
            </a:pPr>
            <a:r>
              <a:rPr lang="en-US" sz="2500" dirty="0">
                <a:solidFill>
                  <a:srgbClr val="00567D"/>
                </a:solidFill>
              </a:rPr>
              <a:t>The amount of forward or backward tilt of the load</a:t>
            </a:r>
          </a:p>
          <a:p>
            <a:pPr marL="457200" indent="-457200">
              <a:lnSpc>
                <a:spcPct val="150000"/>
              </a:lnSpc>
              <a:buFont typeface="Arial" panose="020B0604020202020204" pitchFamily="34" charset="0"/>
              <a:buChar char="•"/>
            </a:pPr>
            <a:r>
              <a:rPr lang="en-US" sz="2500" dirty="0">
                <a:solidFill>
                  <a:srgbClr val="00567D"/>
                </a:solidFill>
              </a:rPr>
              <a:t>Tire pressure</a:t>
            </a:r>
          </a:p>
          <a:p>
            <a:pPr marL="457200" indent="-457200">
              <a:lnSpc>
                <a:spcPct val="150000"/>
              </a:lnSpc>
              <a:buFont typeface="Arial" panose="020B0604020202020204" pitchFamily="34" charset="0"/>
              <a:buChar char="•"/>
            </a:pPr>
            <a:r>
              <a:rPr lang="en-US" sz="2500" dirty="0">
                <a:solidFill>
                  <a:srgbClr val="00567D"/>
                </a:solidFill>
              </a:rPr>
              <a:t>Dynamic forces created when the forklift is moving, such as acceleration, braking, operating on uneven surfaces or inclines, and turning</a:t>
            </a:r>
          </a:p>
        </p:txBody>
      </p:sp>
      <p:pic>
        <p:nvPicPr>
          <p:cNvPr id="4" name="Picture 3">
            <a:extLst>
              <a:ext uri="{FF2B5EF4-FFF2-40B4-BE49-F238E27FC236}">
                <a16:creationId xmlns:a16="http://schemas.microsoft.com/office/drawing/2014/main" id="{23AB74C2-33AB-5CF9-AF66-CF4FDBE9EDC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110046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3C75-71ED-5BD6-EE52-484FD46535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150E4EF-4674-D4F1-6AE2-C9E166AE7BD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4EBAE9A9-1E67-8A89-ECA4-91AA1BF11C10}"/>
              </a:ext>
            </a:extLst>
          </p:cNvPr>
          <p:cNvSpPr>
            <a:spLocks noGrp="1"/>
          </p:cNvSpPr>
          <p:nvPr>
            <p:ph type="sldNum" sz="quarter" idx="12"/>
          </p:nvPr>
        </p:nvSpPr>
        <p:spPr/>
        <p:txBody>
          <a:bodyPr/>
          <a:lstStyle/>
          <a:p>
            <a:fld id="{99562CDD-8BC9-4CF6-AA03-D93997F55C9A}" type="slidenum">
              <a:rPr lang="en-US" smtClean="0"/>
              <a:pPr/>
              <a:t>14</a:t>
            </a:fld>
            <a:endParaRPr lang="en-US" dirty="0"/>
          </a:p>
        </p:txBody>
      </p:sp>
      <p:sp>
        <p:nvSpPr>
          <p:cNvPr id="2" name="Footer Placeholder 1" descr="workbook page number">
            <a:extLst>
              <a:ext uri="{FF2B5EF4-FFF2-40B4-BE49-F238E27FC236}">
                <a16:creationId xmlns:a16="http://schemas.microsoft.com/office/drawing/2014/main" id="{0F6F9F6B-94F7-CED6-769E-3203DA8CD3AA}"/>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8636919D-830E-8C83-4057-84040802626C}"/>
              </a:ext>
            </a:extLst>
          </p:cNvPr>
          <p:cNvSpPr txBox="1">
            <a:spLocks noGrp="1"/>
          </p:cNvSpPr>
          <p:nvPr>
            <p:ph type="title" idx="4294967295"/>
          </p:nvPr>
        </p:nvSpPr>
        <p:spPr>
          <a:xfrm>
            <a:off x="1284875" y="288202"/>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Seat belt safety</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E1FC0C67-241F-EB99-CDDA-F9DCFA05F363}"/>
              </a:ext>
            </a:extLst>
          </p:cNvPr>
          <p:cNvSpPr txBox="1"/>
          <p:nvPr/>
        </p:nvSpPr>
        <p:spPr>
          <a:xfrm>
            <a:off x="1284874" y="1224617"/>
            <a:ext cx="5883569" cy="511819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200" dirty="0">
                <a:solidFill>
                  <a:srgbClr val="00567D"/>
                </a:solidFill>
              </a:rPr>
              <a:t>Seat belts or other operator restraint systems should be used when provided. </a:t>
            </a:r>
          </a:p>
          <a:p>
            <a:pPr marL="285750" indent="-285750">
              <a:lnSpc>
                <a:spcPct val="150000"/>
              </a:lnSpc>
              <a:buFont typeface="Arial" panose="020B0604020202020204" pitchFamily="34" charset="0"/>
              <a:buChar char="•"/>
            </a:pPr>
            <a:r>
              <a:rPr lang="en-US" sz="2200" dirty="0">
                <a:solidFill>
                  <a:srgbClr val="00567D"/>
                </a:solidFill>
              </a:rPr>
              <a:t>Seat belts prevent the operator from being thrown from the seat during a tip over.</a:t>
            </a:r>
          </a:p>
          <a:p>
            <a:pPr marL="285750" indent="-285750">
              <a:lnSpc>
                <a:spcPct val="150000"/>
              </a:lnSpc>
              <a:buFont typeface="Arial" panose="020B0604020202020204" pitchFamily="34" charset="0"/>
              <a:buChar char="•"/>
            </a:pPr>
            <a:r>
              <a:rPr lang="en-US" sz="2200" dirty="0">
                <a:solidFill>
                  <a:srgbClr val="00567D"/>
                </a:solidFill>
              </a:rPr>
              <a:t>Manufacturers’ operating manuals also require operators to use seat belts.</a:t>
            </a:r>
          </a:p>
          <a:p>
            <a:pPr marL="285750" indent="-285750">
              <a:lnSpc>
                <a:spcPct val="150000"/>
              </a:lnSpc>
              <a:buFont typeface="Arial" panose="020B0604020202020204" pitchFamily="34" charset="0"/>
              <a:buChar char="•"/>
            </a:pPr>
            <a:r>
              <a:rPr lang="en-US" sz="2200" dirty="0">
                <a:solidFill>
                  <a:srgbClr val="00567D"/>
                </a:solidFill>
              </a:rPr>
              <a:t>Operators must also be trained in the manual’s instructions, warnings, and precautions. </a:t>
            </a:r>
          </a:p>
          <a:p>
            <a:pPr>
              <a:lnSpc>
                <a:spcPct val="150000"/>
              </a:lnSpc>
            </a:pPr>
            <a:endParaRPr lang="en-US" sz="2200" dirty="0">
              <a:solidFill>
                <a:srgbClr val="00567D"/>
              </a:solidFill>
            </a:endParaRPr>
          </a:p>
          <a:p>
            <a:pPr>
              <a:lnSpc>
                <a:spcPct val="150000"/>
              </a:lnSpc>
            </a:pPr>
            <a:r>
              <a:rPr lang="en-US" sz="2200" i="1" dirty="0">
                <a:solidFill>
                  <a:srgbClr val="00567D"/>
                </a:solidFill>
              </a:rPr>
              <a:t>Continued on next slide.</a:t>
            </a:r>
            <a:endParaRPr lang="en-US" sz="2200" dirty="0">
              <a:solidFill>
                <a:srgbClr val="00567D"/>
              </a:solidFill>
            </a:endParaRPr>
          </a:p>
        </p:txBody>
      </p:sp>
      <p:pic>
        <p:nvPicPr>
          <p:cNvPr id="4" name="Picture 3">
            <a:extLst>
              <a:ext uri="{FF2B5EF4-FFF2-40B4-BE49-F238E27FC236}">
                <a16:creationId xmlns:a16="http://schemas.microsoft.com/office/drawing/2014/main" id="{54EE4FF5-DB86-7B3B-F0EC-3C44D3EF633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a seat belt on a forklift.">
            <a:extLst>
              <a:ext uri="{FF2B5EF4-FFF2-40B4-BE49-F238E27FC236}">
                <a16:creationId xmlns:a16="http://schemas.microsoft.com/office/drawing/2014/main" id="{5CC8B7BF-F900-B6B1-A513-718C4D31B5F8}"/>
              </a:ext>
            </a:extLst>
          </p:cNvPr>
          <p:cNvPicPr>
            <a:picLocks noChangeAspect="1"/>
          </p:cNvPicPr>
          <p:nvPr/>
        </p:nvPicPr>
        <p:blipFill>
          <a:blip r:embed="rId3">
            <a:extLst>
              <a:ext uri="{28A0092B-C50C-407E-A947-70E740481C1C}">
                <a14:useLocalDpi xmlns:a14="http://schemas.microsoft.com/office/drawing/2010/main" val="0"/>
              </a:ext>
            </a:extLst>
          </a:blip>
          <a:srcRect l="14381" r="14381"/>
          <a:stretch>
            <a:fillRect/>
          </a:stretch>
        </p:blipFill>
        <p:spPr>
          <a:xfrm>
            <a:off x="7355555" y="1224617"/>
            <a:ext cx="4753977" cy="3753783"/>
          </a:xfrm>
          <a:prstGeom prst="rect">
            <a:avLst/>
          </a:prstGeom>
        </p:spPr>
      </p:pic>
    </p:spTree>
    <p:extLst>
      <p:ext uri="{BB962C8B-B14F-4D97-AF65-F5344CB8AC3E}">
        <p14:creationId xmlns:p14="http://schemas.microsoft.com/office/powerpoint/2010/main" val="101509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466CD-35DD-ED4A-CA3B-06B75C11039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B5D2E2C-7BD1-1B71-E6AC-5AFF0F2C130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926D2B1C-22C1-ED8E-4A36-BA232BB0D305}"/>
              </a:ext>
            </a:extLst>
          </p:cNvPr>
          <p:cNvSpPr>
            <a:spLocks noGrp="1"/>
          </p:cNvSpPr>
          <p:nvPr>
            <p:ph type="sldNum" sz="quarter" idx="12"/>
          </p:nvPr>
        </p:nvSpPr>
        <p:spPr/>
        <p:txBody>
          <a:bodyPr/>
          <a:lstStyle/>
          <a:p>
            <a:fld id="{99562CDD-8BC9-4CF6-AA03-D93997F55C9A}" type="slidenum">
              <a:rPr lang="en-US" smtClean="0"/>
              <a:pPr/>
              <a:t>15</a:t>
            </a:fld>
            <a:endParaRPr lang="en-US" dirty="0"/>
          </a:p>
        </p:txBody>
      </p:sp>
      <p:sp>
        <p:nvSpPr>
          <p:cNvPr id="2" name="Footer Placeholder 1" descr="workbook page number">
            <a:extLst>
              <a:ext uri="{FF2B5EF4-FFF2-40B4-BE49-F238E27FC236}">
                <a16:creationId xmlns:a16="http://schemas.microsoft.com/office/drawing/2014/main" id="{9FEA81D8-7ADB-8863-2DE1-B13777F98E1B}"/>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75BBBFDA-6B53-9C47-CCAC-1AAB10AE04CA}"/>
              </a:ext>
            </a:extLst>
          </p:cNvPr>
          <p:cNvSpPr txBox="1">
            <a:spLocks noGrp="1"/>
          </p:cNvSpPr>
          <p:nvPr>
            <p:ph type="title" idx="4294967295"/>
          </p:nvPr>
        </p:nvSpPr>
        <p:spPr>
          <a:xfrm>
            <a:off x="1282913" y="596182"/>
            <a:ext cx="674872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Seat belt safety </a:t>
            </a:r>
            <a:r>
              <a:rPr lang="en-US" sz="3000" dirty="0">
                <a:solidFill>
                  <a:srgbClr val="00567D"/>
                </a:solidFill>
                <a:latin typeface="+mn-lt"/>
                <a:ea typeface="+mn-ea"/>
                <a:cs typeface="+mn-cs"/>
              </a:rPr>
              <a:t>(continued)</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23119F2E-6CB4-2E53-CB7C-1118D7DCC7A1}"/>
              </a:ext>
            </a:extLst>
          </p:cNvPr>
          <p:cNvSpPr txBox="1"/>
          <p:nvPr/>
        </p:nvSpPr>
        <p:spPr>
          <a:xfrm>
            <a:off x="1284875" y="1578360"/>
            <a:ext cx="5021657" cy="3222934"/>
          </a:xfrm>
          <a:prstGeom prst="rect">
            <a:avLst/>
          </a:prstGeom>
          <a:noFill/>
        </p:spPr>
        <p:txBody>
          <a:bodyPr wrap="square" rtlCol="0">
            <a:spAutoFit/>
          </a:bodyPr>
          <a:lstStyle/>
          <a:p>
            <a:pPr>
              <a:lnSpc>
                <a:spcPct val="150000"/>
              </a:lnSpc>
            </a:pPr>
            <a:r>
              <a:rPr lang="en-US" sz="2300" dirty="0">
                <a:solidFill>
                  <a:srgbClr val="00567D"/>
                </a:solidFill>
              </a:rPr>
              <a:t>If a forklift has a seat restraint installed, operators must use them when exposed to an overturn hazard or traveling in areas where an operator can be thrown from the operator’s compartment. </a:t>
            </a:r>
          </a:p>
          <a:p>
            <a:pPr>
              <a:lnSpc>
                <a:spcPct val="150000"/>
              </a:lnSpc>
            </a:pPr>
            <a:endParaRPr lang="en-US" sz="2300" dirty="0">
              <a:solidFill>
                <a:srgbClr val="00567D"/>
              </a:solidFill>
            </a:endParaRPr>
          </a:p>
        </p:txBody>
      </p:sp>
      <p:pic>
        <p:nvPicPr>
          <p:cNvPr id="4" name="Picture 3">
            <a:extLst>
              <a:ext uri="{FF2B5EF4-FFF2-40B4-BE49-F238E27FC236}">
                <a16:creationId xmlns:a16="http://schemas.microsoft.com/office/drawing/2014/main" id="{6B365D23-631E-E392-43A2-A539ED2CB6A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descr="Image of a tipped over forklift.">
            <a:extLst>
              <a:ext uri="{FF2B5EF4-FFF2-40B4-BE49-F238E27FC236}">
                <a16:creationId xmlns:a16="http://schemas.microsoft.com/office/drawing/2014/main" id="{92FBD5C7-87C6-BD90-6794-956BBF0165B4}"/>
              </a:ext>
            </a:extLst>
          </p:cNvPr>
          <p:cNvPicPr>
            <a:picLocks noChangeAspect="1"/>
          </p:cNvPicPr>
          <p:nvPr/>
        </p:nvPicPr>
        <p:blipFill>
          <a:blip r:embed="rId3">
            <a:extLst>
              <a:ext uri="{28A0092B-C50C-407E-A947-70E740481C1C}">
                <a14:useLocalDpi xmlns:a14="http://schemas.microsoft.com/office/drawing/2010/main" val="0"/>
              </a:ext>
            </a:extLst>
          </a:blip>
          <a:srcRect l="14381" r="14381"/>
          <a:stretch>
            <a:fillRect/>
          </a:stretch>
        </p:blipFill>
        <p:spPr>
          <a:xfrm>
            <a:off x="6721311" y="1406449"/>
            <a:ext cx="5389634" cy="4255704"/>
          </a:xfrm>
          <a:prstGeom prst="rect">
            <a:avLst/>
          </a:prstGeom>
        </p:spPr>
      </p:pic>
    </p:spTree>
    <p:extLst>
      <p:ext uri="{BB962C8B-B14F-4D97-AF65-F5344CB8AC3E}">
        <p14:creationId xmlns:p14="http://schemas.microsoft.com/office/powerpoint/2010/main" val="170240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BBFA1-6C46-2A10-EB4B-AA5002E1AF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AF55ADA-75C3-FE3C-666A-63B2FCBAFBA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8740B9A4-DF7C-A46B-3B22-8CC360945409}"/>
              </a:ext>
            </a:extLst>
          </p:cNvPr>
          <p:cNvSpPr>
            <a:spLocks noGrp="1"/>
          </p:cNvSpPr>
          <p:nvPr>
            <p:ph type="sldNum" sz="quarter" idx="12"/>
          </p:nvPr>
        </p:nvSpPr>
        <p:spPr/>
        <p:txBody>
          <a:bodyPr/>
          <a:lstStyle/>
          <a:p>
            <a:fld id="{99562CDD-8BC9-4CF6-AA03-D93997F55C9A}" type="slidenum">
              <a:rPr lang="en-US" smtClean="0"/>
              <a:pPr/>
              <a:t>16</a:t>
            </a:fld>
            <a:endParaRPr lang="en-US" dirty="0"/>
          </a:p>
        </p:txBody>
      </p:sp>
      <p:sp>
        <p:nvSpPr>
          <p:cNvPr id="2" name="Footer Placeholder 1" descr="workbook page number">
            <a:extLst>
              <a:ext uri="{FF2B5EF4-FFF2-40B4-BE49-F238E27FC236}">
                <a16:creationId xmlns:a16="http://schemas.microsoft.com/office/drawing/2014/main" id="{71863832-D8DE-D5D1-69D1-06DB3AB6BBBF}"/>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B2E2E2E3-402C-1C4A-A0A3-D023CB7760D9}"/>
              </a:ext>
            </a:extLst>
          </p:cNvPr>
          <p:cNvSpPr txBox="1">
            <a:spLocks noGrp="1"/>
          </p:cNvSpPr>
          <p:nvPr>
            <p:ph type="title" idx="4294967295"/>
          </p:nvPr>
        </p:nvSpPr>
        <p:spPr>
          <a:xfrm>
            <a:off x="1284876" y="310432"/>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Picking up a load</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F1CA2FC2-F63A-1935-4717-975E2E515953}"/>
              </a:ext>
            </a:extLst>
          </p:cNvPr>
          <p:cNvSpPr txBox="1"/>
          <p:nvPr/>
        </p:nvSpPr>
        <p:spPr>
          <a:xfrm>
            <a:off x="1284876" y="1094549"/>
            <a:ext cx="5951302" cy="512294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000" dirty="0">
                <a:solidFill>
                  <a:srgbClr val="00567D"/>
                </a:solidFill>
              </a:rPr>
              <a:t>Load does not exceed the forklift’s rated capacity</a:t>
            </a:r>
          </a:p>
          <a:p>
            <a:pPr marL="457200" indent="-457200">
              <a:lnSpc>
                <a:spcPct val="150000"/>
              </a:lnSpc>
              <a:buFont typeface="Arial" panose="020B0604020202020204" pitchFamily="34" charset="0"/>
              <a:buChar char="•"/>
            </a:pPr>
            <a:r>
              <a:rPr lang="en-US" sz="2000" dirty="0">
                <a:solidFill>
                  <a:srgbClr val="00567D"/>
                </a:solidFill>
              </a:rPr>
              <a:t>Forks are positioned properly</a:t>
            </a:r>
          </a:p>
          <a:p>
            <a:pPr marL="457200" indent="-457200">
              <a:lnSpc>
                <a:spcPct val="150000"/>
              </a:lnSpc>
              <a:buFont typeface="Arial" panose="020B0604020202020204" pitchFamily="34" charset="0"/>
              <a:buChar char="•"/>
            </a:pPr>
            <a:r>
              <a:rPr lang="en-US" sz="2000" dirty="0">
                <a:solidFill>
                  <a:srgbClr val="00567D"/>
                </a:solidFill>
              </a:rPr>
              <a:t>Load is balanced and secure</a:t>
            </a:r>
          </a:p>
          <a:p>
            <a:pPr marL="457200" indent="-457200">
              <a:lnSpc>
                <a:spcPct val="150000"/>
              </a:lnSpc>
              <a:buFont typeface="Arial" panose="020B0604020202020204" pitchFamily="34" charset="0"/>
              <a:buChar char="•"/>
            </a:pPr>
            <a:r>
              <a:rPr lang="en-US" sz="2000" dirty="0">
                <a:solidFill>
                  <a:srgbClr val="00567D"/>
                </a:solidFill>
              </a:rPr>
              <a:t>Bottom of the load is raised to the proper traveling height</a:t>
            </a:r>
          </a:p>
          <a:p>
            <a:pPr marL="457200" indent="-457200">
              <a:lnSpc>
                <a:spcPct val="150000"/>
              </a:lnSpc>
              <a:buFont typeface="Arial" panose="020B0604020202020204" pitchFamily="34" charset="0"/>
              <a:buChar char="•"/>
            </a:pPr>
            <a:r>
              <a:rPr lang="en-US" sz="2000" dirty="0">
                <a:solidFill>
                  <a:srgbClr val="00567D"/>
                </a:solidFill>
              </a:rPr>
              <a:t>Drive as far under the load as possible</a:t>
            </a:r>
          </a:p>
          <a:p>
            <a:pPr marL="457200" indent="-457200">
              <a:lnSpc>
                <a:spcPct val="150000"/>
              </a:lnSpc>
              <a:buFont typeface="Arial" panose="020B0604020202020204" pitchFamily="34" charset="0"/>
              <a:buChar char="•"/>
            </a:pPr>
            <a:r>
              <a:rPr lang="en-US" sz="2000" dirty="0">
                <a:solidFill>
                  <a:srgbClr val="00567D"/>
                </a:solidFill>
              </a:rPr>
              <a:t>Slightly tilt back and lift the load</a:t>
            </a:r>
          </a:p>
          <a:p>
            <a:pPr marL="457200" indent="-457200">
              <a:lnSpc>
                <a:spcPct val="150000"/>
              </a:lnSpc>
              <a:buFont typeface="Arial" panose="020B0604020202020204" pitchFamily="34" charset="0"/>
              <a:buChar char="•"/>
            </a:pPr>
            <a:r>
              <a:rPr lang="en-US" sz="2000" dirty="0">
                <a:solidFill>
                  <a:srgbClr val="00567D"/>
                </a:solidFill>
              </a:rPr>
              <a:t>Back, stop, and lower load 2 to 6 inches from the floor</a:t>
            </a:r>
          </a:p>
          <a:p>
            <a:pPr marL="457200" indent="-457200">
              <a:lnSpc>
                <a:spcPct val="150000"/>
              </a:lnSpc>
              <a:buFont typeface="Arial" panose="020B0604020202020204" pitchFamily="34" charset="0"/>
              <a:buChar char="•"/>
            </a:pPr>
            <a:r>
              <a:rPr lang="en-US" sz="2000" dirty="0">
                <a:solidFill>
                  <a:srgbClr val="00567D"/>
                </a:solidFill>
              </a:rPr>
              <a:t>Before backing up, check behind and on both sides for pedestrians or other traffic</a:t>
            </a:r>
          </a:p>
        </p:txBody>
      </p:sp>
      <p:pic>
        <p:nvPicPr>
          <p:cNvPr id="4" name="Picture 3">
            <a:extLst>
              <a:ext uri="{FF2B5EF4-FFF2-40B4-BE49-F238E27FC236}">
                <a16:creationId xmlns:a16="http://schemas.microsoft.com/office/drawing/2014/main" id="{91131452-B88A-15A8-6446-AF14072D3D2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A person operating a forklift and driving the fork into the pallet to lift the load.&#10;&#10;">
            <a:extLst>
              <a:ext uri="{FF2B5EF4-FFF2-40B4-BE49-F238E27FC236}">
                <a16:creationId xmlns:a16="http://schemas.microsoft.com/office/drawing/2014/main" id="{EAA99759-1369-1B17-3BAE-6F3442E2F3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7778" y="1272843"/>
            <a:ext cx="4743728" cy="3549784"/>
          </a:xfrm>
          <a:prstGeom prst="rect">
            <a:avLst/>
          </a:prstGeom>
        </p:spPr>
      </p:pic>
    </p:spTree>
    <p:extLst>
      <p:ext uri="{BB962C8B-B14F-4D97-AF65-F5344CB8AC3E}">
        <p14:creationId xmlns:p14="http://schemas.microsoft.com/office/powerpoint/2010/main" val="3919346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B5634-C843-2A19-3C90-C4AE8F8D1AC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8FDBAB4-95EC-AAFF-ED9F-A2DEC065856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A8B05C3-F921-64D7-58F7-B687361FFB8D}"/>
              </a:ext>
            </a:extLst>
          </p:cNvPr>
          <p:cNvSpPr>
            <a:spLocks noGrp="1"/>
          </p:cNvSpPr>
          <p:nvPr>
            <p:ph type="sldNum" sz="quarter" idx="12"/>
          </p:nvPr>
        </p:nvSpPr>
        <p:spPr/>
        <p:txBody>
          <a:bodyPr/>
          <a:lstStyle/>
          <a:p>
            <a:fld id="{99562CDD-8BC9-4CF6-AA03-D93997F55C9A}" type="slidenum">
              <a:rPr lang="en-US" smtClean="0"/>
              <a:pPr/>
              <a:t>17</a:t>
            </a:fld>
            <a:endParaRPr lang="en-US" dirty="0"/>
          </a:p>
        </p:txBody>
      </p:sp>
      <p:sp>
        <p:nvSpPr>
          <p:cNvPr id="2" name="Footer Placeholder 1" descr="workbook page number">
            <a:extLst>
              <a:ext uri="{FF2B5EF4-FFF2-40B4-BE49-F238E27FC236}">
                <a16:creationId xmlns:a16="http://schemas.microsoft.com/office/drawing/2014/main" id="{E222C90D-305E-6CBF-F4E5-50C9AA908259}"/>
              </a:ext>
            </a:extLst>
          </p:cNvPr>
          <p:cNvSpPr>
            <a:spLocks noGrp="1"/>
          </p:cNvSpPr>
          <p:nvPr>
            <p:ph type="ftr" sz="quarter" idx="11"/>
          </p:nvPr>
        </p:nvSpPr>
        <p:spPr/>
        <p:txBody>
          <a:bodyPr/>
          <a:lstStyle/>
          <a:p>
            <a:pPr algn="l"/>
            <a:r>
              <a:rPr lang="en-US" dirty="0"/>
              <a:t>Workbook Page #11</a:t>
            </a:r>
          </a:p>
        </p:txBody>
      </p:sp>
      <p:sp>
        <p:nvSpPr>
          <p:cNvPr id="9" name="Title 8">
            <a:extLst>
              <a:ext uri="{FF2B5EF4-FFF2-40B4-BE49-F238E27FC236}">
                <a16:creationId xmlns:a16="http://schemas.microsoft.com/office/drawing/2014/main" id="{21971D63-D069-4FB4-4E4B-F5BF69B01FC2}"/>
              </a:ext>
            </a:extLst>
          </p:cNvPr>
          <p:cNvSpPr txBox="1">
            <a:spLocks noGrp="1"/>
          </p:cNvSpPr>
          <p:nvPr>
            <p:ph type="title" idx="4294967295"/>
          </p:nvPr>
        </p:nvSpPr>
        <p:spPr>
          <a:xfrm>
            <a:off x="1284876" y="281857"/>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Traveling with a load</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205D558B-27F0-75DB-E435-83F594A079D3}"/>
              </a:ext>
            </a:extLst>
          </p:cNvPr>
          <p:cNvSpPr txBox="1"/>
          <p:nvPr/>
        </p:nvSpPr>
        <p:spPr>
          <a:xfrm>
            <a:off x="1170575" y="1482144"/>
            <a:ext cx="5754100" cy="373794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000" dirty="0">
                <a:solidFill>
                  <a:srgbClr val="00567D"/>
                </a:solidFill>
              </a:rPr>
              <a:t>The operator and pedestrians must communicate</a:t>
            </a:r>
          </a:p>
          <a:p>
            <a:pPr marL="457200" indent="-457200">
              <a:lnSpc>
                <a:spcPct val="150000"/>
              </a:lnSpc>
              <a:buFont typeface="Arial" panose="020B0604020202020204" pitchFamily="34" charset="0"/>
              <a:buChar char="•"/>
            </a:pPr>
            <a:r>
              <a:rPr lang="en-US" sz="2000" dirty="0">
                <a:solidFill>
                  <a:srgbClr val="00567D"/>
                </a:solidFill>
              </a:rPr>
              <a:t>No riders/passengers are allowed</a:t>
            </a:r>
          </a:p>
          <a:p>
            <a:pPr marL="457200" indent="-457200">
              <a:lnSpc>
                <a:spcPct val="150000"/>
              </a:lnSpc>
              <a:buFont typeface="Arial" panose="020B0604020202020204" pitchFamily="34" charset="0"/>
              <a:buChar char="•"/>
            </a:pPr>
            <a:r>
              <a:rPr lang="en-US" sz="2000" dirty="0">
                <a:solidFill>
                  <a:srgbClr val="00567D"/>
                </a:solidFill>
              </a:rPr>
              <a:t>Travel at a safe operating speed</a:t>
            </a:r>
          </a:p>
          <a:p>
            <a:pPr marL="457200" indent="-457200">
              <a:lnSpc>
                <a:spcPct val="150000"/>
              </a:lnSpc>
              <a:buFont typeface="Arial" panose="020B0604020202020204" pitchFamily="34" charset="0"/>
              <a:buChar char="•"/>
            </a:pPr>
            <a:r>
              <a:rPr lang="en-US" sz="2000" dirty="0">
                <a:solidFill>
                  <a:srgbClr val="00567D"/>
                </a:solidFill>
              </a:rPr>
              <a:t>Follow all traffic regulations, including plant speed limits </a:t>
            </a:r>
          </a:p>
          <a:p>
            <a:pPr marL="457200" indent="-457200">
              <a:lnSpc>
                <a:spcPct val="150000"/>
              </a:lnSpc>
              <a:buFont typeface="Arial" panose="020B0604020202020204" pitchFamily="34" charset="0"/>
              <a:buChar char="•"/>
            </a:pPr>
            <a:r>
              <a:rPr lang="en-US" sz="2000" dirty="0">
                <a:solidFill>
                  <a:srgbClr val="00567D"/>
                </a:solidFill>
              </a:rPr>
              <a:t>Maintain at least 3 forklift lengths</a:t>
            </a:r>
          </a:p>
          <a:p>
            <a:pPr marL="457200" indent="-457200">
              <a:lnSpc>
                <a:spcPct val="150000"/>
              </a:lnSpc>
              <a:buFont typeface="Arial" panose="020B0604020202020204" pitchFamily="34" charset="0"/>
              <a:buChar char="•"/>
            </a:pPr>
            <a:r>
              <a:rPr lang="en-US" sz="2000" dirty="0">
                <a:solidFill>
                  <a:srgbClr val="00567D"/>
                </a:solidFill>
              </a:rPr>
              <a:t>Be aware of the traveling surface’s condition</a:t>
            </a:r>
          </a:p>
          <a:p>
            <a:pPr>
              <a:lnSpc>
                <a:spcPct val="150000"/>
              </a:lnSpc>
            </a:pPr>
            <a:r>
              <a:rPr lang="en-US" sz="2000" i="1" dirty="0">
                <a:solidFill>
                  <a:srgbClr val="00567D"/>
                </a:solidFill>
              </a:rPr>
              <a:t>Continued on next slide.</a:t>
            </a:r>
          </a:p>
        </p:txBody>
      </p:sp>
      <p:pic>
        <p:nvPicPr>
          <p:cNvPr id="7" name="Picture Placeholder 5" descr="Image of a forklift traveling.">
            <a:extLst>
              <a:ext uri="{FF2B5EF4-FFF2-40B4-BE49-F238E27FC236}">
                <a16:creationId xmlns:a16="http://schemas.microsoft.com/office/drawing/2014/main" id="{72C418AB-DE4B-284A-8E0F-E633E0B33E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2467" y="1662482"/>
            <a:ext cx="4583494" cy="3056274"/>
          </a:xfrm>
          <a:prstGeom prst="rect">
            <a:avLst/>
          </a:prstGeom>
        </p:spPr>
      </p:pic>
      <p:pic>
        <p:nvPicPr>
          <p:cNvPr id="4" name="Picture 3">
            <a:extLst>
              <a:ext uri="{FF2B5EF4-FFF2-40B4-BE49-F238E27FC236}">
                <a16:creationId xmlns:a16="http://schemas.microsoft.com/office/drawing/2014/main" id="{A12FBDB6-17A5-B533-D834-08A6BDB462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Tree>
    <p:extLst>
      <p:ext uri="{BB962C8B-B14F-4D97-AF65-F5344CB8AC3E}">
        <p14:creationId xmlns:p14="http://schemas.microsoft.com/office/powerpoint/2010/main" val="1670931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68C16-B42C-4D7B-166C-3991F9D82BB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E347E3-A5E0-3DC3-43D6-98242AC9B2D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E4115FAC-C8E9-CC68-F82B-82ED6748DD42}"/>
              </a:ext>
            </a:extLst>
          </p:cNvPr>
          <p:cNvSpPr>
            <a:spLocks noGrp="1"/>
          </p:cNvSpPr>
          <p:nvPr>
            <p:ph type="sldNum" sz="quarter" idx="12"/>
          </p:nvPr>
        </p:nvSpPr>
        <p:spPr/>
        <p:txBody>
          <a:bodyPr/>
          <a:lstStyle/>
          <a:p>
            <a:fld id="{99562CDD-8BC9-4CF6-AA03-D93997F55C9A}" type="slidenum">
              <a:rPr lang="en-US" smtClean="0"/>
              <a:pPr/>
              <a:t>18</a:t>
            </a:fld>
            <a:endParaRPr lang="en-US" dirty="0"/>
          </a:p>
        </p:txBody>
      </p:sp>
      <p:sp>
        <p:nvSpPr>
          <p:cNvPr id="2" name="Footer Placeholder 1" descr="workbook page number">
            <a:extLst>
              <a:ext uri="{FF2B5EF4-FFF2-40B4-BE49-F238E27FC236}">
                <a16:creationId xmlns:a16="http://schemas.microsoft.com/office/drawing/2014/main" id="{36D0009D-B9C9-53E0-259B-07F5FDE63E0A}"/>
              </a:ext>
            </a:extLst>
          </p:cNvPr>
          <p:cNvSpPr>
            <a:spLocks noGrp="1"/>
          </p:cNvSpPr>
          <p:nvPr>
            <p:ph type="ftr" sz="quarter" idx="11"/>
          </p:nvPr>
        </p:nvSpPr>
        <p:spPr/>
        <p:txBody>
          <a:bodyPr/>
          <a:lstStyle/>
          <a:p>
            <a:pPr algn="l"/>
            <a:r>
              <a:rPr lang="en-US" dirty="0"/>
              <a:t>Workbook Page #11</a:t>
            </a:r>
          </a:p>
        </p:txBody>
      </p:sp>
      <p:sp>
        <p:nvSpPr>
          <p:cNvPr id="9" name="Title 8">
            <a:extLst>
              <a:ext uri="{FF2B5EF4-FFF2-40B4-BE49-F238E27FC236}">
                <a16:creationId xmlns:a16="http://schemas.microsoft.com/office/drawing/2014/main" id="{B1DB0612-1CBF-1D54-D55C-B7272CABB7C5}"/>
              </a:ext>
            </a:extLst>
          </p:cNvPr>
          <p:cNvSpPr txBox="1">
            <a:spLocks noGrp="1"/>
          </p:cNvSpPr>
          <p:nvPr>
            <p:ph type="title" idx="4294967295"/>
          </p:nvPr>
        </p:nvSpPr>
        <p:spPr>
          <a:xfrm>
            <a:off x="1284875" y="281857"/>
            <a:ext cx="837841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Traveling with a load (continued)</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5D432091-353A-FFCA-2167-ADA6EB42E9B2}"/>
              </a:ext>
            </a:extLst>
          </p:cNvPr>
          <p:cNvSpPr txBox="1"/>
          <p:nvPr/>
        </p:nvSpPr>
        <p:spPr>
          <a:xfrm>
            <a:off x="1184604" y="1384854"/>
            <a:ext cx="5911522" cy="466127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000" dirty="0">
                <a:solidFill>
                  <a:srgbClr val="00567D"/>
                </a:solidFill>
              </a:rPr>
              <a:t>Keep the load slightly above grade, and travel in reverse if it obstructs the operator’s forward view</a:t>
            </a:r>
          </a:p>
          <a:p>
            <a:pPr marL="457200" indent="-457200">
              <a:lnSpc>
                <a:spcPct val="150000"/>
              </a:lnSpc>
              <a:buFont typeface="Arial" panose="020B0604020202020204" pitchFamily="34" charset="0"/>
              <a:buChar char="•"/>
            </a:pPr>
            <a:r>
              <a:rPr lang="en-US" sz="2000" dirty="0">
                <a:solidFill>
                  <a:srgbClr val="00567D"/>
                </a:solidFill>
              </a:rPr>
              <a:t>Avoid sudden braking</a:t>
            </a:r>
          </a:p>
          <a:p>
            <a:pPr marL="457200" indent="-457200">
              <a:lnSpc>
                <a:spcPct val="150000"/>
              </a:lnSpc>
              <a:buFont typeface="Arial" panose="020B0604020202020204" pitchFamily="34" charset="0"/>
              <a:buChar char="•"/>
            </a:pPr>
            <a:r>
              <a:rPr lang="en-US" sz="2000" dirty="0">
                <a:solidFill>
                  <a:srgbClr val="00567D"/>
                </a:solidFill>
              </a:rPr>
              <a:t>Turn in a sweeping motion</a:t>
            </a:r>
          </a:p>
          <a:p>
            <a:pPr marL="457200" indent="-457200">
              <a:lnSpc>
                <a:spcPct val="150000"/>
              </a:lnSpc>
              <a:buFont typeface="Arial" panose="020B0604020202020204" pitchFamily="34" charset="0"/>
              <a:buChar char="•"/>
            </a:pPr>
            <a:r>
              <a:rPr lang="en-US" sz="2000" dirty="0">
                <a:solidFill>
                  <a:srgbClr val="00567D"/>
                </a:solidFill>
              </a:rPr>
              <a:t>Keep the load slightly tilted back</a:t>
            </a:r>
          </a:p>
          <a:p>
            <a:pPr marL="457200" indent="-457200">
              <a:lnSpc>
                <a:spcPct val="150000"/>
              </a:lnSpc>
              <a:buFont typeface="Arial" panose="020B0604020202020204" pitchFamily="34" charset="0"/>
              <a:buChar char="•"/>
            </a:pPr>
            <a:r>
              <a:rPr lang="en-US" sz="2000" dirty="0">
                <a:solidFill>
                  <a:srgbClr val="00567D"/>
                </a:solidFill>
              </a:rPr>
              <a:t>When approaching corners and blind areas, sound the horn</a:t>
            </a:r>
          </a:p>
          <a:p>
            <a:pPr marL="457200" indent="-457200">
              <a:lnSpc>
                <a:spcPct val="150000"/>
              </a:lnSpc>
              <a:buFont typeface="Arial" panose="020B0604020202020204" pitchFamily="34" charset="0"/>
              <a:buChar char="•"/>
            </a:pPr>
            <a:r>
              <a:rPr lang="en-US" sz="2000" dirty="0">
                <a:solidFill>
                  <a:srgbClr val="00567D"/>
                </a:solidFill>
              </a:rPr>
              <a:t>Lift and lower the load only when stopped</a:t>
            </a:r>
          </a:p>
          <a:p>
            <a:pPr marL="457200" indent="-457200">
              <a:lnSpc>
                <a:spcPct val="150000"/>
              </a:lnSpc>
              <a:buFont typeface="Arial" panose="020B0604020202020204" pitchFamily="34" charset="0"/>
              <a:buChar char="•"/>
            </a:pPr>
            <a:r>
              <a:rPr lang="en-US" sz="2000" dirty="0">
                <a:solidFill>
                  <a:srgbClr val="00567D"/>
                </a:solidFill>
              </a:rPr>
              <a:t>Keep a safe distance from the edge of ramps or platforms while on any elevated dock</a:t>
            </a:r>
          </a:p>
        </p:txBody>
      </p:sp>
      <p:pic>
        <p:nvPicPr>
          <p:cNvPr id="7" name="Picture Placeholder 5" descr="Image of a forklift traveling.">
            <a:extLst>
              <a:ext uri="{FF2B5EF4-FFF2-40B4-BE49-F238E27FC236}">
                <a16:creationId xmlns:a16="http://schemas.microsoft.com/office/drawing/2014/main" id="{B2B641D2-462A-998A-749D-60AF47FEAE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5675" y="1764080"/>
            <a:ext cx="4800286" cy="3200831"/>
          </a:xfrm>
          <a:prstGeom prst="rect">
            <a:avLst/>
          </a:prstGeom>
        </p:spPr>
      </p:pic>
      <p:pic>
        <p:nvPicPr>
          <p:cNvPr id="4" name="Picture 3">
            <a:extLst>
              <a:ext uri="{FF2B5EF4-FFF2-40B4-BE49-F238E27FC236}">
                <a16:creationId xmlns:a16="http://schemas.microsoft.com/office/drawing/2014/main" id="{17FCF9C0-BC05-7D85-926E-5AE6B59F07B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Tree>
    <p:extLst>
      <p:ext uri="{BB962C8B-B14F-4D97-AF65-F5344CB8AC3E}">
        <p14:creationId xmlns:p14="http://schemas.microsoft.com/office/powerpoint/2010/main" val="1032898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0DA55-1C5A-B1B8-CF99-6982CB72E29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C8E814C-7C71-46F8-2ACB-8D7AE123F65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6C0B6F3B-A1A6-2104-C426-865CE093EE4C}"/>
              </a:ext>
            </a:extLst>
          </p:cNvPr>
          <p:cNvSpPr>
            <a:spLocks noGrp="1"/>
          </p:cNvSpPr>
          <p:nvPr>
            <p:ph type="sldNum" sz="quarter" idx="12"/>
          </p:nvPr>
        </p:nvSpPr>
        <p:spPr/>
        <p:txBody>
          <a:bodyPr/>
          <a:lstStyle/>
          <a:p>
            <a:fld id="{99562CDD-8BC9-4CF6-AA03-D93997F55C9A}" type="slidenum">
              <a:rPr lang="en-US" smtClean="0"/>
              <a:pPr/>
              <a:t>19</a:t>
            </a:fld>
            <a:endParaRPr lang="en-US" dirty="0"/>
          </a:p>
        </p:txBody>
      </p:sp>
      <p:sp>
        <p:nvSpPr>
          <p:cNvPr id="2" name="Footer Placeholder 1" descr="workbook page number">
            <a:extLst>
              <a:ext uri="{FF2B5EF4-FFF2-40B4-BE49-F238E27FC236}">
                <a16:creationId xmlns:a16="http://schemas.microsoft.com/office/drawing/2014/main" id="{3E7833A1-F19C-3AB8-9A22-420BB37EEB2B}"/>
              </a:ext>
            </a:extLst>
          </p:cNvPr>
          <p:cNvSpPr>
            <a:spLocks noGrp="1"/>
          </p:cNvSpPr>
          <p:nvPr>
            <p:ph type="ftr" sz="quarter" idx="11"/>
          </p:nvPr>
        </p:nvSpPr>
        <p:spPr/>
        <p:txBody>
          <a:bodyPr/>
          <a:lstStyle/>
          <a:p>
            <a:pPr algn="l"/>
            <a:r>
              <a:rPr lang="en-US" dirty="0"/>
              <a:t>Workbook Page #11</a:t>
            </a:r>
          </a:p>
        </p:txBody>
      </p:sp>
      <p:sp>
        <p:nvSpPr>
          <p:cNvPr id="9" name="Title 8">
            <a:extLst>
              <a:ext uri="{FF2B5EF4-FFF2-40B4-BE49-F238E27FC236}">
                <a16:creationId xmlns:a16="http://schemas.microsoft.com/office/drawing/2014/main" id="{230DA6BB-2ED4-4780-BC25-926CA24E2D7E}"/>
              </a:ext>
            </a:extLst>
          </p:cNvPr>
          <p:cNvSpPr txBox="1">
            <a:spLocks noGrp="1"/>
          </p:cNvSpPr>
          <p:nvPr>
            <p:ph type="title" idx="4294967295"/>
          </p:nvPr>
        </p:nvSpPr>
        <p:spPr>
          <a:xfrm>
            <a:off x="1129275" y="200933"/>
            <a:ext cx="620449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Placing and stacking a load</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41041159-43DC-B685-A208-F6F6AC2C38F7}"/>
              </a:ext>
            </a:extLst>
          </p:cNvPr>
          <p:cNvSpPr txBox="1"/>
          <p:nvPr/>
        </p:nvSpPr>
        <p:spPr>
          <a:xfrm>
            <a:off x="1091953" y="1297623"/>
            <a:ext cx="5985122" cy="4619854"/>
          </a:xfrm>
          <a:prstGeom prst="rect">
            <a:avLst/>
          </a:prstGeom>
          <a:noFill/>
        </p:spPr>
        <p:txBody>
          <a:bodyPr wrap="square" rtlCol="0">
            <a:spAutoFit/>
          </a:bodyPr>
          <a:lstStyle/>
          <a:p>
            <a:pPr>
              <a:lnSpc>
                <a:spcPct val="150000"/>
              </a:lnSpc>
            </a:pPr>
            <a:r>
              <a:rPr lang="en-US" b="1" dirty="0">
                <a:solidFill>
                  <a:srgbClr val="00567D"/>
                </a:solidFill>
              </a:rPr>
              <a:t>Safe Operations</a:t>
            </a:r>
            <a:endParaRPr lang="en-US" dirty="0">
              <a:solidFill>
                <a:srgbClr val="00567D"/>
              </a:solidFill>
            </a:endParaRPr>
          </a:p>
          <a:p>
            <a:pPr marL="457200" indent="-457200">
              <a:lnSpc>
                <a:spcPct val="150000"/>
              </a:lnSpc>
              <a:buFont typeface="Arial" panose="020B0604020202020204" pitchFamily="34" charset="0"/>
              <a:buChar char="•"/>
            </a:pPr>
            <a:r>
              <a:rPr lang="en-US" dirty="0">
                <a:solidFill>
                  <a:srgbClr val="00567D"/>
                </a:solidFill>
              </a:rPr>
              <a:t>Completely stop before raising a load</a:t>
            </a:r>
          </a:p>
          <a:p>
            <a:pPr marL="457200" indent="-457200">
              <a:lnSpc>
                <a:spcPct val="150000"/>
              </a:lnSpc>
              <a:buFont typeface="Arial" panose="020B0604020202020204" pitchFamily="34" charset="0"/>
              <a:buChar char="•"/>
            </a:pPr>
            <a:r>
              <a:rPr lang="en-US" dirty="0">
                <a:solidFill>
                  <a:srgbClr val="00567D"/>
                </a:solidFill>
              </a:rPr>
              <a:t>Never walk, stand, or allow anyone to pass under the elevated portion of any truck, whether loaded or empty </a:t>
            </a:r>
          </a:p>
          <a:p>
            <a:pPr marL="457200" indent="-457200">
              <a:lnSpc>
                <a:spcPct val="150000"/>
              </a:lnSpc>
              <a:buFont typeface="Arial" panose="020B0604020202020204" pitchFamily="34" charset="0"/>
              <a:buChar char="•"/>
            </a:pPr>
            <a:r>
              <a:rPr lang="en-US" dirty="0">
                <a:solidFill>
                  <a:srgbClr val="00567D"/>
                </a:solidFill>
              </a:rPr>
              <a:t>Move slowly after raising the load</a:t>
            </a:r>
          </a:p>
          <a:p>
            <a:pPr marL="457200" indent="-457200">
              <a:lnSpc>
                <a:spcPct val="150000"/>
              </a:lnSpc>
              <a:buFont typeface="Arial" panose="020B0604020202020204" pitchFamily="34" charset="0"/>
              <a:buChar char="•"/>
            </a:pPr>
            <a:r>
              <a:rPr lang="en-US" dirty="0">
                <a:solidFill>
                  <a:srgbClr val="00567D"/>
                </a:solidFill>
              </a:rPr>
              <a:t>Tilt forward, level only when over a stack or rack</a:t>
            </a:r>
          </a:p>
          <a:p>
            <a:pPr marL="457200" indent="-457200">
              <a:lnSpc>
                <a:spcPct val="150000"/>
              </a:lnSpc>
              <a:buFont typeface="Arial" panose="020B0604020202020204" pitchFamily="34" charset="0"/>
              <a:buChar char="•"/>
            </a:pPr>
            <a:r>
              <a:rPr lang="en-US" dirty="0">
                <a:solidFill>
                  <a:srgbClr val="00567D"/>
                </a:solidFill>
              </a:rPr>
              <a:t>Make sure forks have cleared the pallet when backing out &amp; before turning or changing height</a:t>
            </a:r>
          </a:p>
          <a:p>
            <a:pPr marL="457200" indent="-457200">
              <a:lnSpc>
                <a:spcPct val="150000"/>
              </a:lnSpc>
              <a:buFont typeface="Arial" panose="020B0604020202020204" pitchFamily="34" charset="0"/>
              <a:buChar char="•"/>
            </a:pPr>
            <a:r>
              <a:rPr lang="en-US" dirty="0">
                <a:solidFill>
                  <a:srgbClr val="00567D"/>
                </a:solidFill>
              </a:rPr>
              <a:t>Before backing up, check behind and on both sides for pedestrians or other traffic</a:t>
            </a:r>
          </a:p>
          <a:p>
            <a:pPr>
              <a:lnSpc>
                <a:spcPct val="150000"/>
              </a:lnSpc>
            </a:pPr>
            <a:r>
              <a:rPr lang="en-US" i="1" dirty="0">
                <a:solidFill>
                  <a:srgbClr val="00567D"/>
                </a:solidFill>
              </a:rPr>
              <a:t>Continued on next slide.</a:t>
            </a:r>
          </a:p>
        </p:txBody>
      </p:sp>
      <p:pic>
        <p:nvPicPr>
          <p:cNvPr id="4" name="Picture 3">
            <a:extLst>
              <a:ext uri="{FF2B5EF4-FFF2-40B4-BE49-F238E27FC236}">
                <a16:creationId xmlns:a16="http://schemas.microsoft.com/office/drawing/2014/main" id="{F8D75406-F05D-EA7D-952C-6A7D9238E8A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 worker driving a forklift carrying a load.">
            <a:extLst>
              <a:ext uri="{FF2B5EF4-FFF2-40B4-BE49-F238E27FC236}">
                <a16:creationId xmlns:a16="http://schemas.microsoft.com/office/drawing/2014/main" id="{002DE800-9B0D-7D4D-8A69-B51BDD6CE9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346" y="1558304"/>
            <a:ext cx="4734858" cy="3156572"/>
          </a:xfrm>
          <a:prstGeom prst="rect">
            <a:avLst/>
          </a:prstGeom>
        </p:spPr>
      </p:pic>
    </p:spTree>
    <p:extLst>
      <p:ext uri="{BB962C8B-B14F-4D97-AF65-F5344CB8AC3E}">
        <p14:creationId xmlns:p14="http://schemas.microsoft.com/office/powerpoint/2010/main" val="3410632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C4BB3B-67E9-4919-B991-36C5DB0E331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1"/>
            <a:ext cx="12192000" cy="1295697"/>
          </a:xfrm>
          <a:prstGeom prst="rect">
            <a:avLst/>
          </a:prstGeom>
        </p:spPr>
      </p:pic>
      <p:sp>
        <p:nvSpPr>
          <p:cNvPr id="7" name="Rectangle 6">
            <a:extLst>
              <a:ext uri="{FF2B5EF4-FFF2-40B4-BE49-F238E27FC236}">
                <a16:creationId xmlns:a16="http://schemas.microsoft.com/office/drawing/2014/main" id="{E4A9D726-306D-4829-9303-D7B9C92F6C61}"/>
              </a:ext>
              <a:ext uri="{C183D7F6-B498-43B3-948B-1728B52AA6E4}">
                <adec:decorative xmlns:adec="http://schemas.microsoft.com/office/drawing/2017/decorative" val="1"/>
              </a:ext>
            </a:extLst>
          </p:cNvPr>
          <p:cNvSpPr/>
          <p:nvPr/>
        </p:nvSpPr>
        <p:spPr>
          <a:xfrm>
            <a:off x="0" y="-26190"/>
            <a:ext cx="12192000" cy="1295697"/>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6194FF5-9705-53F3-4A4F-641A7939C5B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70655" y="240855"/>
            <a:ext cx="1367517" cy="757521"/>
          </a:xfrm>
          <a:prstGeom prst="rect">
            <a:avLst/>
          </a:prstGeom>
        </p:spPr>
      </p:pic>
      <p:sp>
        <p:nvSpPr>
          <p:cNvPr id="6" name="Title 5">
            <a:extLst>
              <a:ext uri="{FF2B5EF4-FFF2-40B4-BE49-F238E27FC236}">
                <a16:creationId xmlns:a16="http://schemas.microsoft.com/office/drawing/2014/main" id="{0005A3AD-CD7A-F9AF-CC6F-651049C74A45}"/>
              </a:ext>
            </a:extLst>
          </p:cNvPr>
          <p:cNvSpPr txBox="1">
            <a:spLocks noGrp="1"/>
          </p:cNvSpPr>
          <p:nvPr>
            <p:ph type="title" idx="4294967295"/>
          </p:nvPr>
        </p:nvSpPr>
        <p:spPr>
          <a:xfrm>
            <a:off x="399632" y="1983500"/>
            <a:ext cx="4531595" cy="13181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7D"/>
                </a:solidFill>
                <a:effectLst/>
                <a:uLnTx/>
                <a:uFillTx/>
                <a:latin typeface="+mn-lt"/>
                <a:ea typeface="+mn-ea"/>
                <a:cs typeface="+mn-cs"/>
              </a:rPr>
              <a:t>Oregon OSHA Public Education Mission:</a:t>
            </a:r>
          </a:p>
        </p:txBody>
      </p:sp>
      <p:sp>
        <p:nvSpPr>
          <p:cNvPr id="2" name="TextBox 1">
            <a:extLst>
              <a:ext uri="{FF2B5EF4-FFF2-40B4-BE49-F238E27FC236}">
                <a16:creationId xmlns:a16="http://schemas.microsoft.com/office/drawing/2014/main" id="{5622FD15-D4E5-E2D2-DF26-71FA0A165286}"/>
              </a:ext>
            </a:extLst>
          </p:cNvPr>
          <p:cNvSpPr txBox="1"/>
          <p:nvPr/>
        </p:nvSpPr>
        <p:spPr>
          <a:xfrm>
            <a:off x="163285" y="3368235"/>
            <a:ext cx="5206482" cy="1964512"/>
          </a:xfrm>
          <a:prstGeom prst="rect">
            <a:avLst/>
          </a:prstGeom>
          <a:noFill/>
        </p:spPr>
        <p:txBody>
          <a:bodyPr wrap="square" rtlCol="0">
            <a:spAutoFit/>
          </a:bodyPr>
          <a:lstStyle/>
          <a:p>
            <a:pPr algn="ctr">
              <a:lnSpc>
                <a:spcPct val="150000"/>
              </a:lnSpc>
            </a:pPr>
            <a:r>
              <a:rPr lang="en-US" sz="2800" i="1" dirty="0">
                <a:solidFill>
                  <a:srgbClr val="00567D"/>
                </a:solidFill>
              </a:rPr>
              <a:t>We provide knowledge and tools to advance self-sufficiency</a:t>
            </a:r>
          </a:p>
          <a:p>
            <a:pPr algn="ctr">
              <a:lnSpc>
                <a:spcPct val="150000"/>
              </a:lnSpc>
            </a:pPr>
            <a:r>
              <a:rPr lang="en-US" sz="2800" i="1" dirty="0">
                <a:solidFill>
                  <a:srgbClr val="00567D"/>
                </a:solidFill>
              </a:rPr>
              <a:t> in workplace safety and health.</a:t>
            </a:r>
          </a:p>
        </p:txBody>
      </p:sp>
      <p:sp>
        <p:nvSpPr>
          <p:cNvPr id="4" name="TextBox 3">
            <a:extLst>
              <a:ext uri="{FF2B5EF4-FFF2-40B4-BE49-F238E27FC236}">
                <a16:creationId xmlns:a16="http://schemas.microsoft.com/office/drawing/2014/main" id="{24A6608D-3D1E-2DFE-9DA7-8E3AB7C0C5DC}"/>
              </a:ext>
            </a:extLst>
          </p:cNvPr>
          <p:cNvSpPr txBox="1"/>
          <p:nvPr/>
        </p:nvSpPr>
        <p:spPr>
          <a:xfrm>
            <a:off x="6428760" y="1937334"/>
            <a:ext cx="4320128" cy="523220"/>
          </a:xfrm>
          <a:prstGeom prst="rect">
            <a:avLst/>
          </a:prstGeom>
          <a:noFill/>
        </p:spPr>
        <p:txBody>
          <a:bodyPr wrap="square" rtlCol="0">
            <a:spAutoFit/>
          </a:bodyPr>
          <a:lstStyle/>
          <a:p>
            <a:r>
              <a:rPr lang="en-US" sz="2800" b="1" dirty="0">
                <a:solidFill>
                  <a:srgbClr val="00567D"/>
                </a:solidFill>
              </a:rPr>
              <a:t>Oregon OSHA Services</a:t>
            </a:r>
            <a:endParaRPr lang="en-US" sz="2800" dirty="0">
              <a:solidFill>
                <a:srgbClr val="00567D"/>
              </a:solidFill>
            </a:endParaRPr>
          </a:p>
        </p:txBody>
      </p:sp>
      <p:sp>
        <p:nvSpPr>
          <p:cNvPr id="10" name="TextBox 9">
            <a:extLst>
              <a:ext uri="{FF2B5EF4-FFF2-40B4-BE49-F238E27FC236}">
                <a16:creationId xmlns:a16="http://schemas.microsoft.com/office/drawing/2014/main" id="{D5659A39-188D-45A0-8A77-1DE27600C3A3}"/>
              </a:ext>
            </a:extLst>
          </p:cNvPr>
          <p:cNvSpPr txBox="1"/>
          <p:nvPr/>
        </p:nvSpPr>
        <p:spPr>
          <a:xfrm>
            <a:off x="6428760" y="2634461"/>
            <a:ext cx="6410186" cy="325717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Consultation Services</a:t>
            </a:r>
          </a:p>
          <a:p>
            <a:pPr marL="457200" indent="-457200">
              <a:lnSpc>
                <a:spcPct val="150000"/>
              </a:lnSpc>
              <a:buFont typeface="Arial" panose="020B0604020202020204" pitchFamily="34" charset="0"/>
              <a:buChar char="•"/>
            </a:pPr>
            <a:r>
              <a:rPr lang="en-US" sz="2800" dirty="0">
                <a:solidFill>
                  <a:srgbClr val="00567D"/>
                </a:solidFill>
              </a:rPr>
              <a:t>Enforcement</a:t>
            </a:r>
          </a:p>
          <a:p>
            <a:pPr marL="457200" indent="-457200">
              <a:lnSpc>
                <a:spcPct val="150000"/>
              </a:lnSpc>
              <a:buFont typeface="Arial" panose="020B0604020202020204" pitchFamily="34" charset="0"/>
              <a:buChar char="•"/>
            </a:pPr>
            <a:r>
              <a:rPr lang="en-US" sz="2800" dirty="0">
                <a:solidFill>
                  <a:srgbClr val="00567D"/>
                </a:solidFill>
              </a:rPr>
              <a:t>Appeals</a:t>
            </a:r>
          </a:p>
          <a:p>
            <a:pPr marL="457200" indent="-457200">
              <a:lnSpc>
                <a:spcPct val="150000"/>
              </a:lnSpc>
              <a:buFont typeface="Arial" panose="020B0604020202020204" pitchFamily="34" charset="0"/>
              <a:buChar char="•"/>
            </a:pPr>
            <a:r>
              <a:rPr lang="en-US" sz="2800" dirty="0">
                <a:solidFill>
                  <a:srgbClr val="00567D"/>
                </a:solidFill>
              </a:rPr>
              <a:t>Public Education and Conferences</a:t>
            </a:r>
          </a:p>
          <a:p>
            <a:pPr marL="457200" indent="-457200">
              <a:lnSpc>
                <a:spcPct val="150000"/>
              </a:lnSpc>
              <a:buFont typeface="Arial" panose="020B0604020202020204" pitchFamily="34" charset="0"/>
              <a:buChar char="•"/>
            </a:pPr>
            <a:r>
              <a:rPr lang="en-US" sz="2800" dirty="0">
                <a:solidFill>
                  <a:srgbClr val="00567D"/>
                </a:solidFill>
              </a:rPr>
              <a:t>Standards and Technical Resources</a:t>
            </a:r>
          </a:p>
        </p:txBody>
      </p:sp>
      <p:cxnSp>
        <p:nvCxnSpPr>
          <p:cNvPr id="5" name="Straight Connector 4">
            <a:extLst>
              <a:ext uri="{FF2B5EF4-FFF2-40B4-BE49-F238E27FC236}">
                <a16:creationId xmlns:a16="http://schemas.microsoft.com/office/drawing/2014/main" id="{3B2A239C-7CC1-102E-571E-990ED2E4496D}"/>
              </a:ext>
              <a:ext uri="{C183D7F6-B498-43B3-948B-1728B52AA6E4}">
                <adec:decorative xmlns:adec="http://schemas.microsoft.com/office/drawing/2017/decorative" val="1"/>
              </a:ext>
            </a:extLst>
          </p:cNvPr>
          <p:cNvCxnSpPr>
            <a:cxnSpLocks/>
          </p:cNvCxnSpPr>
          <p:nvPr/>
        </p:nvCxnSpPr>
        <p:spPr>
          <a:xfrm flipV="1">
            <a:off x="5881396" y="1896603"/>
            <a:ext cx="0" cy="3432106"/>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322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7093-D936-B0D7-D9CC-1D86C1F9EFD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395C25C-58D0-DBE4-554F-DA04465AC52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94FD3F1-979E-5A66-C691-6FE70F70BB99}"/>
              </a:ext>
            </a:extLst>
          </p:cNvPr>
          <p:cNvSpPr>
            <a:spLocks noGrp="1"/>
          </p:cNvSpPr>
          <p:nvPr>
            <p:ph type="sldNum" sz="quarter" idx="12"/>
          </p:nvPr>
        </p:nvSpPr>
        <p:spPr/>
        <p:txBody>
          <a:bodyPr/>
          <a:lstStyle/>
          <a:p>
            <a:fld id="{99562CDD-8BC9-4CF6-AA03-D93997F55C9A}" type="slidenum">
              <a:rPr lang="en-US" smtClean="0"/>
              <a:pPr/>
              <a:t>20</a:t>
            </a:fld>
            <a:endParaRPr lang="en-US" dirty="0"/>
          </a:p>
        </p:txBody>
      </p:sp>
      <p:sp>
        <p:nvSpPr>
          <p:cNvPr id="2" name="Footer Placeholder 1" descr="workbook page number">
            <a:extLst>
              <a:ext uri="{FF2B5EF4-FFF2-40B4-BE49-F238E27FC236}">
                <a16:creationId xmlns:a16="http://schemas.microsoft.com/office/drawing/2014/main" id="{39C8E309-A9F7-1984-FE82-A6DF6A02B706}"/>
              </a:ext>
            </a:extLst>
          </p:cNvPr>
          <p:cNvSpPr>
            <a:spLocks noGrp="1"/>
          </p:cNvSpPr>
          <p:nvPr>
            <p:ph type="ftr" sz="quarter" idx="11"/>
          </p:nvPr>
        </p:nvSpPr>
        <p:spPr/>
        <p:txBody>
          <a:bodyPr/>
          <a:lstStyle/>
          <a:p>
            <a:pPr algn="l"/>
            <a:r>
              <a:rPr lang="en-US" dirty="0"/>
              <a:t>Workbook Page #11</a:t>
            </a:r>
          </a:p>
        </p:txBody>
      </p:sp>
      <p:sp>
        <p:nvSpPr>
          <p:cNvPr id="9" name="Title 8">
            <a:extLst>
              <a:ext uri="{FF2B5EF4-FFF2-40B4-BE49-F238E27FC236}">
                <a16:creationId xmlns:a16="http://schemas.microsoft.com/office/drawing/2014/main" id="{AA08EDCA-78A6-3D3F-A050-F60509B2AB67}"/>
              </a:ext>
            </a:extLst>
          </p:cNvPr>
          <p:cNvSpPr txBox="1">
            <a:spLocks noGrp="1"/>
          </p:cNvSpPr>
          <p:nvPr>
            <p:ph type="title" idx="4294967295"/>
          </p:nvPr>
        </p:nvSpPr>
        <p:spPr>
          <a:xfrm>
            <a:off x="1186901" y="281857"/>
            <a:ext cx="895858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Placing and stacking a load </a:t>
            </a:r>
            <a:r>
              <a:rPr lang="en-US" sz="3000" dirty="0">
                <a:solidFill>
                  <a:srgbClr val="00567D"/>
                </a:solidFill>
                <a:latin typeface="+mn-lt"/>
                <a:ea typeface="+mn-ea"/>
                <a:cs typeface="+mn-cs"/>
              </a:rPr>
              <a:t>(continued)</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17F8F45D-7DDC-0D3B-94AA-BB2457F37A60}"/>
              </a:ext>
            </a:extLst>
          </p:cNvPr>
          <p:cNvSpPr txBox="1"/>
          <p:nvPr/>
        </p:nvSpPr>
        <p:spPr>
          <a:xfrm>
            <a:off x="1157269" y="1250109"/>
            <a:ext cx="5615006" cy="5450851"/>
          </a:xfrm>
          <a:prstGeom prst="rect">
            <a:avLst/>
          </a:prstGeom>
          <a:noFill/>
        </p:spPr>
        <p:txBody>
          <a:bodyPr wrap="square" rtlCol="0">
            <a:spAutoFit/>
          </a:bodyPr>
          <a:lstStyle/>
          <a:p>
            <a:pPr>
              <a:lnSpc>
                <a:spcPct val="150000"/>
              </a:lnSpc>
            </a:pPr>
            <a:r>
              <a:rPr lang="en-US" b="1" dirty="0">
                <a:solidFill>
                  <a:srgbClr val="00567D"/>
                </a:solidFill>
              </a:rPr>
              <a:t>Safe Operations</a:t>
            </a:r>
            <a:endParaRPr lang="en-US" dirty="0">
              <a:solidFill>
                <a:srgbClr val="00567D"/>
              </a:solidFill>
            </a:endParaRPr>
          </a:p>
          <a:p>
            <a:pPr marL="457200" indent="-457200">
              <a:lnSpc>
                <a:spcPct val="150000"/>
              </a:lnSpc>
              <a:buFont typeface="Arial" panose="020B0604020202020204" pitchFamily="34" charset="0"/>
              <a:buChar char="•"/>
            </a:pPr>
            <a:r>
              <a:rPr lang="en-US" dirty="0">
                <a:solidFill>
                  <a:srgbClr val="00567D"/>
                </a:solidFill>
              </a:rPr>
              <a:t>Use additional caution when handling unusually shaped and/or off-center loads</a:t>
            </a:r>
          </a:p>
          <a:p>
            <a:pPr marL="457200" indent="-457200">
              <a:lnSpc>
                <a:spcPct val="150000"/>
              </a:lnSpc>
              <a:buFont typeface="Arial" panose="020B0604020202020204" pitchFamily="34" charset="0"/>
              <a:buChar char="•"/>
            </a:pPr>
            <a:r>
              <a:rPr lang="en-US" dirty="0">
                <a:solidFill>
                  <a:srgbClr val="00567D"/>
                </a:solidFill>
              </a:rPr>
              <a:t>Stack the load square and straight</a:t>
            </a:r>
          </a:p>
          <a:p>
            <a:pPr marL="457200" indent="-457200">
              <a:lnSpc>
                <a:spcPct val="150000"/>
              </a:lnSpc>
              <a:buFont typeface="Arial" panose="020B0604020202020204" pitchFamily="34" charset="0"/>
              <a:buChar char="•"/>
            </a:pPr>
            <a:r>
              <a:rPr lang="en-US" dirty="0">
                <a:solidFill>
                  <a:srgbClr val="00567D"/>
                </a:solidFill>
              </a:rPr>
              <a:t>Only handle loads within the forklift’s rated capacity</a:t>
            </a:r>
          </a:p>
          <a:p>
            <a:pPr marL="457200" indent="-457200">
              <a:lnSpc>
                <a:spcPct val="150000"/>
              </a:lnSpc>
              <a:buFont typeface="Arial" panose="020B0604020202020204" pitchFamily="34" charset="0"/>
              <a:buChar char="•"/>
            </a:pPr>
            <a:r>
              <a:rPr lang="en-US" dirty="0">
                <a:solidFill>
                  <a:srgbClr val="00567D"/>
                </a:solidFill>
              </a:rPr>
              <a:t>Forklifts equipped with attachments must be operated as partially loaded trucks even when unloaded</a:t>
            </a:r>
          </a:p>
          <a:p>
            <a:pPr marL="457200" indent="-457200">
              <a:lnSpc>
                <a:spcPct val="150000"/>
              </a:lnSpc>
              <a:buFont typeface="Arial" panose="020B0604020202020204" pitchFamily="34" charset="0"/>
              <a:buChar char="•"/>
            </a:pPr>
            <a:r>
              <a:rPr lang="en-US" dirty="0">
                <a:solidFill>
                  <a:srgbClr val="00567D"/>
                </a:solidFill>
              </a:rPr>
              <a:t>Avoid running over loose objects</a:t>
            </a:r>
          </a:p>
          <a:p>
            <a:pPr marL="457200" indent="-457200">
              <a:lnSpc>
                <a:spcPct val="150000"/>
              </a:lnSpc>
              <a:buFont typeface="Arial" panose="020B0604020202020204" pitchFamily="34" charset="0"/>
              <a:buChar char="•"/>
            </a:pPr>
            <a:r>
              <a:rPr lang="en-US" dirty="0">
                <a:solidFill>
                  <a:srgbClr val="00567D"/>
                </a:solidFill>
              </a:rPr>
              <a:t>Operate loaded and unloaded forklifts at a speed that will permit it to stop safely</a:t>
            </a:r>
          </a:p>
          <a:p>
            <a:pPr>
              <a:lnSpc>
                <a:spcPct val="150000"/>
              </a:lnSpc>
            </a:pPr>
            <a:r>
              <a:rPr lang="en-US" i="1" dirty="0">
                <a:solidFill>
                  <a:srgbClr val="00567D"/>
                </a:solidFill>
              </a:rPr>
              <a:t>Continued on next slide.</a:t>
            </a:r>
          </a:p>
          <a:p>
            <a:pPr marL="457200" indent="-457200">
              <a:lnSpc>
                <a:spcPct val="150000"/>
              </a:lnSpc>
              <a:buFont typeface="Arial" panose="020B0604020202020204" pitchFamily="34" charset="0"/>
              <a:buChar char="•"/>
            </a:pPr>
            <a:endParaRPr lang="en-US" dirty="0">
              <a:solidFill>
                <a:srgbClr val="00567D"/>
              </a:solidFill>
            </a:endParaRPr>
          </a:p>
        </p:txBody>
      </p:sp>
      <p:pic>
        <p:nvPicPr>
          <p:cNvPr id="4" name="Picture 3">
            <a:extLst>
              <a:ext uri="{FF2B5EF4-FFF2-40B4-BE49-F238E27FC236}">
                <a16:creationId xmlns:a16="http://schemas.microsoft.com/office/drawing/2014/main" id="{0F1F9021-6F48-C10D-B3F5-CD10A2E894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a forklift lifting a load.">
            <a:extLst>
              <a:ext uri="{FF2B5EF4-FFF2-40B4-BE49-F238E27FC236}">
                <a16:creationId xmlns:a16="http://schemas.microsoft.com/office/drawing/2014/main" id="{AA0548B7-8228-F463-2F31-606996668F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9206" y="1831437"/>
            <a:ext cx="5057886" cy="3195126"/>
          </a:xfrm>
          <a:prstGeom prst="rect">
            <a:avLst/>
          </a:prstGeom>
        </p:spPr>
      </p:pic>
    </p:spTree>
    <p:extLst>
      <p:ext uri="{BB962C8B-B14F-4D97-AF65-F5344CB8AC3E}">
        <p14:creationId xmlns:p14="http://schemas.microsoft.com/office/powerpoint/2010/main" val="3740336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35EE3-EB00-A5F6-AAB7-4E039666364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94F0232-DE56-BBD1-7876-38345140E48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553A688-93C3-1DF3-63E1-120E87165489}"/>
              </a:ext>
            </a:extLst>
          </p:cNvPr>
          <p:cNvSpPr>
            <a:spLocks noGrp="1"/>
          </p:cNvSpPr>
          <p:nvPr>
            <p:ph type="sldNum" sz="quarter" idx="12"/>
          </p:nvPr>
        </p:nvSpPr>
        <p:spPr/>
        <p:txBody>
          <a:bodyPr/>
          <a:lstStyle/>
          <a:p>
            <a:fld id="{99562CDD-8BC9-4CF6-AA03-D93997F55C9A}" type="slidenum">
              <a:rPr lang="en-US" smtClean="0"/>
              <a:pPr/>
              <a:t>21</a:t>
            </a:fld>
            <a:endParaRPr lang="en-US" dirty="0"/>
          </a:p>
        </p:txBody>
      </p:sp>
      <p:sp>
        <p:nvSpPr>
          <p:cNvPr id="2" name="Footer Placeholder 1" descr="workbook page number">
            <a:extLst>
              <a:ext uri="{FF2B5EF4-FFF2-40B4-BE49-F238E27FC236}">
                <a16:creationId xmlns:a16="http://schemas.microsoft.com/office/drawing/2014/main" id="{97101426-89ED-DCCF-83CA-383C28AB0AF4}"/>
              </a:ext>
            </a:extLst>
          </p:cNvPr>
          <p:cNvSpPr>
            <a:spLocks noGrp="1"/>
          </p:cNvSpPr>
          <p:nvPr>
            <p:ph type="ftr" sz="quarter" idx="11"/>
          </p:nvPr>
        </p:nvSpPr>
        <p:spPr>
          <a:xfrm>
            <a:off x="9936763" y="6379065"/>
            <a:ext cx="1707572" cy="365125"/>
          </a:xfrm>
        </p:spPr>
        <p:txBody>
          <a:bodyPr/>
          <a:lstStyle/>
          <a:p>
            <a:pPr algn="l"/>
            <a:r>
              <a:rPr lang="en-US" dirty="0"/>
              <a:t>Workbook Page #12</a:t>
            </a:r>
          </a:p>
        </p:txBody>
      </p:sp>
      <p:sp>
        <p:nvSpPr>
          <p:cNvPr id="9" name="Title 8">
            <a:extLst>
              <a:ext uri="{FF2B5EF4-FFF2-40B4-BE49-F238E27FC236}">
                <a16:creationId xmlns:a16="http://schemas.microsoft.com/office/drawing/2014/main" id="{21FFAC6E-B96E-13A2-4FA6-9AC182B93495}"/>
              </a:ext>
            </a:extLst>
          </p:cNvPr>
          <p:cNvSpPr txBox="1">
            <a:spLocks noGrp="1"/>
          </p:cNvSpPr>
          <p:nvPr>
            <p:ph type="title" idx="4294967295"/>
          </p:nvPr>
        </p:nvSpPr>
        <p:spPr>
          <a:xfrm>
            <a:off x="1284875" y="281857"/>
            <a:ext cx="895858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Placing and stacking a load </a:t>
            </a:r>
            <a:r>
              <a:rPr lang="en-US" sz="3000" dirty="0">
                <a:solidFill>
                  <a:srgbClr val="00567D"/>
                </a:solidFill>
                <a:latin typeface="+mn-lt"/>
                <a:ea typeface="+mn-ea"/>
                <a:cs typeface="+mn-cs"/>
              </a:rPr>
              <a:t>(continued)</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64751EB6-5D64-2693-EF33-61FCCD2B1475}"/>
              </a:ext>
            </a:extLst>
          </p:cNvPr>
          <p:cNvSpPr txBox="1"/>
          <p:nvPr/>
        </p:nvSpPr>
        <p:spPr>
          <a:xfrm>
            <a:off x="1284875" y="1323488"/>
            <a:ext cx="5646303" cy="3994299"/>
          </a:xfrm>
          <a:prstGeom prst="rect">
            <a:avLst/>
          </a:prstGeom>
          <a:noFill/>
        </p:spPr>
        <p:txBody>
          <a:bodyPr wrap="square" rtlCol="0">
            <a:spAutoFit/>
          </a:bodyPr>
          <a:lstStyle/>
          <a:p>
            <a:pPr>
              <a:lnSpc>
                <a:spcPct val="150000"/>
              </a:lnSpc>
            </a:pPr>
            <a:r>
              <a:rPr lang="en-US" sz="1900" b="1" dirty="0">
                <a:solidFill>
                  <a:srgbClr val="00567D"/>
                </a:solidFill>
              </a:rPr>
              <a:t>Safe Operations</a:t>
            </a:r>
            <a:endParaRPr lang="en-US" sz="1900" dirty="0">
              <a:solidFill>
                <a:srgbClr val="00567D"/>
              </a:solidFill>
            </a:endParaRPr>
          </a:p>
          <a:p>
            <a:pPr marL="457200" indent="-457200">
              <a:lnSpc>
                <a:spcPct val="150000"/>
              </a:lnSpc>
              <a:buFont typeface="Arial" panose="020B0604020202020204" pitchFamily="34" charset="0"/>
              <a:buChar char="•"/>
            </a:pPr>
            <a:r>
              <a:rPr lang="en-US" sz="1900" dirty="0">
                <a:solidFill>
                  <a:srgbClr val="00567D"/>
                </a:solidFill>
              </a:rPr>
              <a:t>Never engage in horseplay or stunts</a:t>
            </a:r>
          </a:p>
          <a:p>
            <a:pPr marL="457200" indent="-457200">
              <a:lnSpc>
                <a:spcPct val="150000"/>
              </a:lnSpc>
              <a:buFont typeface="Arial" panose="020B0604020202020204" pitchFamily="34" charset="0"/>
              <a:buChar char="•"/>
            </a:pPr>
            <a:r>
              <a:rPr lang="en-US" sz="1900" dirty="0">
                <a:solidFill>
                  <a:srgbClr val="00567D"/>
                </a:solidFill>
              </a:rPr>
              <a:t>Cross railroad tracks diagonally</a:t>
            </a:r>
          </a:p>
          <a:p>
            <a:pPr marL="457200" indent="-457200">
              <a:lnSpc>
                <a:spcPct val="150000"/>
              </a:lnSpc>
              <a:buFont typeface="Arial" panose="020B0604020202020204" pitchFamily="34" charset="0"/>
              <a:buChar char="•"/>
            </a:pPr>
            <a:r>
              <a:rPr lang="en-US" sz="1900" dirty="0">
                <a:solidFill>
                  <a:srgbClr val="00567D"/>
                </a:solidFill>
              </a:rPr>
              <a:t>Never park closer than eight feet from tracks</a:t>
            </a:r>
          </a:p>
          <a:p>
            <a:pPr marL="457200" indent="-457200">
              <a:lnSpc>
                <a:spcPct val="150000"/>
              </a:lnSpc>
              <a:buFont typeface="Arial" panose="020B0604020202020204" pitchFamily="34" charset="0"/>
              <a:buChar char="•"/>
            </a:pPr>
            <a:r>
              <a:rPr lang="en-US" sz="1900" dirty="0">
                <a:solidFill>
                  <a:srgbClr val="00567D"/>
                </a:solidFill>
              </a:rPr>
              <a:t>Give the right of way to emergency vehicles</a:t>
            </a:r>
          </a:p>
          <a:p>
            <a:pPr marL="457200" indent="-457200">
              <a:lnSpc>
                <a:spcPct val="150000"/>
              </a:lnSpc>
              <a:buFont typeface="Arial" panose="020B0604020202020204" pitchFamily="34" charset="0"/>
              <a:buChar char="•"/>
            </a:pPr>
            <a:r>
              <a:rPr lang="en-US" sz="1900" dirty="0">
                <a:solidFill>
                  <a:srgbClr val="00567D"/>
                </a:solidFill>
              </a:rPr>
              <a:t>Keep your arms and legs from the mast and within the running lines of the forklift </a:t>
            </a:r>
          </a:p>
          <a:p>
            <a:pPr>
              <a:lnSpc>
                <a:spcPct val="150000"/>
              </a:lnSpc>
            </a:pPr>
            <a:r>
              <a:rPr lang="en-US" sz="1900" i="1" dirty="0">
                <a:solidFill>
                  <a:srgbClr val="00567D"/>
                </a:solidFill>
              </a:rPr>
              <a:t>Continued on next slide.</a:t>
            </a:r>
          </a:p>
          <a:p>
            <a:pPr marL="457200" indent="-457200">
              <a:lnSpc>
                <a:spcPct val="150000"/>
              </a:lnSpc>
              <a:buFont typeface="Arial" panose="020B0604020202020204" pitchFamily="34" charset="0"/>
              <a:buChar char="•"/>
            </a:pPr>
            <a:endParaRPr lang="en-US" sz="1900" dirty="0">
              <a:solidFill>
                <a:srgbClr val="00567D"/>
              </a:solidFill>
            </a:endParaRPr>
          </a:p>
        </p:txBody>
      </p:sp>
      <p:pic>
        <p:nvPicPr>
          <p:cNvPr id="4" name="Picture 3">
            <a:extLst>
              <a:ext uri="{FF2B5EF4-FFF2-40B4-BE49-F238E27FC236}">
                <a16:creationId xmlns:a16="http://schemas.microsoft.com/office/drawing/2014/main" id="{146ADA1A-3907-ECCD-93BE-988E6FC4464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descr="Image of a railroad and a forklift crossing diagonally.">
            <a:extLst>
              <a:ext uri="{FF2B5EF4-FFF2-40B4-BE49-F238E27FC236}">
                <a16:creationId xmlns:a16="http://schemas.microsoft.com/office/drawing/2014/main" id="{A5584866-02DE-BD3F-B1C5-F50F1D83E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9049" y="913942"/>
            <a:ext cx="4552949" cy="4890668"/>
          </a:xfrm>
          <a:prstGeom prst="rect">
            <a:avLst/>
          </a:prstGeom>
        </p:spPr>
      </p:pic>
    </p:spTree>
    <p:extLst>
      <p:ext uri="{BB962C8B-B14F-4D97-AF65-F5344CB8AC3E}">
        <p14:creationId xmlns:p14="http://schemas.microsoft.com/office/powerpoint/2010/main" val="1454290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B981D-EEE5-3226-230E-46BBB8499CD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9EB56C4-7675-0718-24F5-F75411C6B9B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313D03D2-EAE4-6274-CF72-52539BC36C7D}"/>
              </a:ext>
            </a:extLst>
          </p:cNvPr>
          <p:cNvSpPr>
            <a:spLocks noGrp="1"/>
          </p:cNvSpPr>
          <p:nvPr>
            <p:ph type="sldNum" sz="quarter" idx="12"/>
          </p:nvPr>
        </p:nvSpPr>
        <p:spPr/>
        <p:txBody>
          <a:bodyPr/>
          <a:lstStyle/>
          <a:p>
            <a:fld id="{99562CDD-8BC9-4CF6-AA03-D93997F55C9A}" type="slidenum">
              <a:rPr lang="en-US" smtClean="0"/>
              <a:pPr/>
              <a:t>22</a:t>
            </a:fld>
            <a:endParaRPr lang="en-US" dirty="0"/>
          </a:p>
        </p:txBody>
      </p:sp>
      <p:sp>
        <p:nvSpPr>
          <p:cNvPr id="2" name="Footer Placeholder 1" descr="workbook page number">
            <a:extLst>
              <a:ext uri="{FF2B5EF4-FFF2-40B4-BE49-F238E27FC236}">
                <a16:creationId xmlns:a16="http://schemas.microsoft.com/office/drawing/2014/main" id="{E799EAAB-19C8-3F77-FB65-E7D68E745FA2}"/>
              </a:ext>
            </a:extLst>
          </p:cNvPr>
          <p:cNvSpPr>
            <a:spLocks noGrp="1"/>
          </p:cNvSpPr>
          <p:nvPr>
            <p:ph type="ftr" sz="quarter" idx="11"/>
          </p:nvPr>
        </p:nvSpPr>
        <p:spPr/>
        <p:txBody>
          <a:bodyPr/>
          <a:lstStyle/>
          <a:p>
            <a:pPr algn="l"/>
            <a:r>
              <a:rPr lang="en-US" dirty="0"/>
              <a:t>Workbook Page #12</a:t>
            </a:r>
          </a:p>
        </p:txBody>
      </p:sp>
      <p:sp>
        <p:nvSpPr>
          <p:cNvPr id="9" name="Title 8">
            <a:extLst>
              <a:ext uri="{FF2B5EF4-FFF2-40B4-BE49-F238E27FC236}">
                <a16:creationId xmlns:a16="http://schemas.microsoft.com/office/drawing/2014/main" id="{7C427A07-D548-6DFE-C29D-06B4D04E1402}"/>
              </a:ext>
            </a:extLst>
          </p:cNvPr>
          <p:cNvSpPr txBox="1">
            <a:spLocks noGrp="1"/>
          </p:cNvSpPr>
          <p:nvPr>
            <p:ph type="title" idx="4294967295"/>
          </p:nvPr>
        </p:nvSpPr>
        <p:spPr>
          <a:xfrm>
            <a:off x="1284875" y="281857"/>
            <a:ext cx="895858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Placing and stacking a load </a:t>
            </a:r>
            <a:r>
              <a:rPr lang="en-US" sz="3000" dirty="0">
                <a:solidFill>
                  <a:srgbClr val="00567D"/>
                </a:solidFill>
                <a:latin typeface="+mn-lt"/>
                <a:ea typeface="+mn-ea"/>
                <a:cs typeface="+mn-cs"/>
              </a:rPr>
              <a:t>(continued)</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5B1207A7-76A6-2DD5-C2EE-2DDC43875445}"/>
              </a:ext>
            </a:extLst>
          </p:cNvPr>
          <p:cNvSpPr txBox="1"/>
          <p:nvPr/>
        </p:nvSpPr>
        <p:spPr>
          <a:xfrm>
            <a:off x="1207615" y="1448724"/>
            <a:ext cx="6079009" cy="2957861"/>
          </a:xfrm>
          <a:prstGeom prst="rect">
            <a:avLst/>
          </a:prstGeom>
          <a:noFill/>
        </p:spPr>
        <p:txBody>
          <a:bodyPr wrap="square" rtlCol="0">
            <a:spAutoFit/>
          </a:bodyPr>
          <a:lstStyle/>
          <a:p>
            <a:pPr>
              <a:lnSpc>
                <a:spcPct val="150000"/>
              </a:lnSpc>
            </a:pPr>
            <a:r>
              <a:rPr lang="en-US" b="1" dirty="0">
                <a:solidFill>
                  <a:srgbClr val="00567D"/>
                </a:solidFill>
              </a:rPr>
              <a:t>Safe Operations</a:t>
            </a:r>
            <a:endParaRPr lang="en-US" dirty="0">
              <a:solidFill>
                <a:srgbClr val="00567D"/>
              </a:solidFill>
            </a:endParaRPr>
          </a:p>
          <a:p>
            <a:pPr marL="457200" indent="-457200">
              <a:lnSpc>
                <a:spcPct val="150000"/>
              </a:lnSpc>
              <a:buFont typeface="Arial" panose="020B0604020202020204" pitchFamily="34" charset="0"/>
              <a:buChar char="•"/>
            </a:pPr>
            <a:r>
              <a:rPr lang="en-US" dirty="0">
                <a:solidFill>
                  <a:srgbClr val="00567D"/>
                </a:solidFill>
              </a:rPr>
              <a:t>Never drive up to someone standing next to a fixed object</a:t>
            </a:r>
          </a:p>
          <a:p>
            <a:pPr marL="457200" indent="-457200">
              <a:lnSpc>
                <a:spcPct val="150000"/>
              </a:lnSpc>
              <a:buFont typeface="Arial" panose="020B0604020202020204" pitchFamily="34" charset="0"/>
              <a:buChar char="•"/>
            </a:pPr>
            <a:r>
              <a:rPr lang="en-US" dirty="0">
                <a:solidFill>
                  <a:srgbClr val="00567D"/>
                </a:solidFill>
              </a:rPr>
              <a:t>Enter enclosed areas with the forklift’s load-end forward</a:t>
            </a:r>
          </a:p>
          <a:p>
            <a:pPr marL="457200" indent="-457200">
              <a:lnSpc>
                <a:spcPct val="150000"/>
              </a:lnSpc>
              <a:buFont typeface="Arial" panose="020B0604020202020204" pitchFamily="34" charset="0"/>
              <a:buChar char="•"/>
            </a:pPr>
            <a:r>
              <a:rPr lang="en-US" dirty="0">
                <a:solidFill>
                  <a:srgbClr val="00567D"/>
                </a:solidFill>
              </a:rPr>
              <a:t>Never pass another forklift traveling in the same direction at blind corners, intersections, or other dangerous areas</a:t>
            </a:r>
          </a:p>
          <a:p>
            <a:pPr marL="457200" indent="-457200">
              <a:lnSpc>
                <a:spcPct val="150000"/>
              </a:lnSpc>
              <a:buFont typeface="Arial" panose="020B0604020202020204" pitchFamily="34" charset="0"/>
              <a:buChar char="•"/>
            </a:pPr>
            <a:r>
              <a:rPr lang="en-US" dirty="0">
                <a:solidFill>
                  <a:srgbClr val="00567D"/>
                </a:solidFill>
              </a:rPr>
              <a:t>Lower forks, neutralize controls, shut off, and set brakes (block if on an incline) if truck will be unattended</a:t>
            </a:r>
          </a:p>
        </p:txBody>
      </p:sp>
      <p:pic>
        <p:nvPicPr>
          <p:cNvPr id="4" name="Picture 3">
            <a:extLst>
              <a:ext uri="{FF2B5EF4-FFF2-40B4-BE49-F238E27FC236}">
                <a16:creationId xmlns:a16="http://schemas.microsoft.com/office/drawing/2014/main" id="{76179904-6562-373B-5A78-F1F5BBFA3C5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a:extLst>
              <a:ext uri="{FF2B5EF4-FFF2-40B4-BE49-F238E27FC236}">
                <a16:creationId xmlns:a16="http://schemas.microsoft.com/office/drawing/2014/main" id="{C8B1B2D7-9EBC-E253-C7DD-122B19CC605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3325" y="1564744"/>
            <a:ext cx="4486275" cy="3360220"/>
          </a:xfrm>
          <a:prstGeom prst="rect">
            <a:avLst/>
          </a:prstGeom>
        </p:spPr>
      </p:pic>
    </p:spTree>
    <p:extLst>
      <p:ext uri="{BB962C8B-B14F-4D97-AF65-F5344CB8AC3E}">
        <p14:creationId xmlns:p14="http://schemas.microsoft.com/office/powerpoint/2010/main" val="1454359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43B94-97C4-D28C-1B1D-17E57626EFD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06F0074-5989-A61E-5961-D5B8F6692B6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DDDCD076-E96F-2EE1-E845-69AEA74B70F3}"/>
              </a:ext>
            </a:extLst>
          </p:cNvPr>
          <p:cNvSpPr>
            <a:spLocks noGrp="1"/>
          </p:cNvSpPr>
          <p:nvPr>
            <p:ph type="sldNum" sz="quarter" idx="12"/>
          </p:nvPr>
        </p:nvSpPr>
        <p:spPr/>
        <p:txBody>
          <a:bodyPr/>
          <a:lstStyle/>
          <a:p>
            <a:fld id="{99562CDD-8BC9-4CF6-AA03-D93997F55C9A}" type="slidenum">
              <a:rPr lang="en-US" smtClean="0"/>
              <a:pPr/>
              <a:t>23</a:t>
            </a:fld>
            <a:endParaRPr lang="en-US" dirty="0"/>
          </a:p>
        </p:txBody>
      </p:sp>
      <p:sp>
        <p:nvSpPr>
          <p:cNvPr id="2" name="Footer Placeholder 1" descr="workbook page number">
            <a:extLst>
              <a:ext uri="{FF2B5EF4-FFF2-40B4-BE49-F238E27FC236}">
                <a16:creationId xmlns:a16="http://schemas.microsoft.com/office/drawing/2014/main" id="{68051ADC-D8E4-D891-2638-71AC7FFE6D8A}"/>
              </a:ext>
            </a:extLst>
          </p:cNvPr>
          <p:cNvSpPr>
            <a:spLocks noGrp="1"/>
          </p:cNvSpPr>
          <p:nvPr>
            <p:ph type="ftr" sz="quarter" idx="11"/>
          </p:nvPr>
        </p:nvSpPr>
        <p:spPr/>
        <p:txBody>
          <a:bodyPr/>
          <a:lstStyle/>
          <a:p>
            <a:pPr algn="l"/>
            <a:r>
              <a:rPr lang="en-US" dirty="0"/>
              <a:t>Workbook Page #12</a:t>
            </a:r>
          </a:p>
        </p:txBody>
      </p:sp>
      <p:sp>
        <p:nvSpPr>
          <p:cNvPr id="9" name="Title 8">
            <a:extLst>
              <a:ext uri="{FF2B5EF4-FFF2-40B4-BE49-F238E27FC236}">
                <a16:creationId xmlns:a16="http://schemas.microsoft.com/office/drawing/2014/main" id="{97DA1B29-49F2-1643-7DFE-F63352AE4481}"/>
              </a:ext>
            </a:extLst>
          </p:cNvPr>
          <p:cNvSpPr txBox="1">
            <a:spLocks noGrp="1"/>
          </p:cNvSpPr>
          <p:nvPr>
            <p:ph type="title" idx="4294967295"/>
          </p:nvPr>
        </p:nvSpPr>
        <p:spPr>
          <a:xfrm>
            <a:off x="1284875" y="281857"/>
            <a:ext cx="895858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Operating forklifts around pedestrians</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A561B720-A31B-D452-EAC1-16344CED9A27}"/>
              </a:ext>
            </a:extLst>
          </p:cNvPr>
          <p:cNvSpPr txBox="1"/>
          <p:nvPr/>
        </p:nvSpPr>
        <p:spPr>
          <a:xfrm>
            <a:off x="1405284" y="1410133"/>
            <a:ext cx="5820474" cy="4199611"/>
          </a:xfrm>
          <a:prstGeom prst="rect">
            <a:avLst/>
          </a:prstGeom>
          <a:noFill/>
        </p:spPr>
        <p:txBody>
          <a:bodyPr wrap="square" rtlCol="0">
            <a:spAutoFit/>
          </a:bodyPr>
          <a:lstStyle/>
          <a:p>
            <a:pPr>
              <a:lnSpc>
                <a:spcPct val="150000"/>
              </a:lnSpc>
            </a:pPr>
            <a:r>
              <a:rPr lang="en-US" sz="2000" b="1" dirty="0">
                <a:solidFill>
                  <a:srgbClr val="00567D"/>
                </a:solidFill>
              </a:rPr>
              <a:t>Best Practices</a:t>
            </a:r>
            <a:endParaRPr lang="en-US" sz="2000" dirty="0">
              <a:solidFill>
                <a:srgbClr val="00567D"/>
              </a:solidFill>
            </a:endParaRPr>
          </a:p>
          <a:p>
            <a:pPr marL="457200" indent="-457200">
              <a:lnSpc>
                <a:spcPct val="150000"/>
              </a:lnSpc>
              <a:buFont typeface="Arial" panose="020B0604020202020204" pitchFamily="34" charset="0"/>
              <a:buChar char="•"/>
            </a:pPr>
            <a:r>
              <a:rPr lang="en-US" sz="2000" dirty="0">
                <a:solidFill>
                  <a:srgbClr val="00567D"/>
                </a:solidFill>
              </a:rPr>
              <a:t>Establish clear and separate pathways</a:t>
            </a:r>
          </a:p>
          <a:p>
            <a:pPr marL="457200" indent="-457200">
              <a:lnSpc>
                <a:spcPct val="150000"/>
              </a:lnSpc>
              <a:buFont typeface="Arial" panose="020B0604020202020204" pitchFamily="34" charset="0"/>
              <a:buChar char="•"/>
            </a:pPr>
            <a:r>
              <a:rPr lang="en-US" sz="2000" dirty="0">
                <a:solidFill>
                  <a:srgbClr val="00567D"/>
                </a:solidFill>
              </a:rPr>
              <a:t>Wear high-visibility apparel</a:t>
            </a:r>
          </a:p>
          <a:p>
            <a:pPr marL="457200" indent="-457200">
              <a:lnSpc>
                <a:spcPct val="150000"/>
              </a:lnSpc>
              <a:buFont typeface="Arial" panose="020B0604020202020204" pitchFamily="34" charset="0"/>
              <a:buChar char="•"/>
            </a:pPr>
            <a:r>
              <a:rPr lang="en-US" sz="2000" dirty="0">
                <a:solidFill>
                  <a:srgbClr val="00567D"/>
                </a:solidFill>
              </a:rPr>
              <a:t>Minimize blind spots</a:t>
            </a:r>
          </a:p>
          <a:p>
            <a:pPr marL="457200" indent="-457200">
              <a:lnSpc>
                <a:spcPct val="150000"/>
              </a:lnSpc>
              <a:buFont typeface="Arial" panose="020B0604020202020204" pitchFamily="34" charset="0"/>
              <a:buChar char="•"/>
            </a:pPr>
            <a:r>
              <a:rPr lang="en-US" sz="2000" dirty="0">
                <a:solidFill>
                  <a:srgbClr val="00567D"/>
                </a:solidFill>
              </a:rPr>
              <a:t>Highlight intersections and restricted areas</a:t>
            </a:r>
          </a:p>
          <a:p>
            <a:pPr marL="457200" indent="-457200">
              <a:lnSpc>
                <a:spcPct val="150000"/>
              </a:lnSpc>
              <a:buFont typeface="Arial" panose="020B0604020202020204" pitchFamily="34" charset="0"/>
              <a:buChar char="•"/>
            </a:pPr>
            <a:r>
              <a:rPr lang="en-US" sz="2000" dirty="0">
                <a:solidFill>
                  <a:srgbClr val="00567D"/>
                </a:solidFill>
              </a:rPr>
              <a:t>Restrict use of forklifts near time clocks, break rooms, cafeterias and main exits</a:t>
            </a:r>
          </a:p>
          <a:p>
            <a:pPr marL="457200" indent="-457200">
              <a:lnSpc>
                <a:spcPct val="150000"/>
              </a:lnSpc>
              <a:buFont typeface="Arial" panose="020B0604020202020204" pitchFamily="34" charset="0"/>
              <a:buChar char="•"/>
            </a:pPr>
            <a:r>
              <a:rPr lang="en-US" sz="2000" dirty="0">
                <a:solidFill>
                  <a:srgbClr val="00567D"/>
                </a:solidFill>
              </a:rPr>
              <a:t>Install physical barriers</a:t>
            </a:r>
          </a:p>
          <a:p>
            <a:pPr marL="457200" indent="-457200">
              <a:lnSpc>
                <a:spcPct val="150000"/>
              </a:lnSpc>
              <a:buFont typeface="Arial" panose="020B0604020202020204" pitchFamily="34" charset="0"/>
              <a:buChar char="•"/>
            </a:pPr>
            <a:r>
              <a:rPr lang="en-US" sz="2000" dirty="0">
                <a:solidFill>
                  <a:srgbClr val="00567D"/>
                </a:solidFill>
              </a:rPr>
              <a:t>Use proximity detection lights on forklifts</a:t>
            </a:r>
          </a:p>
        </p:txBody>
      </p:sp>
      <p:pic>
        <p:nvPicPr>
          <p:cNvPr id="4" name="Picture 3">
            <a:extLst>
              <a:ext uri="{FF2B5EF4-FFF2-40B4-BE49-F238E27FC236}">
                <a16:creationId xmlns:a16="http://schemas.microsoft.com/office/drawing/2014/main" id="{5FA5264A-9A05-21C3-BC09-A9CC92D8861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 sign that says Caution, watch for pedestrians.">
            <a:extLst>
              <a:ext uri="{FF2B5EF4-FFF2-40B4-BE49-F238E27FC236}">
                <a16:creationId xmlns:a16="http://schemas.microsoft.com/office/drawing/2014/main" id="{91B76ADA-E413-90DA-004D-4208D12A4E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3578" y="1618834"/>
            <a:ext cx="4221272" cy="3262433"/>
          </a:xfrm>
          <a:prstGeom prst="rect">
            <a:avLst/>
          </a:prstGeom>
        </p:spPr>
      </p:pic>
    </p:spTree>
    <p:extLst>
      <p:ext uri="{BB962C8B-B14F-4D97-AF65-F5344CB8AC3E}">
        <p14:creationId xmlns:p14="http://schemas.microsoft.com/office/powerpoint/2010/main" val="511187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81E3B-4DA2-326E-998D-2410B3666DC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25AFDF4-263D-2EC9-BF73-E355D202CB3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96AA5138-AF44-FBAA-7CB5-A921EC7F646E}"/>
              </a:ext>
            </a:extLst>
          </p:cNvPr>
          <p:cNvSpPr>
            <a:spLocks noGrp="1"/>
          </p:cNvSpPr>
          <p:nvPr>
            <p:ph type="sldNum" sz="quarter" idx="12"/>
          </p:nvPr>
        </p:nvSpPr>
        <p:spPr/>
        <p:txBody>
          <a:bodyPr/>
          <a:lstStyle/>
          <a:p>
            <a:fld id="{99562CDD-8BC9-4CF6-AA03-D93997F55C9A}" type="slidenum">
              <a:rPr lang="en-US" smtClean="0"/>
              <a:pPr/>
              <a:t>24</a:t>
            </a:fld>
            <a:endParaRPr lang="en-US" dirty="0"/>
          </a:p>
        </p:txBody>
      </p:sp>
      <p:sp>
        <p:nvSpPr>
          <p:cNvPr id="2" name="Footer Placeholder 1" descr="workbook page number">
            <a:extLst>
              <a:ext uri="{FF2B5EF4-FFF2-40B4-BE49-F238E27FC236}">
                <a16:creationId xmlns:a16="http://schemas.microsoft.com/office/drawing/2014/main" id="{6611C92E-DE46-3C93-66B6-A1601F3CDFA9}"/>
              </a:ext>
            </a:extLst>
          </p:cNvPr>
          <p:cNvSpPr>
            <a:spLocks noGrp="1"/>
          </p:cNvSpPr>
          <p:nvPr>
            <p:ph type="ftr" sz="quarter" idx="11"/>
          </p:nvPr>
        </p:nvSpPr>
        <p:spPr/>
        <p:txBody>
          <a:bodyPr/>
          <a:lstStyle/>
          <a:p>
            <a:pPr algn="l"/>
            <a:r>
              <a:rPr lang="en-US" dirty="0"/>
              <a:t>Workbook Page #13</a:t>
            </a:r>
          </a:p>
        </p:txBody>
      </p:sp>
      <p:sp>
        <p:nvSpPr>
          <p:cNvPr id="9" name="Title 8">
            <a:extLst>
              <a:ext uri="{FF2B5EF4-FFF2-40B4-BE49-F238E27FC236}">
                <a16:creationId xmlns:a16="http://schemas.microsoft.com/office/drawing/2014/main" id="{822099A1-51E5-47CE-8ED8-4960FCB189F1}"/>
              </a:ext>
            </a:extLst>
          </p:cNvPr>
          <p:cNvSpPr txBox="1">
            <a:spLocks noGrp="1"/>
          </p:cNvSpPr>
          <p:nvPr>
            <p:ph type="title" idx="4294967295"/>
          </p:nvPr>
        </p:nvSpPr>
        <p:spPr>
          <a:xfrm>
            <a:off x="1311195" y="596182"/>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a:t>
            </a:r>
            <a:r>
              <a:rPr kumimoji="0" lang="en-US" sz="3000" i="0" u="none" strike="noStrike" kern="1200" cap="none" spc="0" normalizeH="0" baseline="0" noProof="0" dirty="0">
                <a:ln>
                  <a:noFill/>
                </a:ln>
                <a:solidFill>
                  <a:srgbClr val="00567D"/>
                </a:solidFill>
                <a:effectLst/>
                <a:uLnTx/>
                <a:uFillTx/>
                <a:latin typeface="+mn-lt"/>
                <a:ea typeface="+mn-ea"/>
                <a:cs typeface="+mn-cs"/>
              </a:rPr>
              <a:t>(page 13)</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1B85437C-2CC7-D712-80F5-E930722B142B}"/>
              </a:ext>
            </a:extLst>
          </p:cNvPr>
          <p:cNvSpPr txBox="1"/>
          <p:nvPr/>
        </p:nvSpPr>
        <p:spPr>
          <a:xfrm>
            <a:off x="1285366" y="1860708"/>
            <a:ext cx="4896359" cy="1763944"/>
          </a:xfrm>
          <a:prstGeom prst="rect">
            <a:avLst/>
          </a:prstGeom>
          <a:noFill/>
        </p:spPr>
        <p:txBody>
          <a:bodyPr wrap="square" rtlCol="0">
            <a:spAutoFit/>
          </a:bodyPr>
          <a:lstStyle/>
          <a:p>
            <a:pPr>
              <a:lnSpc>
                <a:spcPct val="150000"/>
              </a:lnSpc>
            </a:pPr>
            <a:r>
              <a:rPr lang="en-US" sz="2500" dirty="0">
                <a:solidFill>
                  <a:srgbClr val="00567D"/>
                </a:solidFill>
              </a:rPr>
              <a:t>What safety instruction would you provide to the employees exposed to forklift traffic?</a:t>
            </a:r>
          </a:p>
        </p:txBody>
      </p:sp>
      <p:pic>
        <p:nvPicPr>
          <p:cNvPr id="4" name="Picture 3">
            <a:extLst>
              <a:ext uri="{FF2B5EF4-FFF2-40B4-BE49-F238E27FC236}">
                <a16:creationId xmlns:a16="http://schemas.microsoft.com/office/drawing/2014/main" id="{9BAAA500-380C-787C-A26E-32FD97CEB75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Image of a warning sign that says forklift traffic keep clear.">
            <a:extLst>
              <a:ext uri="{FF2B5EF4-FFF2-40B4-BE49-F238E27FC236}">
                <a16:creationId xmlns:a16="http://schemas.microsoft.com/office/drawing/2014/main" id="{F6EEDFA8-7835-37C7-3ED0-37CBF68C3E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7642" y="1860708"/>
            <a:ext cx="4567287" cy="3044858"/>
          </a:xfrm>
          <a:prstGeom prst="rect">
            <a:avLst/>
          </a:prstGeom>
        </p:spPr>
      </p:pic>
    </p:spTree>
    <p:extLst>
      <p:ext uri="{BB962C8B-B14F-4D97-AF65-F5344CB8AC3E}">
        <p14:creationId xmlns:p14="http://schemas.microsoft.com/office/powerpoint/2010/main" val="4132091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53197-ADC3-F576-41D3-26F5169FFDC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AEF5ACC-5D1B-A667-48F3-4F00C960D4B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FF891F0E-B01E-FE0E-8F54-ECF19EABA252}"/>
              </a:ext>
            </a:extLst>
          </p:cNvPr>
          <p:cNvSpPr>
            <a:spLocks noGrp="1"/>
          </p:cNvSpPr>
          <p:nvPr>
            <p:ph type="sldNum" sz="quarter" idx="12"/>
          </p:nvPr>
        </p:nvSpPr>
        <p:spPr/>
        <p:txBody>
          <a:bodyPr/>
          <a:lstStyle/>
          <a:p>
            <a:fld id="{99562CDD-8BC9-4CF6-AA03-D93997F55C9A}" type="slidenum">
              <a:rPr lang="en-US" smtClean="0"/>
              <a:pPr/>
              <a:t>25</a:t>
            </a:fld>
            <a:endParaRPr lang="en-US" dirty="0"/>
          </a:p>
        </p:txBody>
      </p:sp>
      <p:sp>
        <p:nvSpPr>
          <p:cNvPr id="2" name="Footer Placeholder 1" descr="workbook page number">
            <a:extLst>
              <a:ext uri="{FF2B5EF4-FFF2-40B4-BE49-F238E27FC236}">
                <a16:creationId xmlns:a16="http://schemas.microsoft.com/office/drawing/2014/main" id="{48F21154-D5ED-2328-FD10-90E794AA8C01}"/>
              </a:ext>
            </a:extLst>
          </p:cNvPr>
          <p:cNvSpPr>
            <a:spLocks noGrp="1"/>
          </p:cNvSpPr>
          <p:nvPr>
            <p:ph type="ftr" sz="quarter" idx="11"/>
          </p:nvPr>
        </p:nvSpPr>
        <p:spPr/>
        <p:txBody>
          <a:bodyPr/>
          <a:lstStyle/>
          <a:p>
            <a:pPr algn="l"/>
            <a:r>
              <a:rPr lang="en-US" dirty="0"/>
              <a:t>Workbook Page #13</a:t>
            </a:r>
          </a:p>
        </p:txBody>
      </p:sp>
      <p:sp>
        <p:nvSpPr>
          <p:cNvPr id="9" name="Title 8">
            <a:extLst>
              <a:ext uri="{FF2B5EF4-FFF2-40B4-BE49-F238E27FC236}">
                <a16:creationId xmlns:a16="http://schemas.microsoft.com/office/drawing/2014/main" id="{7128038C-97AF-3A3D-84FB-C2B30C6D71CF}"/>
              </a:ext>
            </a:extLst>
          </p:cNvPr>
          <p:cNvSpPr txBox="1">
            <a:spLocks noGrp="1"/>
          </p:cNvSpPr>
          <p:nvPr>
            <p:ph type="title" idx="4294967295"/>
          </p:nvPr>
        </p:nvSpPr>
        <p:spPr>
          <a:xfrm>
            <a:off x="1311194" y="339007"/>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Lifting people</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39D78320-8D78-B7EA-70C3-7C6BE08CCD92}"/>
              </a:ext>
            </a:extLst>
          </p:cNvPr>
          <p:cNvSpPr txBox="1"/>
          <p:nvPr/>
        </p:nvSpPr>
        <p:spPr>
          <a:xfrm>
            <a:off x="1237741" y="1574958"/>
            <a:ext cx="5474143" cy="261084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Work platform</a:t>
            </a:r>
          </a:p>
          <a:p>
            <a:pPr marL="457200" indent="-457200">
              <a:lnSpc>
                <a:spcPct val="150000"/>
              </a:lnSpc>
              <a:buFont typeface="Arial" panose="020B0604020202020204" pitchFamily="34" charset="0"/>
              <a:buChar char="•"/>
            </a:pPr>
            <a:r>
              <a:rPr lang="en-US" sz="2800" dirty="0">
                <a:solidFill>
                  <a:srgbClr val="00567D"/>
                </a:solidFill>
              </a:rPr>
              <a:t>Falling objects</a:t>
            </a:r>
          </a:p>
          <a:p>
            <a:pPr marL="457200" indent="-457200">
              <a:lnSpc>
                <a:spcPct val="150000"/>
              </a:lnSpc>
              <a:buFont typeface="Arial" panose="020B0604020202020204" pitchFamily="34" charset="0"/>
              <a:buChar char="•"/>
            </a:pPr>
            <a:r>
              <a:rPr lang="en-US" sz="2800" dirty="0">
                <a:solidFill>
                  <a:srgbClr val="00567D"/>
                </a:solidFill>
              </a:rPr>
              <a:t>Operator musts</a:t>
            </a:r>
          </a:p>
          <a:p>
            <a:pPr marL="457200" indent="-457200">
              <a:lnSpc>
                <a:spcPct val="150000"/>
              </a:lnSpc>
              <a:buFont typeface="Arial" panose="020B0604020202020204" pitchFamily="34" charset="0"/>
              <a:buChar char="•"/>
            </a:pPr>
            <a:r>
              <a:rPr lang="en-US" sz="2800" dirty="0">
                <a:solidFill>
                  <a:srgbClr val="00567D"/>
                </a:solidFill>
              </a:rPr>
              <a:t>Guards</a:t>
            </a:r>
          </a:p>
        </p:txBody>
      </p:sp>
      <p:pic>
        <p:nvPicPr>
          <p:cNvPr id="4" name="Picture 3">
            <a:extLst>
              <a:ext uri="{FF2B5EF4-FFF2-40B4-BE49-F238E27FC236}">
                <a16:creationId xmlns:a16="http://schemas.microsoft.com/office/drawing/2014/main" id="{D6996B2F-1CAA-0114-155B-37B4239C69A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a person lifted on a work platform.">
            <a:extLst>
              <a:ext uri="{FF2B5EF4-FFF2-40B4-BE49-F238E27FC236}">
                <a16:creationId xmlns:a16="http://schemas.microsoft.com/office/drawing/2014/main" id="{E4359554-BBCF-9B0B-C863-A6E6CD8D89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772" b="14733"/>
          <a:stretch/>
        </p:blipFill>
        <p:spPr>
          <a:xfrm>
            <a:off x="7429499" y="1268244"/>
            <a:ext cx="4615071" cy="4395504"/>
          </a:xfrm>
          <a:prstGeom prst="rect">
            <a:avLst/>
          </a:prstGeom>
        </p:spPr>
      </p:pic>
    </p:spTree>
    <p:extLst>
      <p:ext uri="{BB962C8B-B14F-4D97-AF65-F5344CB8AC3E}">
        <p14:creationId xmlns:p14="http://schemas.microsoft.com/office/powerpoint/2010/main" val="1246778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5112F-97BA-F587-6613-1B17E40BD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43EAC65-F038-8037-D34A-A3B9E21AFFF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267BC82-9428-6C10-E2D8-9E92D67FAA1A}"/>
              </a:ext>
            </a:extLst>
          </p:cNvPr>
          <p:cNvSpPr>
            <a:spLocks noGrp="1"/>
          </p:cNvSpPr>
          <p:nvPr>
            <p:ph type="sldNum" sz="quarter" idx="12"/>
          </p:nvPr>
        </p:nvSpPr>
        <p:spPr/>
        <p:txBody>
          <a:bodyPr/>
          <a:lstStyle/>
          <a:p>
            <a:fld id="{99562CDD-8BC9-4CF6-AA03-D93997F55C9A}" type="slidenum">
              <a:rPr lang="en-US" smtClean="0"/>
              <a:pPr/>
              <a:t>26</a:t>
            </a:fld>
            <a:endParaRPr lang="en-US" dirty="0"/>
          </a:p>
        </p:txBody>
      </p:sp>
      <p:sp>
        <p:nvSpPr>
          <p:cNvPr id="2" name="Footer Placeholder 1" descr="workbook page number">
            <a:extLst>
              <a:ext uri="{FF2B5EF4-FFF2-40B4-BE49-F238E27FC236}">
                <a16:creationId xmlns:a16="http://schemas.microsoft.com/office/drawing/2014/main" id="{1293A9AC-D527-26C6-B015-5DEBDF93C834}"/>
              </a:ext>
            </a:extLst>
          </p:cNvPr>
          <p:cNvSpPr>
            <a:spLocks noGrp="1"/>
          </p:cNvSpPr>
          <p:nvPr>
            <p:ph type="ftr" sz="quarter" idx="11"/>
          </p:nvPr>
        </p:nvSpPr>
        <p:spPr/>
        <p:txBody>
          <a:bodyPr/>
          <a:lstStyle/>
          <a:p>
            <a:pPr algn="l"/>
            <a:r>
              <a:rPr lang="en-US" dirty="0"/>
              <a:t>Workbook Page #13</a:t>
            </a:r>
          </a:p>
        </p:txBody>
      </p:sp>
      <p:sp>
        <p:nvSpPr>
          <p:cNvPr id="9" name="Title 8">
            <a:extLst>
              <a:ext uri="{FF2B5EF4-FFF2-40B4-BE49-F238E27FC236}">
                <a16:creationId xmlns:a16="http://schemas.microsoft.com/office/drawing/2014/main" id="{CDC90668-BD54-E407-BA56-1AD8F23080F2}"/>
              </a:ext>
            </a:extLst>
          </p:cNvPr>
          <p:cNvSpPr txBox="1">
            <a:spLocks noGrp="1"/>
          </p:cNvSpPr>
          <p:nvPr>
            <p:ph type="title" idx="4294967295"/>
          </p:nvPr>
        </p:nvSpPr>
        <p:spPr>
          <a:xfrm>
            <a:off x="1292341" y="596182"/>
            <a:ext cx="61722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Training forklift operators</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31EF9A43-A57D-42F0-AEA3-6D47B0152134}"/>
              </a:ext>
            </a:extLst>
          </p:cNvPr>
          <p:cNvSpPr txBox="1"/>
          <p:nvPr/>
        </p:nvSpPr>
        <p:spPr>
          <a:xfrm>
            <a:off x="1292340" y="1502490"/>
            <a:ext cx="5518035" cy="3495188"/>
          </a:xfrm>
          <a:prstGeom prst="rect">
            <a:avLst/>
          </a:prstGeom>
          <a:noFill/>
        </p:spPr>
        <p:txBody>
          <a:bodyPr wrap="square" rtlCol="0">
            <a:spAutoFit/>
          </a:bodyPr>
          <a:lstStyle/>
          <a:p>
            <a:pPr>
              <a:lnSpc>
                <a:spcPct val="150000"/>
              </a:lnSpc>
            </a:pPr>
            <a:r>
              <a:rPr lang="en-US" sz="2500" b="1" dirty="0">
                <a:solidFill>
                  <a:srgbClr val="00567D"/>
                </a:solidFill>
              </a:rPr>
              <a:t>Training must include a combination of:</a:t>
            </a:r>
            <a:endParaRPr lang="en-US" sz="2500" dirty="0">
              <a:solidFill>
                <a:srgbClr val="00567D"/>
              </a:solidFill>
            </a:endParaRPr>
          </a:p>
          <a:p>
            <a:pPr marL="457200" indent="-457200">
              <a:lnSpc>
                <a:spcPct val="150000"/>
              </a:lnSpc>
              <a:buFont typeface="Arial" panose="020B0604020202020204" pitchFamily="34" charset="0"/>
              <a:buChar char="•"/>
            </a:pPr>
            <a:r>
              <a:rPr lang="en-US" sz="2500" dirty="0">
                <a:solidFill>
                  <a:srgbClr val="00567D"/>
                </a:solidFill>
              </a:rPr>
              <a:t>Lectures and discussion</a:t>
            </a:r>
          </a:p>
          <a:p>
            <a:pPr marL="457200" indent="-457200">
              <a:lnSpc>
                <a:spcPct val="150000"/>
              </a:lnSpc>
              <a:buFont typeface="Arial" panose="020B0604020202020204" pitchFamily="34" charset="0"/>
              <a:buChar char="•"/>
            </a:pPr>
            <a:r>
              <a:rPr lang="en-US" sz="2500" dirty="0">
                <a:solidFill>
                  <a:srgbClr val="00567D"/>
                </a:solidFill>
              </a:rPr>
              <a:t>Hands-on and site-specific training</a:t>
            </a:r>
          </a:p>
          <a:p>
            <a:pPr marL="457200" indent="-457200">
              <a:lnSpc>
                <a:spcPct val="150000"/>
              </a:lnSpc>
              <a:buFont typeface="Arial" panose="020B0604020202020204" pitchFamily="34" charset="0"/>
              <a:buChar char="•"/>
            </a:pPr>
            <a:r>
              <a:rPr lang="en-US" sz="2500" dirty="0">
                <a:solidFill>
                  <a:srgbClr val="00567D"/>
                </a:solidFill>
              </a:rPr>
              <a:t>Evaluation to determine the operator’s competency</a:t>
            </a:r>
          </a:p>
          <a:p>
            <a:pPr>
              <a:lnSpc>
                <a:spcPct val="150000"/>
              </a:lnSpc>
            </a:pPr>
            <a:endParaRPr lang="en-US" sz="2500" dirty="0">
              <a:solidFill>
                <a:srgbClr val="00567D"/>
              </a:solidFill>
            </a:endParaRPr>
          </a:p>
        </p:txBody>
      </p:sp>
      <p:pic>
        <p:nvPicPr>
          <p:cNvPr id="4" name="Picture 3">
            <a:extLst>
              <a:ext uri="{FF2B5EF4-FFF2-40B4-BE49-F238E27FC236}">
                <a16:creationId xmlns:a16="http://schemas.microsoft.com/office/drawing/2014/main" id="{A40D751C-1E6A-505A-19D0-FD6239E2851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Placeholder 5" descr="Image of a forklift and workers talking to each other through hands on training.">
            <a:extLst>
              <a:ext uri="{FF2B5EF4-FFF2-40B4-BE49-F238E27FC236}">
                <a16:creationId xmlns:a16="http://schemas.microsoft.com/office/drawing/2014/main" id="{5E3F8FE6-901B-7C19-86E2-7BDC78798207}"/>
              </a:ext>
            </a:extLst>
          </p:cNvPr>
          <p:cNvPicPr>
            <a:picLocks noChangeAspect="1"/>
          </p:cNvPicPr>
          <p:nvPr/>
        </p:nvPicPr>
        <p:blipFill>
          <a:blip r:embed="rId3" cstate="print">
            <a:extLst>
              <a:ext uri="{28A0092B-C50C-407E-A947-70E740481C1C}">
                <a14:useLocalDpi xmlns:a14="http://schemas.microsoft.com/office/drawing/2010/main" val="0"/>
              </a:ext>
            </a:extLst>
          </a:blip>
          <a:srcRect l="7836" r="7836"/>
          <a:stretch>
            <a:fillRect/>
          </a:stretch>
        </p:blipFill>
        <p:spPr>
          <a:xfrm>
            <a:off x="7362825" y="2023050"/>
            <a:ext cx="4642816" cy="3666009"/>
          </a:xfrm>
          <a:prstGeom prst="rect">
            <a:avLst/>
          </a:prstGeom>
        </p:spPr>
      </p:pic>
    </p:spTree>
    <p:extLst>
      <p:ext uri="{BB962C8B-B14F-4D97-AF65-F5344CB8AC3E}">
        <p14:creationId xmlns:p14="http://schemas.microsoft.com/office/powerpoint/2010/main" val="601951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67B2D-6316-E211-2DC7-4BBDCA59C3E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D09DAEF-88A0-9CF6-ED84-0A685FF9E22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E31FF8A4-1797-B554-5B5F-4538304BDDF8}"/>
              </a:ext>
            </a:extLst>
          </p:cNvPr>
          <p:cNvSpPr>
            <a:spLocks noGrp="1"/>
          </p:cNvSpPr>
          <p:nvPr>
            <p:ph type="sldNum" sz="quarter" idx="12"/>
          </p:nvPr>
        </p:nvSpPr>
        <p:spPr/>
        <p:txBody>
          <a:bodyPr/>
          <a:lstStyle/>
          <a:p>
            <a:fld id="{99562CDD-8BC9-4CF6-AA03-D93997F55C9A}" type="slidenum">
              <a:rPr lang="en-US" smtClean="0"/>
              <a:pPr/>
              <a:t>27</a:t>
            </a:fld>
            <a:endParaRPr lang="en-US" dirty="0"/>
          </a:p>
        </p:txBody>
      </p:sp>
      <p:sp>
        <p:nvSpPr>
          <p:cNvPr id="2" name="Footer Placeholder 1" descr="workbook page number">
            <a:extLst>
              <a:ext uri="{FF2B5EF4-FFF2-40B4-BE49-F238E27FC236}">
                <a16:creationId xmlns:a16="http://schemas.microsoft.com/office/drawing/2014/main" id="{E3C166D4-1014-6506-3E38-D6E2885E5863}"/>
              </a:ext>
            </a:extLst>
          </p:cNvPr>
          <p:cNvSpPr>
            <a:spLocks noGrp="1"/>
          </p:cNvSpPr>
          <p:nvPr>
            <p:ph type="ftr" sz="quarter" idx="11"/>
          </p:nvPr>
        </p:nvSpPr>
        <p:spPr/>
        <p:txBody>
          <a:bodyPr/>
          <a:lstStyle/>
          <a:p>
            <a:pPr algn="l"/>
            <a:r>
              <a:rPr lang="en-US" dirty="0"/>
              <a:t>Workbook Page #14</a:t>
            </a:r>
          </a:p>
        </p:txBody>
      </p:sp>
      <p:sp>
        <p:nvSpPr>
          <p:cNvPr id="9" name="Title 8">
            <a:extLst>
              <a:ext uri="{FF2B5EF4-FFF2-40B4-BE49-F238E27FC236}">
                <a16:creationId xmlns:a16="http://schemas.microsoft.com/office/drawing/2014/main" id="{99D1CDE0-4551-8CD1-1FB2-293C5CB9FCAA}"/>
              </a:ext>
            </a:extLst>
          </p:cNvPr>
          <p:cNvSpPr txBox="1">
            <a:spLocks noGrp="1"/>
          </p:cNvSpPr>
          <p:nvPr>
            <p:ph type="title" idx="4294967295"/>
          </p:nvPr>
        </p:nvSpPr>
        <p:spPr>
          <a:xfrm>
            <a:off x="1292339" y="383933"/>
            <a:ext cx="872302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Evaluating the</a:t>
            </a:r>
            <a:r>
              <a:rPr kumimoji="0" lang="en-US" sz="4000" b="1" i="0" u="none" strike="noStrike" kern="1200" cap="none" spc="0" normalizeH="0" baseline="0" noProof="0" dirty="0">
                <a:ln>
                  <a:noFill/>
                </a:ln>
                <a:solidFill>
                  <a:srgbClr val="00567D"/>
                </a:solidFill>
                <a:effectLst/>
                <a:uLnTx/>
                <a:uFillTx/>
                <a:latin typeface="+mn-lt"/>
                <a:ea typeface="+mn-ea"/>
                <a:cs typeface="+mn-cs"/>
              </a:rPr>
              <a:t> operator’s competency</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ABC5F8AD-37AE-18CC-07BD-125057377AFC}"/>
              </a:ext>
            </a:extLst>
          </p:cNvPr>
          <p:cNvSpPr txBox="1"/>
          <p:nvPr/>
        </p:nvSpPr>
        <p:spPr>
          <a:xfrm>
            <a:off x="1292339" y="1220140"/>
            <a:ext cx="9970917" cy="1186863"/>
          </a:xfrm>
          <a:prstGeom prst="rect">
            <a:avLst/>
          </a:prstGeom>
          <a:noFill/>
        </p:spPr>
        <p:txBody>
          <a:bodyPr wrap="square" rtlCol="0">
            <a:spAutoFit/>
          </a:bodyPr>
          <a:lstStyle/>
          <a:p>
            <a:pPr>
              <a:lnSpc>
                <a:spcPct val="150000"/>
              </a:lnSpc>
            </a:pPr>
            <a:r>
              <a:rPr lang="en-US" sz="2500" b="1" dirty="0">
                <a:solidFill>
                  <a:srgbClr val="00567D"/>
                </a:solidFill>
              </a:rPr>
              <a:t>Evaluation must be conducted at least once every three years by the operator’s employer, and include:</a:t>
            </a:r>
            <a:endParaRPr lang="en-US" sz="2500" dirty="0">
              <a:solidFill>
                <a:srgbClr val="00567D"/>
              </a:solidFill>
            </a:endParaRPr>
          </a:p>
        </p:txBody>
      </p:sp>
      <p:pic>
        <p:nvPicPr>
          <p:cNvPr id="4" name="Picture 3">
            <a:extLst>
              <a:ext uri="{FF2B5EF4-FFF2-40B4-BE49-F238E27FC236}">
                <a16:creationId xmlns:a16="http://schemas.microsoft.com/office/drawing/2014/main" id="{39B416E4-D888-6EC4-0D4E-C63B116DBF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11" name="TextBox 10">
            <a:extLst>
              <a:ext uri="{FF2B5EF4-FFF2-40B4-BE49-F238E27FC236}">
                <a16:creationId xmlns:a16="http://schemas.microsoft.com/office/drawing/2014/main" id="{084D4C59-D27E-2EF3-1827-57A1B7F170B4}"/>
              </a:ext>
            </a:extLst>
          </p:cNvPr>
          <p:cNvSpPr txBox="1"/>
          <p:nvPr/>
        </p:nvSpPr>
        <p:spPr>
          <a:xfrm>
            <a:off x="1753497" y="2549758"/>
            <a:ext cx="3130475" cy="3975960"/>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1700" dirty="0">
                <a:solidFill>
                  <a:srgbClr val="00567D"/>
                </a:solidFill>
              </a:rPr>
              <a:t>Loading</a:t>
            </a:r>
          </a:p>
          <a:p>
            <a:pPr marL="457200" indent="-457200">
              <a:lnSpc>
                <a:spcPct val="150000"/>
              </a:lnSpc>
              <a:buFont typeface="Arial" panose="020B0604020202020204" pitchFamily="34" charset="0"/>
              <a:buChar char="•"/>
            </a:pPr>
            <a:r>
              <a:rPr lang="en-US" sz="1700" dirty="0">
                <a:solidFill>
                  <a:srgbClr val="00567D"/>
                </a:solidFill>
              </a:rPr>
              <a:t>Ramps and inclines</a:t>
            </a:r>
          </a:p>
          <a:p>
            <a:pPr marL="457200" indent="-457200">
              <a:lnSpc>
                <a:spcPct val="150000"/>
              </a:lnSpc>
              <a:buFont typeface="Arial" panose="020B0604020202020204" pitchFamily="34" charset="0"/>
              <a:buChar char="•"/>
            </a:pPr>
            <a:r>
              <a:rPr lang="en-US" sz="1700" dirty="0">
                <a:solidFill>
                  <a:srgbClr val="00567D"/>
                </a:solidFill>
              </a:rPr>
              <a:t>Stacking</a:t>
            </a:r>
          </a:p>
          <a:p>
            <a:pPr marL="457200" indent="-457200">
              <a:lnSpc>
                <a:spcPct val="150000"/>
              </a:lnSpc>
              <a:buFont typeface="Arial" panose="020B0604020202020204" pitchFamily="34" charset="0"/>
              <a:buChar char="•"/>
            </a:pPr>
            <a:r>
              <a:rPr lang="en-US" sz="1700" dirty="0">
                <a:solidFill>
                  <a:srgbClr val="00567D"/>
                </a:solidFill>
              </a:rPr>
              <a:t>Traveling</a:t>
            </a:r>
          </a:p>
          <a:p>
            <a:pPr marL="457200" indent="-457200">
              <a:lnSpc>
                <a:spcPct val="150000"/>
              </a:lnSpc>
              <a:buFont typeface="Arial" panose="020B0604020202020204" pitchFamily="34" charset="0"/>
              <a:buChar char="•"/>
            </a:pPr>
            <a:r>
              <a:rPr lang="en-US" sz="1700" dirty="0">
                <a:solidFill>
                  <a:srgbClr val="00567D"/>
                </a:solidFill>
              </a:rPr>
              <a:t>Fueling or charging</a:t>
            </a:r>
          </a:p>
          <a:p>
            <a:pPr marL="457200" indent="-457200">
              <a:lnSpc>
                <a:spcPct val="150000"/>
              </a:lnSpc>
              <a:buFont typeface="Arial" panose="020B0604020202020204" pitchFamily="34" charset="0"/>
              <a:buChar char="•"/>
            </a:pPr>
            <a:r>
              <a:rPr lang="en-US" sz="1700" dirty="0">
                <a:solidFill>
                  <a:srgbClr val="00567D"/>
                </a:solidFill>
              </a:rPr>
              <a:t>Using attachments</a:t>
            </a:r>
          </a:p>
          <a:p>
            <a:pPr marL="457200" indent="-457200">
              <a:lnSpc>
                <a:spcPct val="150000"/>
              </a:lnSpc>
              <a:buFont typeface="Arial" panose="020B0604020202020204" pitchFamily="34" charset="0"/>
              <a:buChar char="•"/>
            </a:pPr>
            <a:r>
              <a:rPr lang="en-US" sz="1700" dirty="0">
                <a:solidFill>
                  <a:srgbClr val="00567D"/>
                </a:solidFill>
              </a:rPr>
              <a:t>Inspecting</a:t>
            </a:r>
          </a:p>
          <a:p>
            <a:pPr marL="457200" indent="-457200">
              <a:lnSpc>
                <a:spcPct val="150000"/>
              </a:lnSpc>
              <a:buFont typeface="Arial" panose="020B0604020202020204" pitchFamily="34" charset="0"/>
              <a:buChar char="•"/>
            </a:pPr>
            <a:r>
              <a:rPr lang="en-US" sz="1700" dirty="0">
                <a:solidFill>
                  <a:srgbClr val="00567D"/>
                </a:solidFill>
              </a:rPr>
              <a:t>Tiering</a:t>
            </a:r>
          </a:p>
          <a:p>
            <a:pPr marL="457200" indent="-457200">
              <a:lnSpc>
                <a:spcPct val="150000"/>
              </a:lnSpc>
              <a:buFont typeface="Arial" panose="020B0604020202020204" pitchFamily="34" charset="0"/>
              <a:buChar char="•"/>
            </a:pPr>
            <a:r>
              <a:rPr lang="en-US" sz="1700" dirty="0">
                <a:solidFill>
                  <a:srgbClr val="00567D"/>
                </a:solidFill>
              </a:rPr>
              <a:t>Pedestrians</a:t>
            </a:r>
          </a:p>
          <a:p>
            <a:pPr marL="457200" indent="-457200">
              <a:lnSpc>
                <a:spcPct val="150000"/>
              </a:lnSpc>
              <a:buFont typeface="Arial" panose="020B0604020202020204" pitchFamily="34" charset="0"/>
              <a:buChar char="•"/>
            </a:pPr>
            <a:r>
              <a:rPr lang="en-US" sz="1700" dirty="0">
                <a:solidFill>
                  <a:srgbClr val="00567D"/>
                </a:solidFill>
              </a:rPr>
              <a:t>Visibility</a:t>
            </a:r>
          </a:p>
        </p:txBody>
      </p:sp>
      <p:sp>
        <p:nvSpPr>
          <p:cNvPr id="13" name="TextBox 12">
            <a:extLst>
              <a:ext uri="{FF2B5EF4-FFF2-40B4-BE49-F238E27FC236}">
                <a16:creationId xmlns:a16="http://schemas.microsoft.com/office/drawing/2014/main" id="{FEEAEA5D-7CAB-6FB9-D3DF-880C50E94445}"/>
              </a:ext>
            </a:extLst>
          </p:cNvPr>
          <p:cNvSpPr txBox="1"/>
          <p:nvPr/>
        </p:nvSpPr>
        <p:spPr>
          <a:xfrm>
            <a:off x="5742792" y="2549757"/>
            <a:ext cx="4071422" cy="3583545"/>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1700" dirty="0">
                <a:solidFill>
                  <a:srgbClr val="00567D"/>
                </a:solidFill>
              </a:rPr>
              <a:t>Parking</a:t>
            </a:r>
          </a:p>
          <a:p>
            <a:pPr marL="457200" indent="-457200">
              <a:lnSpc>
                <a:spcPct val="150000"/>
              </a:lnSpc>
              <a:buFont typeface="Arial" panose="020B0604020202020204" pitchFamily="34" charset="0"/>
              <a:buChar char="•"/>
            </a:pPr>
            <a:r>
              <a:rPr lang="en-US" sz="1700" dirty="0">
                <a:solidFill>
                  <a:srgbClr val="00567D"/>
                </a:solidFill>
              </a:rPr>
              <a:t>Shutting down</a:t>
            </a:r>
          </a:p>
          <a:p>
            <a:pPr marL="457200" indent="-457200">
              <a:lnSpc>
                <a:spcPct val="150000"/>
              </a:lnSpc>
              <a:buFont typeface="Arial" panose="020B0604020202020204" pitchFamily="34" charset="0"/>
              <a:buChar char="•"/>
            </a:pPr>
            <a:r>
              <a:rPr lang="en-US" sz="1700" dirty="0">
                <a:solidFill>
                  <a:srgbClr val="00567D"/>
                </a:solidFill>
              </a:rPr>
              <a:t>Lifting and lowering</a:t>
            </a:r>
          </a:p>
          <a:p>
            <a:pPr marL="457200" indent="-457200">
              <a:lnSpc>
                <a:spcPct val="150000"/>
              </a:lnSpc>
              <a:buFont typeface="Arial" panose="020B0604020202020204" pitchFamily="34" charset="0"/>
              <a:buChar char="•"/>
            </a:pPr>
            <a:r>
              <a:rPr lang="en-US" sz="1700" dirty="0">
                <a:solidFill>
                  <a:srgbClr val="00567D"/>
                </a:solidFill>
              </a:rPr>
              <a:t>Maneuvering</a:t>
            </a:r>
          </a:p>
          <a:p>
            <a:pPr marL="457200" indent="-457200">
              <a:lnSpc>
                <a:spcPct val="150000"/>
              </a:lnSpc>
              <a:buFont typeface="Arial" panose="020B0604020202020204" pitchFamily="34" charset="0"/>
              <a:buChar char="•"/>
            </a:pPr>
            <a:r>
              <a:rPr lang="en-US" sz="1700" dirty="0">
                <a:solidFill>
                  <a:srgbClr val="00567D"/>
                </a:solidFill>
              </a:rPr>
              <a:t>Docks</a:t>
            </a:r>
          </a:p>
          <a:p>
            <a:pPr marL="457200" indent="-457200">
              <a:lnSpc>
                <a:spcPct val="150000"/>
              </a:lnSpc>
              <a:buFont typeface="Arial" panose="020B0604020202020204" pitchFamily="34" charset="0"/>
              <a:buChar char="•"/>
            </a:pPr>
            <a:r>
              <a:rPr lang="en-US" sz="1700" dirty="0">
                <a:solidFill>
                  <a:srgbClr val="00567D"/>
                </a:solidFill>
              </a:rPr>
              <a:t>Horn</a:t>
            </a:r>
          </a:p>
          <a:p>
            <a:pPr marL="457200" indent="-457200">
              <a:lnSpc>
                <a:spcPct val="150000"/>
              </a:lnSpc>
              <a:buFont typeface="Arial" panose="020B0604020202020204" pitchFamily="34" charset="0"/>
              <a:buChar char="•"/>
            </a:pPr>
            <a:r>
              <a:rPr lang="en-US" sz="1700" dirty="0">
                <a:solidFill>
                  <a:srgbClr val="00567D"/>
                </a:solidFill>
              </a:rPr>
              <a:t>Floor surfaces</a:t>
            </a:r>
          </a:p>
          <a:p>
            <a:pPr marL="457200" indent="-457200">
              <a:lnSpc>
                <a:spcPct val="150000"/>
              </a:lnSpc>
              <a:buFont typeface="Arial" panose="020B0604020202020204" pitchFamily="34" charset="0"/>
              <a:buChar char="•"/>
            </a:pPr>
            <a:r>
              <a:rPr lang="en-US" sz="1700" dirty="0">
                <a:solidFill>
                  <a:srgbClr val="00567D"/>
                </a:solidFill>
              </a:rPr>
              <a:t>Driving in reverse</a:t>
            </a:r>
          </a:p>
          <a:p>
            <a:pPr marL="457200" indent="-457200">
              <a:lnSpc>
                <a:spcPct val="150000"/>
              </a:lnSpc>
              <a:buFont typeface="Arial" panose="020B0604020202020204" pitchFamily="34" charset="0"/>
              <a:buChar char="•"/>
            </a:pPr>
            <a:r>
              <a:rPr lang="en-US" sz="1700" dirty="0">
                <a:solidFill>
                  <a:srgbClr val="00567D"/>
                </a:solidFill>
              </a:rPr>
              <a:t>Getting in and out of the forklift</a:t>
            </a:r>
          </a:p>
        </p:txBody>
      </p:sp>
    </p:spTree>
    <p:extLst>
      <p:ext uri="{BB962C8B-B14F-4D97-AF65-F5344CB8AC3E}">
        <p14:creationId xmlns:p14="http://schemas.microsoft.com/office/powerpoint/2010/main" val="3452005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3FE81-027B-B57E-1265-C84B805D35C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8A1595C-56AD-F975-8803-974C0B9B79D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FDEAFD6E-0831-7961-00BF-ED755ACA8F85}"/>
              </a:ext>
            </a:extLst>
          </p:cNvPr>
          <p:cNvSpPr>
            <a:spLocks noGrp="1"/>
          </p:cNvSpPr>
          <p:nvPr>
            <p:ph type="sldNum" sz="quarter" idx="12"/>
          </p:nvPr>
        </p:nvSpPr>
        <p:spPr/>
        <p:txBody>
          <a:bodyPr/>
          <a:lstStyle/>
          <a:p>
            <a:fld id="{99562CDD-8BC9-4CF6-AA03-D93997F55C9A}" type="slidenum">
              <a:rPr lang="en-US" smtClean="0"/>
              <a:pPr/>
              <a:t>28</a:t>
            </a:fld>
            <a:endParaRPr lang="en-US" dirty="0"/>
          </a:p>
        </p:txBody>
      </p:sp>
      <p:sp>
        <p:nvSpPr>
          <p:cNvPr id="2" name="Footer Placeholder 1" descr="workbook page number">
            <a:extLst>
              <a:ext uri="{FF2B5EF4-FFF2-40B4-BE49-F238E27FC236}">
                <a16:creationId xmlns:a16="http://schemas.microsoft.com/office/drawing/2014/main" id="{7EA7859C-94EF-7FFC-BE4F-E40754E1F23E}"/>
              </a:ext>
            </a:extLst>
          </p:cNvPr>
          <p:cNvSpPr>
            <a:spLocks noGrp="1"/>
          </p:cNvSpPr>
          <p:nvPr>
            <p:ph type="ftr" sz="quarter" idx="11"/>
          </p:nvPr>
        </p:nvSpPr>
        <p:spPr/>
        <p:txBody>
          <a:bodyPr/>
          <a:lstStyle/>
          <a:p>
            <a:pPr algn="l"/>
            <a:r>
              <a:rPr lang="en-US" dirty="0"/>
              <a:t>Workbook Page #14</a:t>
            </a:r>
          </a:p>
        </p:txBody>
      </p:sp>
      <p:sp>
        <p:nvSpPr>
          <p:cNvPr id="9" name="Title 8">
            <a:extLst>
              <a:ext uri="{FF2B5EF4-FFF2-40B4-BE49-F238E27FC236}">
                <a16:creationId xmlns:a16="http://schemas.microsoft.com/office/drawing/2014/main" id="{54FE6C1F-B3FC-2790-EF88-B02095ABAE69}"/>
              </a:ext>
            </a:extLst>
          </p:cNvPr>
          <p:cNvSpPr txBox="1">
            <a:spLocks noGrp="1"/>
          </p:cNvSpPr>
          <p:nvPr>
            <p:ph type="title" idx="4294967295"/>
          </p:nvPr>
        </p:nvSpPr>
        <p:spPr>
          <a:xfrm>
            <a:off x="1292341" y="596182"/>
            <a:ext cx="61722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Certifying operators</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200B435-30F3-4ABE-3D78-207EEFDCA34C}"/>
              </a:ext>
            </a:extLst>
          </p:cNvPr>
          <p:cNvSpPr txBox="1"/>
          <p:nvPr/>
        </p:nvSpPr>
        <p:spPr>
          <a:xfrm>
            <a:off x="1324239" y="1644332"/>
            <a:ext cx="6674122" cy="4072269"/>
          </a:xfrm>
          <a:prstGeom prst="rect">
            <a:avLst/>
          </a:prstGeom>
          <a:noFill/>
        </p:spPr>
        <p:txBody>
          <a:bodyPr wrap="square" rtlCol="0">
            <a:spAutoFit/>
          </a:bodyPr>
          <a:lstStyle/>
          <a:p>
            <a:pPr>
              <a:lnSpc>
                <a:spcPct val="150000"/>
              </a:lnSpc>
            </a:pPr>
            <a:r>
              <a:rPr lang="en-US" sz="2500" b="1" dirty="0">
                <a:solidFill>
                  <a:srgbClr val="00567D"/>
                </a:solidFill>
              </a:rPr>
              <a:t>The certification document must include:</a:t>
            </a:r>
          </a:p>
          <a:p>
            <a:pPr marL="342900" indent="-342900">
              <a:lnSpc>
                <a:spcPct val="150000"/>
              </a:lnSpc>
              <a:buFont typeface="Arial" panose="020B0604020202020204" pitchFamily="34" charset="0"/>
              <a:buChar char="•"/>
            </a:pPr>
            <a:r>
              <a:rPr lang="en-US" sz="2500" dirty="0">
                <a:solidFill>
                  <a:srgbClr val="00567D"/>
                </a:solidFill>
              </a:rPr>
              <a:t>Operator’s name</a:t>
            </a:r>
          </a:p>
          <a:p>
            <a:pPr marL="342900" indent="-342900">
              <a:lnSpc>
                <a:spcPct val="150000"/>
              </a:lnSpc>
              <a:buFont typeface="Arial" panose="020B0604020202020204" pitchFamily="34" charset="0"/>
              <a:buChar char="•"/>
            </a:pPr>
            <a:r>
              <a:rPr lang="en-US" sz="2500" dirty="0">
                <a:solidFill>
                  <a:srgbClr val="00567D"/>
                </a:solidFill>
              </a:rPr>
              <a:t>Trainer’s name</a:t>
            </a:r>
          </a:p>
          <a:p>
            <a:pPr marL="342900" indent="-342900">
              <a:lnSpc>
                <a:spcPct val="150000"/>
              </a:lnSpc>
              <a:buFont typeface="Arial" panose="020B0604020202020204" pitchFamily="34" charset="0"/>
              <a:buChar char="•"/>
            </a:pPr>
            <a:r>
              <a:rPr lang="en-US" sz="2500" dirty="0">
                <a:solidFill>
                  <a:srgbClr val="00567D"/>
                </a:solidFill>
              </a:rPr>
              <a:t>Dates of training and evaluation</a:t>
            </a:r>
          </a:p>
          <a:p>
            <a:pPr marL="342900" indent="-342900">
              <a:lnSpc>
                <a:spcPct val="150000"/>
              </a:lnSpc>
              <a:buFont typeface="Arial" panose="020B0604020202020204" pitchFamily="34" charset="0"/>
              <a:buChar char="•"/>
            </a:pPr>
            <a:endParaRPr lang="en-US" sz="2500" dirty="0">
              <a:solidFill>
                <a:srgbClr val="00567D"/>
              </a:solidFill>
            </a:endParaRPr>
          </a:p>
          <a:p>
            <a:pPr>
              <a:lnSpc>
                <a:spcPct val="150000"/>
              </a:lnSpc>
            </a:pPr>
            <a:r>
              <a:rPr lang="en-US" sz="2500" b="1" dirty="0">
                <a:solidFill>
                  <a:srgbClr val="00567D"/>
                </a:solidFill>
              </a:rPr>
              <a:t>What does “certify” mean?</a:t>
            </a:r>
            <a:endParaRPr lang="en-US" sz="2500" dirty="0">
              <a:solidFill>
                <a:srgbClr val="00567D"/>
              </a:solidFill>
            </a:endParaRPr>
          </a:p>
          <a:p>
            <a:pPr>
              <a:lnSpc>
                <a:spcPct val="150000"/>
              </a:lnSpc>
            </a:pPr>
            <a:endParaRPr lang="en-US" sz="2500" dirty="0">
              <a:solidFill>
                <a:srgbClr val="00567D"/>
              </a:solidFill>
            </a:endParaRPr>
          </a:p>
        </p:txBody>
      </p:sp>
      <p:pic>
        <p:nvPicPr>
          <p:cNvPr id="4" name="Picture 3">
            <a:extLst>
              <a:ext uri="{FF2B5EF4-FFF2-40B4-BE49-F238E27FC236}">
                <a16:creationId xmlns:a16="http://schemas.microsoft.com/office/drawing/2014/main" id="{4A1C37FB-6D37-3D30-B623-64603D5B0BA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A few men in hardhats inspecting a forklift.&#10;">
            <a:extLst>
              <a:ext uri="{FF2B5EF4-FFF2-40B4-BE49-F238E27FC236}">
                <a16:creationId xmlns:a16="http://schemas.microsoft.com/office/drawing/2014/main" id="{9506ECEB-3E9E-3E54-4EA5-FBCDBD6FEA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0647" y="1384595"/>
            <a:ext cx="3548904" cy="4591741"/>
          </a:xfrm>
          <a:prstGeom prst="rect">
            <a:avLst/>
          </a:prstGeom>
        </p:spPr>
      </p:pic>
    </p:spTree>
    <p:extLst>
      <p:ext uri="{BB962C8B-B14F-4D97-AF65-F5344CB8AC3E}">
        <p14:creationId xmlns:p14="http://schemas.microsoft.com/office/powerpoint/2010/main" val="2186303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678D3-C2E5-60F6-44C6-B6B33529D22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BE07785-3088-9DD5-8A58-F034582D52E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DCA94AF3-CC48-EE9F-B4CB-BC5B49902FEE}"/>
              </a:ext>
            </a:extLst>
          </p:cNvPr>
          <p:cNvSpPr>
            <a:spLocks noGrp="1"/>
          </p:cNvSpPr>
          <p:nvPr>
            <p:ph type="sldNum" sz="quarter" idx="12"/>
          </p:nvPr>
        </p:nvSpPr>
        <p:spPr/>
        <p:txBody>
          <a:bodyPr/>
          <a:lstStyle/>
          <a:p>
            <a:fld id="{99562CDD-8BC9-4CF6-AA03-D93997F55C9A}" type="slidenum">
              <a:rPr lang="en-US" smtClean="0"/>
              <a:pPr/>
              <a:t>29</a:t>
            </a:fld>
            <a:endParaRPr lang="en-US" dirty="0"/>
          </a:p>
        </p:txBody>
      </p:sp>
      <p:sp>
        <p:nvSpPr>
          <p:cNvPr id="2" name="Footer Placeholder 1" descr="workbook page number">
            <a:extLst>
              <a:ext uri="{FF2B5EF4-FFF2-40B4-BE49-F238E27FC236}">
                <a16:creationId xmlns:a16="http://schemas.microsoft.com/office/drawing/2014/main" id="{CE5450E0-7274-1054-2A32-F7E5AED3F155}"/>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5AC06453-0E69-CD36-4C55-57911DC89981}"/>
              </a:ext>
            </a:extLst>
          </p:cNvPr>
          <p:cNvSpPr txBox="1">
            <a:spLocks noGrp="1"/>
          </p:cNvSpPr>
          <p:nvPr>
            <p:ph type="title" idx="4294967295"/>
          </p:nvPr>
        </p:nvSpPr>
        <p:spPr>
          <a:xfrm>
            <a:off x="1292341" y="596182"/>
            <a:ext cx="73897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Refresher training for operators</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35C5064-CC5F-E911-AEF2-8601E7684773}"/>
              </a:ext>
            </a:extLst>
          </p:cNvPr>
          <p:cNvSpPr txBox="1"/>
          <p:nvPr/>
        </p:nvSpPr>
        <p:spPr>
          <a:xfrm>
            <a:off x="1292339" y="1644332"/>
            <a:ext cx="5784735" cy="4102533"/>
          </a:xfrm>
          <a:prstGeom prst="rect">
            <a:avLst/>
          </a:prstGeom>
          <a:noFill/>
        </p:spPr>
        <p:txBody>
          <a:bodyPr wrap="square" rtlCol="0">
            <a:spAutoFit/>
          </a:bodyPr>
          <a:lstStyle/>
          <a:p>
            <a:pPr>
              <a:lnSpc>
                <a:spcPct val="150000"/>
              </a:lnSpc>
            </a:pPr>
            <a:r>
              <a:rPr lang="en-US" sz="2200" b="1" dirty="0">
                <a:solidFill>
                  <a:srgbClr val="00567D"/>
                </a:solidFill>
              </a:rPr>
              <a:t>Operators must receive refresher training when:</a:t>
            </a:r>
          </a:p>
          <a:p>
            <a:pPr marL="342900" indent="-342900">
              <a:lnSpc>
                <a:spcPct val="150000"/>
              </a:lnSpc>
              <a:buFont typeface="Arial" panose="020B0604020202020204" pitchFamily="34" charset="0"/>
              <a:buChar char="•"/>
            </a:pPr>
            <a:r>
              <a:rPr lang="en-US" sz="2200" dirty="0">
                <a:solidFill>
                  <a:srgbClr val="00567D"/>
                </a:solidFill>
              </a:rPr>
              <a:t>Observed operating the vehicle unsafely</a:t>
            </a:r>
          </a:p>
          <a:p>
            <a:pPr marL="342900" indent="-342900">
              <a:lnSpc>
                <a:spcPct val="150000"/>
              </a:lnSpc>
              <a:buFont typeface="Arial" panose="020B0604020202020204" pitchFamily="34" charset="0"/>
              <a:buChar char="•"/>
            </a:pPr>
            <a:r>
              <a:rPr lang="en-US" sz="2200" dirty="0">
                <a:solidFill>
                  <a:srgbClr val="00567D"/>
                </a:solidFill>
              </a:rPr>
              <a:t>Involved in an accident or near – miss</a:t>
            </a:r>
          </a:p>
          <a:p>
            <a:pPr marL="342900" indent="-342900">
              <a:lnSpc>
                <a:spcPct val="150000"/>
              </a:lnSpc>
              <a:buFont typeface="Arial" panose="020B0604020202020204" pitchFamily="34" charset="0"/>
              <a:buChar char="•"/>
            </a:pPr>
            <a:r>
              <a:rPr lang="en-US" sz="2200" dirty="0">
                <a:solidFill>
                  <a:srgbClr val="00567D"/>
                </a:solidFill>
              </a:rPr>
              <a:t>Received a poor evaluation</a:t>
            </a:r>
          </a:p>
          <a:p>
            <a:pPr marL="342900" indent="-342900">
              <a:lnSpc>
                <a:spcPct val="150000"/>
              </a:lnSpc>
              <a:buFont typeface="Arial" panose="020B0604020202020204" pitchFamily="34" charset="0"/>
              <a:buChar char="•"/>
            </a:pPr>
            <a:r>
              <a:rPr lang="en-US" sz="2200" dirty="0">
                <a:solidFill>
                  <a:srgbClr val="00567D"/>
                </a:solidFill>
              </a:rPr>
              <a:t>Assigned to different type of truck</a:t>
            </a:r>
          </a:p>
          <a:p>
            <a:pPr marL="342900" indent="-342900">
              <a:lnSpc>
                <a:spcPct val="150000"/>
              </a:lnSpc>
              <a:buFont typeface="Arial" panose="020B0604020202020204" pitchFamily="34" charset="0"/>
              <a:buChar char="•"/>
            </a:pPr>
            <a:r>
              <a:rPr lang="en-US" sz="2200" dirty="0">
                <a:solidFill>
                  <a:srgbClr val="00567D"/>
                </a:solidFill>
              </a:rPr>
              <a:t>Workplace condition changes that could affect safe operation</a:t>
            </a:r>
          </a:p>
          <a:p>
            <a:pPr>
              <a:lnSpc>
                <a:spcPct val="150000"/>
              </a:lnSpc>
            </a:pPr>
            <a:endParaRPr lang="en-US" sz="2200" dirty="0">
              <a:solidFill>
                <a:srgbClr val="00567D"/>
              </a:solidFill>
            </a:endParaRPr>
          </a:p>
        </p:txBody>
      </p:sp>
      <p:pic>
        <p:nvPicPr>
          <p:cNvPr id="4" name="Picture 3">
            <a:extLst>
              <a:ext uri="{FF2B5EF4-FFF2-40B4-BE49-F238E27FC236}">
                <a16:creationId xmlns:a16="http://schemas.microsoft.com/office/drawing/2014/main" id="{8E96BBB5-2085-2D19-EAC9-7720A5BDE9D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employes looking at a forklift.">
            <a:extLst>
              <a:ext uri="{FF2B5EF4-FFF2-40B4-BE49-F238E27FC236}">
                <a16:creationId xmlns:a16="http://schemas.microsoft.com/office/drawing/2014/main" id="{FA070F17-9EEC-FBD6-AA3B-47A68ED61B19}"/>
              </a:ext>
            </a:extLst>
          </p:cNvPr>
          <p:cNvPicPr>
            <a:picLocks noChangeAspect="1"/>
          </p:cNvPicPr>
          <p:nvPr/>
        </p:nvPicPr>
        <p:blipFill>
          <a:blip r:embed="rId3">
            <a:extLst>
              <a:ext uri="{28A0092B-C50C-407E-A947-70E740481C1C}">
                <a14:useLocalDpi xmlns:a14="http://schemas.microsoft.com/office/drawing/2010/main" val="0"/>
              </a:ext>
            </a:extLst>
          </a:blip>
          <a:srcRect l="14381" r="14381"/>
          <a:stretch>
            <a:fillRect/>
          </a:stretch>
        </p:blipFill>
        <p:spPr>
          <a:xfrm>
            <a:off x="7371231" y="1835789"/>
            <a:ext cx="4710707" cy="3719617"/>
          </a:xfrm>
          <a:prstGeom prst="rect">
            <a:avLst/>
          </a:prstGeom>
        </p:spPr>
      </p:pic>
    </p:spTree>
    <p:extLst>
      <p:ext uri="{BB962C8B-B14F-4D97-AF65-F5344CB8AC3E}">
        <p14:creationId xmlns:p14="http://schemas.microsoft.com/office/powerpoint/2010/main" val="150847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D926DCF3-A656-30AC-A256-4C73ED4418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Slide Number Placeholder 4" descr="Oregon OSHA Logo">
            <a:extLst>
              <a:ext uri="{FF2B5EF4-FFF2-40B4-BE49-F238E27FC236}">
                <a16:creationId xmlns:a16="http://schemas.microsoft.com/office/drawing/2014/main" id="{707FF94A-E70C-3A0B-9340-2BFB24612FA9}"/>
              </a:ext>
            </a:extLst>
          </p:cNvPr>
          <p:cNvSpPr>
            <a:spLocks noGrp="1"/>
          </p:cNvSpPr>
          <p:nvPr>
            <p:ph type="sldNum" sz="quarter" idx="12"/>
          </p:nvPr>
        </p:nvSpPr>
        <p:spPr/>
        <p:txBody>
          <a:bodyPr/>
          <a:lstStyle/>
          <a:p>
            <a:fld id="{99562CDD-8BC9-4CF6-AA03-D93997F55C9A}" type="slidenum">
              <a:rPr lang="en-US" smtClean="0"/>
              <a:pPr/>
              <a:t>3</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Contact us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A5541AA-0630-4F60-A448-A1DAF1974BFA}"/>
              </a:ext>
            </a:extLst>
          </p:cNvPr>
          <p:cNvSpPr txBox="1"/>
          <p:nvPr/>
        </p:nvSpPr>
        <p:spPr>
          <a:xfrm>
            <a:off x="1513323" y="1272980"/>
            <a:ext cx="5323706" cy="5803512"/>
          </a:xfrm>
          <a:prstGeom prst="rect">
            <a:avLst/>
          </a:prstGeom>
          <a:noFill/>
        </p:spPr>
        <p:txBody>
          <a:bodyPr wrap="square" rtlCol="0">
            <a:spAutoFit/>
          </a:bodyPr>
          <a:lstStyle/>
          <a:p>
            <a:pPr>
              <a:lnSpc>
                <a:spcPct val="150000"/>
              </a:lnSpc>
            </a:pPr>
            <a:r>
              <a:rPr lang="en-US" sz="2500" b="1" dirty="0">
                <a:solidFill>
                  <a:srgbClr val="00567D"/>
                </a:solidFill>
              </a:rPr>
              <a:t>Consultation Field Offices</a:t>
            </a:r>
            <a:r>
              <a:rPr lang="en-US" sz="2500" dirty="0">
                <a:solidFill>
                  <a:srgbClr val="00567D"/>
                </a:solidFill>
              </a:rPr>
              <a:t>:</a:t>
            </a:r>
          </a:p>
          <a:p>
            <a:pPr>
              <a:lnSpc>
                <a:spcPct val="150000"/>
              </a:lnSpc>
            </a:pPr>
            <a:r>
              <a:rPr lang="en-US" sz="2500" dirty="0">
                <a:solidFill>
                  <a:srgbClr val="00567D"/>
                </a:solidFill>
              </a:rPr>
              <a:t>Portland		503-229-6193</a:t>
            </a:r>
          </a:p>
          <a:p>
            <a:pPr>
              <a:lnSpc>
                <a:spcPct val="150000"/>
              </a:lnSpc>
            </a:pPr>
            <a:r>
              <a:rPr lang="en-US" sz="2500" dirty="0">
                <a:solidFill>
                  <a:srgbClr val="00567D"/>
                </a:solidFill>
              </a:rPr>
              <a:t>Salem			503-373-7819</a:t>
            </a:r>
          </a:p>
          <a:p>
            <a:pPr>
              <a:lnSpc>
                <a:spcPct val="150000"/>
              </a:lnSpc>
            </a:pPr>
            <a:r>
              <a:rPr lang="en-US" sz="2500" dirty="0">
                <a:solidFill>
                  <a:srgbClr val="00567D"/>
                </a:solidFill>
              </a:rPr>
              <a:t>Eugene		541-686-7913</a:t>
            </a:r>
          </a:p>
          <a:p>
            <a:pPr>
              <a:lnSpc>
                <a:spcPct val="150000"/>
              </a:lnSpc>
            </a:pPr>
            <a:r>
              <a:rPr lang="en-US" sz="2500" dirty="0">
                <a:solidFill>
                  <a:srgbClr val="00567D"/>
                </a:solidFill>
              </a:rPr>
              <a:t>Medford		541-776-6016</a:t>
            </a:r>
          </a:p>
          <a:p>
            <a:pPr>
              <a:lnSpc>
                <a:spcPct val="150000"/>
              </a:lnSpc>
            </a:pPr>
            <a:r>
              <a:rPr lang="en-US" sz="2500" dirty="0">
                <a:solidFill>
                  <a:srgbClr val="00567D"/>
                </a:solidFill>
              </a:rPr>
              <a:t>Bend			541-388-6068</a:t>
            </a:r>
          </a:p>
          <a:p>
            <a:pPr>
              <a:lnSpc>
                <a:spcPct val="150000"/>
              </a:lnSpc>
            </a:pPr>
            <a:r>
              <a:rPr lang="en-US" sz="2500" dirty="0">
                <a:solidFill>
                  <a:srgbClr val="00567D"/>
                </a:solidFill>
              </a:rPr>
              <a:t>Pendleton 		541-276-2353</a:t>
            </a:r>
          </a:p>
          <a:p>
            <a:pPr>
              <a:lnSpc>
                <a:spcPct val="150000"/>
              </a:lnSpc>
            </a:pPr>
            <a:endParaRPr lang="en-US" sz="2500" dirty="0">
              <a:solidFill>
                <a:srgbClr val="00567D"/>
              </a:solidFill>
            </a:endParaRPr>
          </a:p>
          <a:p>
            <a:pPr>
              <a:lnSpc>
                <a:spcPct val="150000"/>
              </a:lnSpc>
            </a:pPr>
            <a:r>
              <a:rPr lang="en-US" sz="2500" dirty="0">
                <a:solidFill>
                  <a:srgbClr val="00567D"/>
                </a:solidFill>
              </a:rPr>
              <a:t> </a:t>
            </a:r>
          </a:p>
          <a:p>
            <a:pPr>
              <a:lnSpc>
                <a:spcPct val="150000"/>
              </a:lnSpc>
            </a:pPr>
            <a:endParaRPr lang="en-US" sz="2500" dirty="0">
              <a:solidFill>
                <a:srgbClr val="00567D"/>
              </a:solidFill>
            </a:endParaRPr>
          </a:p>
        </p:txBody>
      </p:sp>
      <p:sp>
        <p:nvSpPr>
          <p:cNvPr id="4" name="TextBox 3">
            <a:extLst>
              <a:ext uri="{FF2B5EF4-FFF2-40B4-BE49-F238E27FC236}">
                <a16:creationId xmlns:a16="http://schemas.microsoft.com/office/drawing/2014/main" id="{661C5FED-C294-3489-0A20-E384144B5908}"/>
              </a:ext>
            </a:extLst>
          </p:cNvPr>
          <p:cNvSpPr txBox="1"/>
          <p:nvPr/>
        </p:nvSpPr>
        <p:spPr>
          <a:xfrm>
            <a:off x="7258399" y="1794435"/>
            <a:ext cx="4595243" cy="3495188"/>
          </a:xfrm>
          <a:prstGeom prst="rect">
            <a:avLst/>
          </a:prstGeom>
          <a:noFill/>
        </p:spPr>
        <p:txBody>
          <a:bodyPr wrap="square" rtlCol="0">
            <a:spAutoFit/>
          </a:bodyPr>
          <a:lstStyle/>
          <a:p>
            <a:pPr>
              <a:lnSpc>
                <a:spcPct val="150000"/>
              </a:lnSpc>
            </a:pPr>
            <a:r>
              <a:rPr lang="en-US" sz="2500" b="1" dirty="0">
                <a:solidFill>
                  <a:srgbClr val="00567D"/>
                </a:solidFill>
              </a:rPr>
              <a:t>Salem Central</a:t>
            </a:r>
            <a:endParaRPr lang="en-US" sz="2500" dirty="0">
              <a:solidFill>
                <a:srgbClr val="00567D"/>
              </a:solidFill>
            </a:endParaRPr>
          </a:p>
          <a:p>
            <a:pPr>
              <a:lnSpc>
                <a:spcPct val="150000"/>
              </a:lnSpc>
            </a:pPr>
            <a:r>
              <a:rPr lang="en-US" sz="2500" dirty="0">
                <a:solidFill>
                  <a:srgbClr val="00567D"/>
                </a:solidFill>
              </a:rPr>
              <a:t>Toll Free English:	</a:t>
            </a:r>
          </a:p>
          <a:p>
            <a:pPr>
              <a:lnSpc>
                <a:spcPct val="150000"/>
              </a:lnSpc>
            </a:pPr>
            <a:r>
              <a:rPr lang="en-US" sz="2500" dirty="0">
                <a:solidFill>
                  <a:srgbClr val="00567D"/>
                </a:solidFill>
              </a:rPr>
              <a:t>800-922-2689</a:t>
            </a:r>
          </a:p>
          <a:p>
            <a:pPr>
              <a:lnSpc>
                <a:spcPct val="150000"/>
              </a:lnSpc>
            </a:pPr>
            <a:endParaRPr lang="en-US" sz="2500" dirty="0">
              <a:solidFill>
                <a:srgbClr val="00567D"/>
              </a:solidFill>
            </a:endParaRPr>
          </a:p>
          <a:p>
            <a:pPr>
              <a:lnSpc>
                <a:spcPct val="150000"/>
              </a:lnSpc>
            </a:pPr>
            <a:r>
              <a:rPr lang="en-US" sz="2500" dirty="0">
                <a:solidFill>
                  <a:srgbClr val="00567D"/>
                </a:solidFill>
              </a:rPr>
              <a:t>Toll Free Spanish:	</a:t>
            </a:r>
          </a:p>
          <a:p>
            <a:pPr>
              <a:lnSpc>
                <a:spcPct val="150000"/>
              </a:lnSpc>
            </a:pPr>
            <a:r>
              <a:rPr lang="en-US" sz="2500" dirty="0">
                <a:solidFill>
                  <a:srgbClr val="00567D"/>
                </a:solidFill>
              </a:rPr>
              <a:t>800-843-8086</a:t>
            </a:r>
            <a:endParaRPr lang="en-US" sz="2500" dirty="0"/>
          </a:p>
        </p:txBody>
      </p:sp>
      <p:sp>
        <p:nvSpPr>
          <p:cNvPr id="3" name="TextBox 2">
            <a:extLst>
              <a:ext uri="{FF2B5EF4-FFF2-40B4-BE49-F238E27FC236}">
                <a16:creationId xmlns:a16="http://schemas.microsoft.com/office/drawing/2014/main" id="{19E1EA25-9DC0-5B91-77A7-FCD6406F22E9}"/>
              </a:ext>
            </a:extLst>
          </p:cNvPr>
          <p:cNvSpPr txBox="1"/>
          <p:nvPr/>
        </p:nvSpPr>
        <p:spPr>
          <a:xfrm>
            <a:off x="1174660" y="5659777"/>
            <a:ext cx="4921340" cy="830997"/>
          </a:xfrm>
          <a:prstGeom prst="rect">
            <a:avLst/>
          </a:prstGeom>
          <a:noFill/>
        </p:spPr>
        <p:txBody>
          <a:bodyPr wrap="square" rtlCol="0">
            <a:spAutoFit/>
          </a:bodyPr>
          <a:lstStyle/>
          <a:p>
            <a:pPr algn="ctr"/>
            <a:r>
              <a:rPr lang="en-US" sz="3000" b="1" dirty="0">
                <a:solidFill>
                  <a:srgbClr val="00567D"/>
                </a:solidFill>
              </a:rPr>
              <a:t>Website</a:t>
            </a:r>
            <a:r>
              <a:rPr lang="en-US" sz="3000" dirty="0">
                <a:solidFill>
                  <a:srgbClr val="00567D"/>
                </a:solidFill>
              </a:rPr>
              <a:t>: </a:t>
            </a:r>
            <a:r>
              <a:rPr lang="en-US" sz="3000" u="sng" dirty="0">
                <a:solidFill>
                  <a:srgbClr val="00567D"/>
                </a:solidFill>
                <a:hlinkClick r:id="rId5">
                  <a:extLst>
                    <a:ext uri="{A12FA001-AC4F-418D-AE19-62706E023703}">
                      <ahyp:hlinkClr xmlns:ahyp="http://schemas.microsoft.com/office/drawing/2018/hyperlinkcolor" val="tx"/>
                    </a:ext>
                  </a:extLst>
                </a:hlinkClick>
              </a:rPr>
              <a:t>osha.oregon.gov</a:t>
            </a:r>
            <a:endParaRPr lang="en-US" sz="3000" dirty="0">
              <a:solidFill>
                <a:srgbClr val="00567D"/>
              </a:solidFill>
              <a:hlinkClick r:id="rId4"/>
            </a:endParaRPr>
          </a:p>
          <a:p>
            <a:endParaRPr lang="en-US" dirty="0"/>
          </a:p>
        </p:txBody>
      </p:sp>
      <p:cxnSp>
        <p:nvCxnSpPr>
          <p:cNvPr id="7" name="Straight Connector 6">
            <a:extLst>
              <a:ext uri="{FF2B5EF4-FFF2-40B4-BE49-F238E27FC236}">
                <a16:creationId xmlns:a16="http://schemas.microsoft.com/office/drawing/2014/main" id="{1CB2F0F4-98D8-843B-C4D1-E3D361467172}"/>
              </a:ext>
              <a:ext uri="{C183D7F6-B498-43B3-948B-1728B52AA6E4}">
                <adec:decorative xmlns:adec="http://schemas.microsoft.com/office/drawing/2017/decorative" val="1"/>
              </a:ext>
            </a:extLst>
          </p:cNvPr>
          <p:cNvCxnSpPr/>
          <p:nvPr/>
        </p:nvCxnSpPr>
        <p:spPr>
          <a:xfrm>
            <a:off x="6912528" y="2231472"/>
            <a:ext cx="0" cy="2811685"/>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3401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1B79C-F367-E573-3962-70BF6CEF2C0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001506D-D892-39D6-4501-A684CDB33A9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90E2A9A1-42CC-ED41-1580-9087A6364303}"/>
              </a:ext>
            </a:extLst>
          </p:cNvPr>
          <p:cNvSpPr>
            <a:spLocks noGrp="1"/>
          </p:cNvSpPr>
          <p:nvPr>
            <p:ph type="sldNum" sz="quarter" idx="12"/>
          </p:nvPr>
        </p:nvSpPr>
        <p:spPr/>
        <p:txBody>
          <a:bodyPr/>
          <a:lstStyle/>
          <a:p>
            <a:fld id="{99562CDD-8BC9-4CF6-AA03-D93997F55C9A}" type="slidenum">
              <a:rPr lang="en-US" smtClean="0"/>
              <a:pPr/>
              <a:t>30</a:t>
            </a:fld>
            <a:endParaRPr lang="en-US" dirty="0"/>
          </a:p>
        </p:txBody>
      </p:sp>
      <p:sp>
        <p:nvSpPr>
          <p:cNvPr id="2" name="Footer Placeholder 1" descr="workbook page number">
            <a:extLst>
              <a:ext uri="{FF2B5EF4-FFF2-40B4-BE49-F238E27FC236}">
                <a16:creationId xmlns:a16="http://schemas.microsoft.com/office/drawing/2014/main" id="{A7EAA096-F27B-3837-F493-1DF662506092}"/>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D15A21B8-883E-AC5E-1060-A759554E5AF5}"/>
              </a:ext>
            </a:extLst>
          </p:cNvPr>
          <p:cNvSpPr txBox="1">
            <a:spLocks noGrp="1"/>
          </p:cNvSpPr>
          <p:nvPr>
            <p:ph type="title" idx="4294967295"/>
          </p:nvPr>
        </p:nvSpPr>
        <p:spPr>
          <a:xfrm>
            <a:off x="1292341" y="494581"/>
            <a:ext cx="73897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Qualifications of forklift trainers</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E74BC114-D05B-BF3D-5428-3C9F82D3C002}"/>
              </a:ext>
            </a:extLst>
          </p:cNvPr>
          <p:cNvSpPr txBox="1"/>
          <p:nvPr/>
        </p:nvSpPr>
        <p:spPr>
          <a:xfrm>
            <a:off x="1355186" y="1630072"/>
            <a:ext cx="5135925" cy="3086871"/>
          </a:xfrm>
          <a:prstGeom prst="rect">
            <a:avLst/>
          </a:prstGeom>
          <a:noFill/>
        </p:spPr>
        <p:txBody>
          <a:bodyPr wrap="square" rtlCol="0">
            <a:spAutoFit/>
          </a:bodyPr>
          <a:lstStyle/>
          <a:p>
            <a:pPr>
              <a:lnSpc>
                <a:spcPct val="150000"/>
              </a:lnSpc>
            </a:pPr>
            <a:r>
              <a:rPr lang="en-US" sz="2200" dirty="0">
                <a:solidFill>
                  <a:srgbClr val="00567D"/>
                </a:solidFill>
              </a:rPr>
              <a:t>Trainers must have the knowledge, training, and experience necessary to train and evaluate forklift operators. Their experience should include the practical skills and the judgment necessary to operate forklifts safely.</a:t>
            </a:r>
          </a:p>
        </p:txBody>
      </p:sp>
      <p:pic>
        <p:nvPicPr>
          <p:cNvPr id="4" name="Picture 3">
            <a:extLst>
              <a:ext uri="{FF2B5EF4-FFF2-40B4-BE49-F238E27FC236}">
                <a16:creationId xmlns:a16="http://schemas.microsoft.com/office/drawing/2014/main" id="{EFAFD5BF-3B5B-51C1-7C1C-68703BA5FE9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a worker watching another coworker operate a forklift.">
            <a:extLst>
              <a:ext uri="{FF2B5EF4-FFF2-40B4-BE49-F238E27FC236}">
                <a16:creationId xmlns:a16="http://schemas.microsoft.com/office/drawing/2014/main" id="{6EA9BF73-8558-43C5-9D85-E754261016F7}"/>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rcRect l="7857" r="7857"/>
          <a:stretch>
            <a:fillRect/>
          </a:stretch>
        </p:blipFill>
        <p:spPr>
          <a:xfrm>
            <a:off x="7617230" y="1686543"/>
            <a:ext cx="4426314" cy="3495058"/>
          </a:xfrm>
          <a:prstGeom prst="rect">
            <a:avLst/>
          </a:prstGeom>
        </p:spPr>
      </p:pic>
    </p:spTree>
    <p:extLst>
      <p:ext uri="{BB962C8B-B14F-4D97-AF65-F5344CB8AC3E}">
        <p14:creationId xmlns:p14="http://schemas.microsoft.com/office/powerpoint/2010/main" val="3967437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D54D4-9729-BAEE-301B-B8E5169D68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19DD39-F15E-82EB-40FE-CA5E1024C93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02B13CD4-91F9-5792-7E22-DC8DB8FAEC5C}"/>
              </a:ext>
            </a:extLst>
          </p:cNvPr>
          <p:cNvSpPr>
            <a:spLocks noGrp="1"/>
          </p:cNvSpPr>
          <p:nvPr>
            <p:ph type="sldNum" sz="quarter" idx="12"/>
          </p:nvPr>
        </p:nvSpPr>
        <p:spPr/>
        <p:txBody>
          <a:bodyPr/>
          <a:lstStyle/>
          <a:p>
            <a:fld id="{99562CDD-8BC9-4CF6-AA03-D93997F55C9A}" type="slidenum">
              <a:rPr lang="en-US" smtClean="0"/>
              <a:pPr/>
              <a:t>31</a:t>
            </a:fld>
            <a:endParaRPr lang="en-US" dirty="0"/>
          </a:p>
        </p:txBody>
      </p:sp>
      <p:sp>
        <p:nvSpPr>
          <p:cNvPr id="2" name="Footer Placeholder 1" descr="workbook page number">
            <a:extLst>
              <a:ext uri="{FF2B5EF4-FFF2-40B4-BE49-F238E27FC236}">
                <a16:creationId xmlns:a16="http://schemas.microsoft.com/office/drawing/2014/main" id="{C355BF8D-F844-E4F7-3B94-7986A9E7AE04}"/>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66BCEFD2-E359-DAA8-07EF-585DFE1C75AD}"/>
              </a:ext>
            </a:extLst>
          </p:cNvPr>
          <p:cNvSpPr txBox="1">
            <a:spLocks noGrp="1"/>
          </p:cNvSpPr>
          <p:nvPr>
            <p:ph type="title" idx="4294967295"/>
          </p:nvPr>
        </p:nvSpPr>
        <p:spPr>
          <a:xfrm>
            <a:off x="1273487" y="184209"/>
            <a:ext cx="73897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Training topics for operators</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2DD4A719-8C57-1399-7B16-6AA17B327B9C}"/>
              </a:ext>
            </a:extLst>
          </p:cNvPr>
          <p:cNvSpPr txBox="1"/>
          <p:nvPr/>
        </p:nvSpPr>
        <p:spPr>
          <a:xfrm>
            <a:off x="1330637" y="1118235"/>
            <a:ext cx="9813613" cy="5450851"/>
          </a:xfrm>
          <a:prstGeom prst="rect">
            <a:avLst/>
          </a:prstGeom>
          <a:noFill/>
        </p:spPr>
        <p:txBody>
          <a:bodyPr wrap="square" rtlCol="0">
            <a:spAutoFit/>
          </a:bodyPr>
          <a:lstStyle/>
          <a:p>
            <a:pPr>
              <a:lnSpc>
                <a:spcPct val="150000"/>
              </a:lnSpc>
            </a:pPr>
            <a:r>
              <a:rPr lang="en-US" b="1" dirty="0">
                <a:solidFill>
                  <a:srgbClr val="00567D"/>
                </a:solidFill>
              </a:rPr>
              <a:t>Operators must receive initial training in the following topics – unless they do not apply to the operator’s workplace. </a:t>
            </a:r>
          </a:p>
          <a:p>
            <a:pPr>
              <a:lnSpc>
                <a:spcPct val="150000"/>
              </a:lnSpc>
            </a:pPr>
            <a:endParaRPr lang="en-US" b="1" dirty="0">
              <a:solidFill>
                <a:srgbClr val="00567D"/>
              </a:solidFill>
            </a:endParaRPr>
          </a:p>
          <a:p>
            <a:pPr>
              <a:lnSpc>
                <a:spcPct val="150000"/>
              </a:lnSpc>
            </a:pPr>
            <a:r>
              <a:rPr lang="en-US" b="1" dirty="0">
                <a:solidFill>
                  <a:srgbClr val="00567D"/>
                </a:solidFill>
              </a:rPr>
              <a:t>Forklift-related topics</a:t>
            </a:r>
          </a:p>
          <a:p>
            <a:pPr marL="342900" indent="-342900">
              <a:lnSpc>
                <a:spcPct val="150000"/>
              </a:lnSpc>
              <a:buFont typeface="Arial" panose="020B0604020202020204" pitchFamily="34" charset="0"/>
              <a:buChar char="•"/>
            </a:pPr>
            <a:r>
              <a:rPr lang="en-US" dirty="0">
                <a:solidFill>
                  <a:srgbClr val="00567D"/>
                </a:solidFill>
              </a:rPr>
              <a:t>Operating instructions, warnings, and precautions for the types of truck the operator will be authorized to operate</a:t>
            </a:r>
          </a:p>
          <a:p>
            <a:pPr marL="342900" indent="-342900">
              <a:lnSpc>
                <a:spcPct val="150000"/>
              </a:lnSpc>
              <a:buFont typeface="Arial" panose="020B0604020202020204" pitchFamily="34" charset="0"/>
              <a:buChar char="•"/>
            </a:pPr>
            <a:r>
              <a:rPr lang="en-US" dirty="0">
                <a:solidFill>
                  <a:srgbClr val="00567D"/>
                </a:solidFill>
              </a:rPr>
              <a:t>Differences between a forklift and an automobile</a:t>
            </a:r>
          </a:p>
          <a:p>
            <a:pPr marL="342900" indent="-342900">
              <a:lnSpc>
                <a:spcPct val="150000"/>
              </a:lnSpc>
              <a:buFont typeface="Arial" panose="020B0604020202020204" pitchFamily="34" charset="0"/>
              <a:buChar char="•"/>
            </a:pPr>
            <a:r>
              <a:rPr lang="en-US" dirty="0">
                <a:solidFill>
                  <a:srgbClr val="00567D"/>
                </a:solidFill>
              </a:rPr>
              <a:t>Forklift controls and instrumentation, including where they are located, what they do, and how they work</a:t>
            </a:r>
          </a:p>
          <a:p>
            <a:pPr marL="342900" indent="-342900">
              <a:lnSpc>
                <a:spcPct val="150000"/>
              </a:lnSpc>
              <a:buFont typeface="Arial" panose="020B0604020202020204" pitchFamily="34" charset="0"/>
              <a:buChar char="•"/>
            </a:pPr>
            <a:r>
              <a:rPr lang="en-US" dirty="0">
                <a:solidFill>
                  <a:srgbClr val="00567D"/>
                </a:solidFill>
              </a:rPr>
              <a:t>Engine or motor operation</a:t>
            </a:r>
          </a:p>
          <a:p>
            <a:pPr marL="342900" indent="-342900">
              <a:lnSpc>
                <a:spcPct val="150000"/>
              </a:lnSpc>
              <a:buFont typeface="Arial" panose="020B0604020202020204" pitchFamily="34" charset="0"/>
              <a:buChar char="•"/>
            </a:pPr>
            <a:r>
              <a:rPr lang="en-US" dirty="0">
                <a:solidFill>
                  <a:srgbClr val="00567D"/>
                </a:solidFill>
              </a:rPr>
              <a:t>Steering and maneuvering</a:t>
            </a:r>
          </a:p>
          <a:p>
            <a:pPr marL="342900" indent="-342900">
              <a:lnSpc>
                <a:spcPct val="150000"/>
              </a:lnSpc>
              <a:buFont typeface="Arial" panose="020B0604020202020204" pitchFamily="34" charset="0"/>
              <a:buChar char="•"/>
            </a:pPr>
            <a:r>
              <a:rPr lang="en-US" dirty="0">
                <a:solidFill>
                  <a:srgbClr val="00567D"/>
                </a:solidFill>
              </a:rPr>
              <a:t>Visibility, including restrictions due to loading</a:t>
            </a:r>
          </a:p>
          <a:p>
            <a:pPr>
              <a:lnSpc>
                <a:spcPct val="150000"/>
              </a:lnSpc>
            </a:pPr>
            <a:r>
              <a:rPr lang="en-US" i="1" dirty="0">
                <a:solidFill>
                  <a:srgbClr val="00567D"/>
                </a:solidFill>
              </a:rPr>
              <a:t>Continued on next slide.</a:t>
            </a:r>
          </a:p>
        </p:txBody>
      </p:sp>
      <p:pic>
        <p:nvPicPr>
          <p:cNvPr id="4" name="Picture 3">
            <a:extLst>
              <a:ext uri="{FF2B5EF4-FFF2-40B4-BE49-F238E27FC236}">
                <a16:creationId xmlns:a16="http://schemas.microsoft.com/office/drawing/2014/main" id="{73599EE0-CE24-D6EE-5D51-7ED68986FFD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2182659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D7F85-345F-BF5D-04BD-D6EA8500F42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02803BB-D26F-2C95-AA62-04A1ED1196B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6053AB47-9F89-63EC-220B-177267A491D5}"/>
              </a:ext>
            </a:extLst>
          </p:cNvPr>
          <p:cNvSpPr>
            <a:spLocks noGrp="1"/>
          </p:cNvSpPr>
          <p:nvPr>
            <p:ph type="sldNum" sz="quarter" idx="12"/>
          </p:nvPr>
        </p:nvSpPr>
        <p:spPr/>
        <p:txBody>
          <a:bodyPr/>
          <a:lstStyle/>
          <a:p>
            <a:fld id="{99562CDD-8BC9-4CF6-AA03-D93997F55C9A}" type="slidenum">
              <a:rPr lang="en-US" smtClean="0"/>
              <a:pPr/>
              <a:t>32</a:t>
            </a:fld>
            <a:endParaRPr lang="en-US" dirty="0"/>
          </a:p>
        </p:txBody>
      </p:sp>
      <p:sp>
        <p:nvSpPr>
          <p:cNvPr id="2" name="Footer Placeholder 1" descr="workbook page number">
            <a:extLst>
              <a:ext uri="{FF2B5EF4-FFF2-40B4-BE49-F238E27FC236}">
                <a16:creationId xmlns:a16="http://schemas.microsoft.com/office/drawing/2014/main" id="{A929B649-529E-876F-9AF1-A85C3DF524E2}"/>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92E0E54A-1E75-B525-103A-00FF642DA91C}"/>
              </a:ext>
            </a:extLst>
          </p:cNvPr>
          <p:cNvSpPr txBox="1">
            <a:spLocks noGrp="1"/>
          </p:cNvSpPr>
          <p:nvPr>
            <p:ph type="title" idx="4294967295"/>
          </p:nvPr>
        </p:nvSpPr>
        <p:spPr>
          <a:xfrm>
            <a:off x="1273487" y="298509"/>
            <a:ext cx="1044438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Training topics for operators </a:t>
            </a:r>
            <a:r>
              <a:rPr lang="en-US" sz="3000" dirty="0">
                <a:solidFill>
                  <a:srgbClr val="00567D"/>
                </a:solidFill>
                <a:latin typeface="+mn-lt"/>
                <a:ea typeface="+mn-ea"/>
                <a:cs typeface="+mn-cs"/>
              </a:rPr>
              <a:t>(continued)</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sp>
        <p:nvSpPr>
          <p:cNvPr id="10" name="TextBox 9">
            <a:extLst>
              <a:ext uri="{FF2B5EF4-FFF2-40B4-BE49-F238E27FC236}">
                <a16:creationId xmlns:a16="http://schemas.microsoft.com/office/drawing/2014/main" id="{49E31E94-ED69-3EDB-AE6C-897974E8FA91}"/>
              </a:ext>
            </a:extLst>
          </p:cNvPr>
          <p:cNvSpPr txBox="1"/>
          <p:nvPr/>
        </p:nvSpPr>
        <p:spPr>
          <a:xfrm>
            <a:off x="1284876" y="1165299"/>
            <a:ext cx="10342680" cy="5450851"/>
          </a:xfrm>
          <a:prstGeom prst="rect">
            <a:avLst/>
          </a:prstGeom>
          <a:noFill/>
        </p:spPr>
        <p:txBody>
          <a:bodyPr wrap="square" rtlCol="0">
            <a:spAutoFit/>
          </a:bodyPr>
          <a:lstStyle/>
          <a:p>
            <a:pPr>
              <a:lnSpc>
                <a:spcPct val="150000"/>
              </a:lnSpc>
            </a:pPr>
            <a:r>
              <a:rPr lang="en-US" b="1" dirty="0">
                <a:solidFill>
                  <a:srgbClr val="00567D"/>
                </a:solidFill>
              </a:rPr>
              <a:t>Operators must receive initial training in the following topics – unless they do not apply to the operator’s workplace. </a:t>
            </a:r>
          </a:p>
          <a:p>
            <a:pPr>
              <a:lnSpc>
                <a:spcPct val="150000"/>
              </a:lnSpc>
            </a:pPr>
            <a:endParaRPr lang="en-US" b="1" dirty="0">
              <a:solidFill>
                <a:srgbClr val="00567D"/>
              </a:solidFill>
            </a:endParaRPr>
          </a:p>
          <a:p>
            <a:pPr>
              <a:lnSpc>
                <a:spcPct val="150000"/>
              </a:lnSpc>
            </a:pPr>
            <a:r>
              <a:rPr lang="en-US" b="1" dirty="0">
                <a:solidFill>
                  <a:srgbClr val="00567D"/>
                </a:solidFill>
              </a:rPr>
              <a:t>Forklift-related topics</a:t>
            </a:r>
          </a:p>
          <a:p>
            <a:pPr marL="342900" indent="-342900">
              <a:lnSpc>
                <a:spcPct val="150000"/>
              </a:lnSpc>
              <a:buFont typeface="Arial" panose="020B0604020202020204" pitchFamily="34" charset="0"/>
              <a:buChar char="•"/>
            </a:pPr>
            <a:r>
              <a:rPr lang="en-US" dirty="0">
                <a:solidFill>
                  <a:srgbClr val="00567D"/>
                </a:solidFill>
              </a:rPr>
              <a:t>Fork and attachment adaptation, operation, and use limitations</a:t>
            </a:r>
          </a:p>
          <a:p>
            <a:pPr marL="342900" indent="-342900">
              <a:lnSpc>
                <a:spcPct val="150000"/>
              </a:lnSpc>
              <a:buFont typeface="Arial" panose="020B0604020202020204" pitchFamily="34" charset="0"/>
              <a:buChar char="•"/>
            </a:pPr>
            <a:r>
              <a:rPr lang="en-US" dirty="0">
                <a:solidFill>
                  <a:srgbClr val="00567D"/>
                </a:solidFill>
              </a:rPr>
              <a:t>Vehicle capacity</a:t>
            </a:r>
          </a:p>
          <a:p>
            <a:pPr marL="342900" indent="-342900">
              <a:lnSpc>
                <a:spcPct val="150000"/>
              </a:lnSpc>
              <a:buFont typeface="Arial" panose="020B0604020202020204" pitchFamily="34" charset="0"/>
              <a:buChar char="•"/>
            </a:pPr>
            <a:r>
              <a:rPr lang="en-US" dirty="0">
                <a:solidFill>
                  <a:srgbClr val="00567D"/>
                </a:solidFill>
              </a:rPr>
              <a:t>Vehicle stability</a:t>
            </a:r>
          </a:p>
          <a:p>
            <a:pPr marL="342900" indent="-342900">
              <a:lnSpc>
                <a:spcPct val="150000"/>
              </a:lnSpc>
              <a:buFont typeface="Arial" panose="020B0604020202020204" pitchFamily="34" charset="0"/>
              <a:buChar char="•"/>
            </a:pPr>
            <a:r>
              <a:rPr lang="en-US" dirty="0">
                <a:solidFill>
                  <a:srgbClr val="00567D"/>
                </a:solidFill>
              </a:rPr>
              <a:t>Any vehicle inspection and maintenance that the operator will be required to perform</a:t>
            </a:r>
          </a:p>
          <a:p>
            <a:pPr marL="342900" indent="-342900">
              <a:lnSpc>
                <a:spcPct val="150000"/>
              </a:lnSpc>
              <a:buFont typeface="Arial" panose="020B0604020202020204" pitchFamily="34" charset="0"/>
              <a:buChar char="•"/>
            </a:pPr>
            <a:r>
              <a:rPr lang="en-US" dirty="0">
                <a:solidFill>
                  <a:srgbClr val="00567D"/>
                </a:solidFill>
              </a:rPr>
              <a:t>Refueling or charging and recharging of batteries</a:t>
            </a:r>
          </a:p>
          <a:p>
            <a:pPr marL="342900" indent="-342900">
              <a:lnSpc>
                <a:spcPct val="150000"/>
              </a:lnSpc>
              <a:buFont typeface="Arial" panose="020B0604020202020204" pitchFamily="34" charset="0"/>
              <a:buChar char="•"/>
            </a:pPr>
            <a:r>
              <a:rPr lang="en-US" dirty="0">
                <a:solidFill>
                  <a:srgbClr val="00567D"/>
                </a:solidFill>
              </a:rPr>
              <a:t>Operating limitations</a:t>
            </a:r>
          </a:p>
          <a:p>
            <a:pPr marL="342900" indent="-342900">
              <a:lnSpc>
                <a:spcPct val="150000"/>
              </a:lnSpc>
              <a:buFont typeface="Arial" panose="020B0604020202020204" pitchFamily="34" charset="0"/>
              <a:buChar char="•"/>
            </a:pPr>
            <a:r>
              <a:rPr lang="en-US" dirty="0">
                <a:solidFill>
                  <a:srgbClr val="00567D"/>
                </a:solidFill>
              </a:rPr>
              <a:t>Any other operating instructions, warnings, or precautions listed in the operator’s manual for the type of vehicle that the employee is being trained to operate</a:t>
            </a:r>
          </a:p>
          <a:p>
            <a:pPr>
              <a:lnSpc>
                <a:spcPct val="150000"/>
              </a:lnSpc>
            </a:pPr>
            <a:r>
              <a:rPr lang="en-US" i="1" dirty="0">
                <a:solidFill>
                  <a:srgbClr val="00567D"/>
                </a:solidFill>
              </a:rPr>
              <a:t>Continued on next slide.</a:t>
            </a:r>
            <a:endParaRPr lang="en-US" dirty="0">
              <a:solidFill>
                <a:srgbClr val="00567D"/>
              </a:solidFill>
            </a:endParaRPr>
          </a:p>
        </p:txBody>
      </p:sp>
      <p:pic>
        <p:nvPicPr>
          <p:cNvPr id="4" name="Picture 3">
            <a:extLst>
              <a:ext uri="{FF2B5EF4-FFF2-40B4-BE49-F238E27FC236}">
                <a16:creationId xmlns:a16="http://schemas.microsoft.com/office/drawing/2014/main" id="{943FED86-CF91-21EF-7680-83BE9514595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2161627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23EB0-CBD8-2DBE-C48E-1AC3FF0C704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15F60F3-B1BF-211D-DB3D-B0B20D7B83A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6BAAE35B-AB03-A818-2524-8E46B06C1BA2}"/>
              </a:ext>
            </a:extLst>
          </p:cNvPr>
          <p:cNvSpPr>
            <a:spLocks noGrp="1"/>
          </p:cNvSpPr>
          <p:nvPr>
            <p:ph type="sldNum" sz="quarter" idx="12"/>
          </p:nvPr>
        </p:nvSpPr>
        <p:spPr/>
        <p:txBody>
          <a:bodyPr/>
          <a:lstStyle/>
          <a:p>
            <a:fld id="{99562CDD-8BC9-4CF6-AA03-D93997F55C9A}" type="slidenum">
              <a:rPr lang="en-US" smtClean="0"/>
              <a:pPr/>
              <a:t>33</a:t>
            </a:fld>
            <a:endParaRPr lang="en-US" dirty="0"/>
          </a:p>
        </p:txBody>
      </p:sp>
      <p:sp>
        <p:nvSpPr>
          <p:cNvPr id="2" name="Footer Placeholder 1" descr="workbook page number">
            <a:extLst>
              <a:ext uri="{FF2B5EF4-FFF2-40B4-BE49-F238E27FC236}">
                <a16:creationId xmlns:a16="http://schemas.microsoft.com/office/drawing/2014/main" id="{0D309525-7E5F-0A15-C16F-49AAAAFFD417}"/>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0D0CD1E0-C828-F085-35C6-6E70726C7CCF}"/>
              </a:ext>
            </a:extLst>
          </p:cNvPr>
          <p:cNvSpPr txBox="1">
            <a:spLocks noGrp="1"/>
          </p:cNvSpPr>
          <p:nvPr>
            <p:ph type="title" idx="4294967295"/>
          </p:nvPr>
        </p:nvSpPr>
        <p:spPr>
          <a:xfrm>
            <a:off x="1273486" y="286161"/>
            <a:ext cx="873778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Training topics for operators </a:t>
            </a:r>
            <a:r>
              <a:rPr lang="en-US" sz="3000" dirty="0">
                <a:solidFill>
                  <a:srgbClr val="00567D"/>
                </a:solidFill>
                <a:latin typeface="+mn-lt"/>
                <a:ea typeface="+mn-ea"/>
                <a:cs typeface="+mn-cs"/>
              </a:rPr>
              <a:t>(continued)</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sp>
        <p:nvSpPr>
          <p:cNvPr id="7" name="TextBox 6">
            <a:extLst>
              <a:ext uri="{FF2B5EF4-FFF2-40B4-BE49-F238E27FC236}">
                <a16:creationId xmlns:a16="http://schemas.microsoft.com/office/drawing/2014/main" id="{17DA990C-2F05-CB62-4DE0-55E38A2D3D76}"/>
              </a:ext>
            </a:extLst>
          </p:cNvPr>
          <p:cNvSpPr txBox="1"/>
          <p:nvPr/>
        </p:nvSpPr>
        <p:spPr>
          <a:xfrm>
            <a:off x="1348032" y="1186377"/>
            <a:ext cx="10539167" cy="5035353"/>
          </a:xfrm>
          <a:prstGeom prst="rect">
            <a:avLst/>
          </a:prstGeom>
          <a:noFill/>
        </p:spPr>
        <p:txBody>
          <a:bodyPr wrap="square" rtlCol="0">
            <a:spAutoFit/>
          </a:bodyPr>
          <a:lstStyle/>
          <a:p>
            <a:pPr>
              <a:lnSpc>
                <a:spcPct val="150000"/>
              </a:lnSpc>
            </a:pPr>
            <a:r>
              <a:rPr lang="en-US" b="1" dirty="0">
                <a:solidFill>
                  <a:srgbClr val="00567D"/>
                </a:solidFill>
              </a:rPr>
              <a:t>Workplace-related topics</a:t>
            </a:r>
          </a:p>
          <a:p>
            <a:pPr marL="285750" indent="-285750">
              <a:lnSpc>
                <a:spcPct val="150000"/>
              </a:lnSpc>
              <a:buFont typeface="Arial" panose="020B0604020202020204" pitchFamily="34" charset="0"/>
              <a:buChar char="•"/>
            </a:pPr>
            <a:r>
              <a:rPr lang="en-US" dirty="0">
                <a:solidFill>
                  <a:srgbClr val="00567D"/>
                </a:solidFill>
              </a:rPr>
              <a:t>Surface conditions where the vehicle will be operated</a:t>
            </a:r>
          </a:p>
          <a:p>
            <a:pPr marL="285750" indent="-285750">
              <a:lnSpc>
                <a:spcPct val="150000"/>
              </a:lnSpc>
              <a:buFont typeface="Arial" panose="020B0604020202020204" pitchFamily="34" charset="0"/>
              <a:buChar char="•"/>
            </a:pPr>
            <a:r>
              <a:rPr lang="en-US" dirty="0">
                <a:solidFill>
                  <a:srgbClr val="00567D"/>
                </a:solidFill>
              </a:rPr>
              <a:t>Composition of loads to be carried and load stability</a:t>
            </a:r>
          </a:p>
          <a:p>
            <a:pPr marL="285750" indent="-285750">
              <a:lnSpc>
                <a:spcPct val="150000"/>
              </a:lnSpc>
              <a:buFont typeface="Arial" panose="020B0604020202020204" pitchFamily="34" charset="0"/>
              <a:buChar char="•"/>
            </a:pPr>
            <a:r>
              <a:rPr lang="en-US" dirty="0">
                <a:solidFill>
                  <a:srgbClr val="00567D"/>
                </a:solidFill>
              </a:rPr>
              <a:t>Load manipulation, stacking, and unstacking</a:t>
            </a:r>
          </a:p>
          <a:p>
            <a:pPr marL="285750" indent="-285750">
              <a:lnSpc>
                <a:spcPct val="150000"/>
              </a:lnSpc>
              <a:buFont typeface="Arial" panose="020B0604020202020204" pitchFamily="34" charset="0"/>
              <a:buChar char="•"/>
            </a:pPr>
            <a:r>
              <a:rPr lang="en-US" dirty="0">
                <a:solidFill>
                  <a:srgbClr val="00567D"/>
                </a:solidFill>
              </a:rPr>
              <a:t>Pedestrian traffic in areas where the vehicle will be operated</a:t>
            </a:r>
          </a:p>
          <a:p>
            <a:pPr marL="285750" indent="-285750">
              <a:lnSpc>
                <a:spcPct val="150000"/>
              </a:lnSpc>
              <a:buFont typeface="Arial" panose="020B0604020202020204" pitchFamily="34" charset="0"/>
              <a:buChar char="•"/>
            </a:pPr>
            <a:r>
              <a:rPr lang="en-US" dirty="0">
                <a:solidFill>
                  <a:srgbClr val="00567D"/>
                </a:solidFill>
              </a:rPr>
              <a:t>Narrow aisles and other restricted places where the vehicle will be operated</a:t>
            </a:r>
          </a:p>
          <a:p>
            <a:pPr marL="285750" indent="-285750">
              <a:lnSpc>
                <a:spcPct val="150000"/>
              </a:lnSpc>
              <a:buFont typeface="Arial" panose="020B0604020202020204" pitchFamily="34" charset="0"/>
              <a:buChar char="•"/>
            </a:pPr>
            <a:r>
              <a:rPr lang="en-US" dirty="0">
                <a:solidFill>
                  <a:srgbClr val="00567D"/>
                </a:solidFill>
              </a:rPr>
              <a:t>Hazardous (classified) locations where the vehicle will be operated </a:t>
            </a:r>
          </a:p>
          <a:p>
            <a:pPr marL="285750" indent="-285750">
              <a:lnSpc>
                <a:spcPct val="150000"/>
              </a:lnSpc>
              <a:buFont typeface="Arial" panose="020B0604020202020204" pitchFamily="34" charset="0"/>
              <a:buChar char="•"/>
            </a:pPr>
            <a:r>
              <a:rPr lang="en-US" dirty="0">
                <a:solidFill>
                  <a:srgbClr val="00567D"/>
                </a:solidFill>
              </a:rPr>
              <a:t>Ramps and other sloped surfaces that could affect the vehicle’s stability</a:t>
            </a:r>
          </a:p>
          <a:p>
            <a:pPr marL="285750" indent="-285750">
              <a:lnSpc>
                <a:spcPct val="150000"/>
              </a:lnSpc>
              <a:buFont typeface="Arial" panose="020B0604020202020204" pitchFamily="34" charset="0"/>
              <a:buChar char="•"/>
            </a:pPr>
            <a:r>
              <a:rPr lang="en-US" dirty="0">
                <a:solidFill>
                  <a:srgbClr val="00567D"/>
                </a:solidFill>
              </a:rPr>
              <a:t>Closed environments and other areas where insufficient ventilation or poor vehicle maintenance could cause a buildup of carbon monoxide or diesel exhaust</a:t>
            </a:r>
          </a:p>
          <a:p>
            <a:pPr marL="285750" indent="-285750">
              <a:lnSpc>
                <a:spcPct val="150000"/>
              </a:lnSpc>
              <a:buFont typeface="Arial" panose="020B0604020202020204" pitchFamily="34" charset="0"/>
              <a:buChar char="•"/>
            </a:pPr>
            <a:r>
              <a:rPr lang="en-US" dirty="0">
                <a:solidFill>
                  <a:srgbClr val="00567D"/>
                </a:solidFill>
              </a:rPr>
              <a:t>Other unique or potentially hazardous environmental conditions in the workplace that could affect safe operation </a:t>
            </a:r>
          </a:p>
        </p:txBody>
      </p:sp>
      <p:pic>
        <p:nvPicPr>
          <p:cNvPr id="4" name="Picture 3">
            <a:extLst>
              <a:ext uri="{FF2B5EF4-FFF2-40B4-BE49-F238E27FC236}">
                <a16:creationId xmlns:a16="http://schemas.microsoft.com/office/drawing/2014/main" id="{48129F51-DD69-CFBB-9033-1EDE20D3B8E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1229430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E5442-7E5F-56A4-A512-7DF12331D6D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DED4495-A3D2-E230-8A9A-79F25722840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4" name="Picture 3">
            <a:extLst>
              <a:ext uri="{FF2B5EF4-FFF2-40B4-BE49-F238E27FC236}">
                <a16:creationId xmlns:a16="http://schemas.microsoft.com/office/drawing/2014/main" id="{9E7D7B74-0B59-8641-101B-D45C1244AD0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3" name="Slide Number Placeholder 2" descr="Slide number">
            <a:extLst>
              <a:ext uri="{FF2B5EF4-FFF2-40B4-BE49-F238E27FC236}">
                <a16:creationId xmlns:a16="http://schemas.microsoft.com/office/drawing/2014/main" id="{885973EF-31D4-8E22-29B8-60A3621CC905}"/>
              </a:ext>
            </a:extLst>
          </p:cNvPr>
          <p:cNvSpPr>
            <a:spLocks noGrp="1"/>
          </p:cNvSpPr>
          <p:nvPr>
            <p:ph type="sldNum" sz="quarter" idx="12"/>
          </p:nvPr>
        </p:nvSpPr>
        <p:spPr/>
        <p:txBody>
          <a:bodyPr/>
          <a:lstStyle/>
          <a:p>
            <a:fld id="{99562CDD-8BC9-4CF6-AA03-D93997F55C9A}" type="slidenum">
              <a:rPr lang="en-US" smtClean="0"/>
              <a:pPr/>
              <a:t>34</a:t>
            </a:fld>
            <a:endParaRPr lang="en-US" dirty="0"/>
          </a:p>
        </p:txBody>
      </p:sp>
      <p:sp>
        <p:nvSpPr>
          <p:cNvPr id="2" name="Footer Placeholder 1" descr="workbook page number">
            <a:extLst>
              <a:ext uri="{FF2B5EF4-FFF2-40B4-BE49-F238E27FC236}">
                <a16:creationId xmlns:a16="http://schemas.microsoft.com/office/drawing/2014/main" id="{C8096437-6F66-CAB7-F3D8-7A001EAD7FBD}"/>
              </a:ext>
            </a:extLst>
          </p:cNvPr>
          <p:cNvSpPr>
            <a:spLocks noGrp="1"/>
          </p:cNvSpPr>
          <p:nvPr>
            <p:ph type="ftr" sz="quarter" idx="11"/>
          </p:nvPr>
        </p:nvSpPr>
        <p:spPr/>
        <p:txBody>
          <a:bodyPr/>
          <a:lstStyle/>
          <a:p>
            <a:pPr algn="l"/>
            <a:r>
              <a:rPr lang="en-US" dirty="0"/>
              <a:t>Workbook Page #16</a:t>
            </a:r>
          </a:p>
        </p:txBody>
      </p:sp>
      <p:sp>
        <p:nvSpPr>
          <p:cNvPr id="9" name="Title 8">
            <a:extLst>
              <a:ext uri="{FF2B5EF4-FFF2-40B4-BE49-F238E27FC236}">
                <a16:creationId xmlns:a16="http://schemas.microsoft.com/office/drawing/2014/main" id="{1D6EC455-AEF1-4DB4-6C59-21B214A02232}"/>
              </a:ext>
            </a:extLst>
          </p:cNvPr>
          <p:cNvSpPr txBox="1">
            <a:spLocks noGrp="1"/>
          </p:cNvSpPr>
          <p:nvPr>
            <p:ph type="title" idx="4294967295"/>
          </p:nvPr>
        </p:nvSpPr>
        <p:spPr>
          <a:xfrm>
            <a:off x="1292341" y="596182"/>
            <a:ext cx="738974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Previously received training</a:t>
            </a:r>
            <a:endParaRPr kumimoji="0" lang="en-US" sz="3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BE2C4D8C-5D9F-DF7E-B30D-BF5BCFA7859B}"/>
              </a:ext>
            </a:extLst>
          </p:cNvPr>
          <p:cNvSpPr txBox="1"/>
          <p:nvPr/>
        </p:nvSpPr>
        <p:spPr>
          <a:xfrm>
            <a:off x="1292341" y="1586144"/>
            <a:ext cx="6011973" cy="3276282"/>
          </a:xfrm>
          <a:prstGeom prst="rect">
            <a:avLst/>
          </a:prstGeom>
          <a:noFill/>
        </p:spPr>
        <p:txBody>
          <a:bodyPr wrap="square" rtlCol="0">
            <a:spAutoFit/>
          </a:bodyPr>
          <a:lstStyle/>
          <a:p>
            <a:pPr>
              <a:lnSpc>
                <a:spcPct val="150000"/>
              </a:lnSpc>
            </a:pPr>
            <a:r>
              <a:rPr lang="en-US" sz="2000" dirty="0">
                <a:solidFill>
                  <a:srgbClr val="00567D"/>
                </a:solidFill>
              </a:rPr>
              <a:t>If an operator has previously received training in a topic specified under the training program content criteria, and the training is appropriate for the forklift and work environment, then additional training in that topic is not necessary. However, all operators must still be evaluated and found competent to operate the forklift safely.</a:t>
            </a:r>
          </a:p>
          <a:p>
            <a:pPr>
              <a:lnSpc>
                <a:spcPct val="150000"/>
              </a:lnSpc>
            </a:pPr>
            <a:endParaRPr lang="en-US" sz="2000" dirty="0">
              <a:solidFill>
                <a:srgbClr val="00567D"/>
              </a:solidFill>
            </a:endParaRPr>
          </a:p>
        </p:txBody>
      </p:sp>
      <p:pic>
        <p:nvPicPr>
          <p:cNvPr id="7" name="Picture Placeholder 5" descr="Image of a forklift operating a forklift and worker evaluating them.">
            <a:extLst>
              <a:ext uri="{FF2B5EF4-FFF2-40B4-BE49-F238E27FC236}">
                <a16:creationId xmlns:a16="http://schemas.microsoft.com/office/drawing/2014/main" id="{6AD634F1-1A6B-EF56-473A-795FDEB730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7509" y="1586144"/>
            <a:ext cx="4476035" cy="2517770"/>
          </a:xfrm>
          <a:prstGeom prst="rect">
            <a:avLst/>
          </a:prstGeom>
        </p:spPr>
      </p:pic>
    </p:spTree>
    <p:extLst>
      <p:ext uri="{BB962C8B-B14F-4D97-AF65-F5344CB8AC3E}">
        <p14:creationId xmlns:p14="http://schemas.microsoft.com/office/powerpoint/2010/main" val="25890429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4513A-3B40-B865-8F94-C9237600AEF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1B2D290-33F0-2E8D-4AA8-4B19F806AE7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930C7AEB-57C8-B704-C464-B3A3B462CB88}"/>
              </a:ext>
            </a:extLst>
          </p:cNvPr>
          <p:cNvSpPr>
            <a:spLocks noGrp="1"/>
          </p:cNvSpPr>
          <p:nvPr>
            <p:ph type="sldNum" sz="quarter" idx="12"/>
          </p:nvPr>
        </p:nvSpPr>
        <p:spPr/>
        <p:txBody>
          <a:bodyPr/>
          <a:lstStyle/>
          <a:p>
            <a:fld id="{99562CDD-8BC9-4CF6-AA03-D93997F55C9A}" type="slidenum">
              <a:rPr lang="en-US" smtClean="0"/>
              <a:pPr/>
              <a:t>35</a:t>
            </a:fld>
            <a:endParaRPr lang="en-US" dirty="0"/>
          </a:p>
        </p:txBody>
      </p:sp>
      <p:sp>
        <p:nvSpPr>
          <p:cNvPr id="2" name="Footer Placeholder 1" descr="workbook page number">
            <a:extLst>
              <a:ext uri="{FF2B5EF4-FFF2-40B4-BE49-F238E27FC236}">
                <a16:creationId xmlns:a16="http://schemas.microsoft.com/office/drawing/2014/main" id="{AC5FFF46-04DC-C751-9E0E-A9F1EE1ADDAF}"/>
              </a:ext>
            </a:extLst>
          </p:cNvPr>
          <p:cNvSpPr>
            <a:spLocks noGrp="1"/>
          </p:cNvSpPr>
          <p:nvPr>
            <p:ph type="ftr" sz="quarter" idx="11"/>
          </p:nvPr>
        </p:nvSpPr>
        <p:spPr/>
        <p:txBody>
          <a:bodyPr/>
          <a:lstStyle/>
          <a:p>
            <a:pPr algn="l"/>
            <a:r>
              <a:rPr lang="en-US" dirty="0"/>
              <a:t>Workbook Page #16</a:t>
            </a:r>
          </a:p>
        </p:txBody>
      </p:sp>
      <p:sp>
        <p:nvSpPr>
          <p:cNvPr id="9" name="Title 8">
            <a:extLst>
              <a:ext uri="{FF2B5EF4-FFF2-40B4-BE49-F238E27FC236}">
                <a16:creationId xmlns:a16="http://schemas.microsoft.com/office/drawing/2014/main" id="{EB66EBD3-7F72-7A93-4C7E-800F1EA07BD0}"/>
              </a:ext>
            </a:extLst>
          </p:cNvPr>
          <p:cNvSpPr txBox="1">
            <a:spLocks noGrp="1"/>
          </p:cNvSpPr>
          <p:nvPr>
            <p:ph type="title" idx="4294967295"/>
          </p:nvPr>
        </p:nvSpPr>
        <p:spPr>
          <a:xfrm>
            <a:off x="1361796" y="658043"/>
            <a:ext cx="5288215" cy="32524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4000" b="1" dirty="0">
                <a:solidFill>
                  <a:srgbClr val="00567D"/>
                </a:solidFill>
                <a:latin typeface="+mn-lt"/>
                <a:ea typeface="+mn-ea"/>
                <a:cs typeface="+mn-cs"/>
              </a:rPr>
              <a:t>Let’s review!</a:t>
            </a:r>
            <a:br>
              <a:rPr lang="en-US" sz="4000" b="1" dirty="0">
                <a:solidFill>
                  <a:srgbClr val="00567D"/>
                </a:solidFill>
                <a:latin typeface="+mn-lt"/>
                <a:ea typeface="+mn-ea"/>
                <a:cs typeface="+mn-cs"/>
              </a:rPr>
            </a:br>
            <a:br>
              <a:rPr lang="en-US" sz="4000" b="1" dirty="0">
                <a:solidFill>
                  <a:srgbClr val="00567D"/>
                </a:solidFill>
                <a:latin typeface="+mn-lt"/>
                <a:ea typeface="+mn-ea"/>
                <a:cs typeface="+mn-cs"/>
              </a:rPr>
            </a:br>
            <a:r>
              <a:rPr lang="en-US" sz="2800" dirty="0">
                <a:solidFill>
                  <a:srgbClr val="00567D"/>
                </a:solidFill>
                <a:latin typeface="+mn-lt"/>
                <a:ea typeface="+mn-ea"/>
                <a:cs typeface="+mn-cs"/>
              </a:rPr>
              <a:t>Answer the 10 quiz questions to test what you have learned. </a:t>
            </a:r>
            <a:endParaRPr kumimoji="0" lang="en-US" sz="2800"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E2E16E79-EF2C-EDC3-FB2F-28CE92AB435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a worker wearing a hard hat reviewing a document.">
            <a:extLst>
              <a:ext uri="{FF2B5EF4-FFF2-40B4-BE49-F238E27FC236}">
                <a16:creationId xmlns:a16="http://schemas.microsoft.com/office/drawing/2014/main" id="{D8D74155-8015-EFB2-8641-3D4C0E084041}"/>
              </a:ext>
            </a:extLst>
          </p:cNvPr>
          <p:cNvPicPr>
            <a:picLocks noChangeAspect="1"/>
          </p:cNvPicPr>
          <p:nvPr/>
        </p:nvPicPr>
        <p:blipFill>
          <a:blip r:embed="rId3">
            <a:extLst>
              <a:ext uri="{28A0092B-C50C-407E-A947-70E740481C1C}">
                <a14:useLocalDpi xmlns:a14="http://schemas.microsoft.com/office/drawing/2010/main" val="0"/>
              </a:ext>
            </a:extLst>
          </a:blip>
          <a:srcRect l="7826" r="7826"/>
          <a:stretch>
            <a:fillRect/>
          </a:stretch>
        </p:blipFill>
        <p:spPr>
          <a:xfrm>
            <a:off x="7234058" y="1657028"/>
            <a:ext cx="4747710" cy="3748835"/>
          </a:xfrm>
          <a:prstGeom prst="rect">
            <a:avLst/>
          </a:prstGeom>
        </p:spPr>
      </p:pic>
    </p:spTree>
    <p:extLst>
      <p:ext uri="{BB962C8B-B14F-4D97-AF65-F5344CB8AC3E}">
        <p14:creationId xmlns:p14="http://schemas.microsoft.com/office/powerpoint/2010/main" val="475249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CD162E49-089D-F5CF-329B-2911DB4F16DF}"/>
              </a:ext>
            </a:extLst>
          </p:cNvPr>
          <p:cNvSpPr>
            <a:spLocks noGrp="1"/>
          </p:cNvSpPr>
          <p:nvPr>
            <p:ph type="sldNum" sz="quarter" idx="12"/>
          </p:nvPr>
        </p:nvSpPr>
        <p:spPr/>
        <p:txBody>
          <a:bodyPr/>
          <a:lstStyle/>
          <a:p>
            <a:fld id="{99562CDD-8BC9-4CF6-AA03-D93997F55C9A}" type="slidenum">
              <a:rPr lang="en-US" smtClean="0"/>
              <a:pPr/>
              <a:t>36</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Additional educational resources</a:t>
            </a:r>
          </a:p>
        </p:txBody>
      </p:sp>
      <p:pic>
        <p:nvPicPr>
          <p:cNvPr id="4" name="Picture 3">
            <a:extLst>
              <a:ext uri="{FF2B5EF4-FFF2-40B4-BE49-F238E27FC236}">
                <a16:creationId xmlns:a16="http://schemas.microsoft.com/office/drawing/2014/main" id="{6CF49E48-4AF7-402C-2B6F-7B664E98F1E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D6902882-5B27-B11C-F8E7-03F7725DB615}"/>
              </a:ext>
            </a:extLst>
          </p:cNvPr>
          <p:cNvSpPr txBox="1"/>
          <p:nvPr/>
        </p:nvSpPr>
        <p:spPr>
          <a:xfrm>
            <a:off x="1513322" y="1414794"/>
            <a:ext cx="10482729" cy="5013873"/>
          </a:xfrm>
          <a:prstGeom prst="rect">
            <a:avLst/>
          </a:prstGeom>
          <a:noFill/>
        </p:spPr>
        <p:txBody>
          <a:bodyPr wrap="square" rtlCol="0">
            <a:spAutoFit/>
          </a:bodyPr>
          <a:lstStyle/>
          <a:p>
            <a:pPr>
              <a:lnSpc>
                <a:spcPct val="150000"/>
              </a:lnSpc>
            </a:pPr>
            <a:r>
              <a:rPr lang="en-US" sz="2700" dirty="0">
                <a:solidFill>
                  <a:srgbClr val="00567D"/>
                </a:solidFill>
              </a:rPr>
              <a:t>Oregon OSHA</a:t>
            </a:r>
          </a:p>
          <a:p>
            <a:pPr marL="571500" indent="-571500">
              <a:lnSpc>
                <a:spcPct val="150000"/>
              </a:lnSpc>
              <a:buFont typeface="Arial" panose="020B0604020202020204" pitchFamily="34" charset="0"/>
              <a:buChar char="•"/>
            </a:pPr>
            <a:r>
              <a:rPr lang="en-US" sz="2700" dirty="0">
                <a:solidFill>
                  <a:srgbClr val="00567D"/>
                </a:solidFill>
                <a:hlinkClick r:id="rId4" tooltip="Link to Oregon OSHA YouTube Channel"/>
              </a:rPr>
              <a:t>YouTube Channel</a:t>
            </a:r>
            <a:endParaRPr lang="en-US" sz="2700" dirty="0">
              <a:solidFill>
                <a:srgbClr val="00567D"/>
              </a:solidFill>
            </a:endParaRPr>
          </a:p>
          <a:p>
            <a:pPr marL="571500" indent="-571500">
              <a:lnSpc>
                <a:spcPct val="150000"/>
              </a:lnSpc>
              <a:buFont typeface="Arial" panose="020B0604020202020204" pitchFamily="34" charset="0"/>
              <a:buChar char="•"/>
            </a:pPr>
            <a:r>
              <a:rPr lang="en-US" sz="2700" dirty="0">
                <a:solidFill>
                  <a:srgbClr val="00567D"/>
                </a:solidFill>
                <a:hlinkClick r:id="rId5" tooltip="Link to the A to Z topic index"/>
              </a:rPr>
              <a:t>Website A-Z Topic Index </a:t>
            </a:r>
            <a:endParaRPr lang="en-US" sz="2700" dirty="0">
              <a:solidFill>
                <a:srgbClr val="00567D"/>
              </a:solidFill>
            </a:endParaRPr>
          </a:p>
          <a:p>
            <a:pPr marL="571500" indent="-571500">
              <a:lnSpc>
                <a:spcPct val="150000"/>
              </a:lnSpc>
              <a:buFont typeface="Arial" panose="020B0604020202020204" pitchFamily="34" charset="0"/>
              <a:buChar char="•"/>
            </a:pPr>
            <a:r>
              <a:rPr lang="en-US" sz="2700" dirty="0">
                <a:solidFill>
                  <a:srgbClr val="00567D"/>
                </a:solidFill>
                <a:hlinkClick r:id="rId6" tooltip="Link to Oregon OSHA Online Training Courses"/>
              </a:rPr>
              <a:t>Online Training Courses</a:t>
            </a:r>
            <a:endParaRPr lang="en-US" sz="2700" dirty="0">
              <a:solidFill>
                <a:srgbClr val="00567D"/>
              </a:solidFill>
            </a:endParaRPr>
          </a:p>
          <a:p>
            <a:pPr marL="571500" indent="-571500">
              <a:lnSpc>
                <a:spcPct val="150000"/>
              </a:lnSpc>
              <a:buFont typeface="Arial" panose="020B0604020202020204" pitchFamily="34" charset="0"/>
              <a:buChar char="•"/>
            </a:pPr>
            <a:r>
              <a:rPr lang="en-US" sz="2700" dirty="0">
                <a:solidFill>
                  <a:srgbClr val="00567D"/>
                </a:solidFill>
                <a:hlinkClick r:id="rId7" tooltip="Link to PESO meaning English and Spanish">
                  <a:extLst>
                    <a:ext uri="{A12FA001-AC4F-418D-AE19-62706E023703}">
                      <ahyp:hlinkClr xmlns:ahyp="http://schemas.microsoft.com/office/drawing/2018/hyperlinkcolor" val="tx"/>
                    </a:ext>
                  </a:extLst>
                </a:hlinkClick>
              </a:rPr>
              <a:t>PESO – English to Español</a:t>
            </a:r>
            <a:endParaRPr lang="en-US" sz="2700" dirty="0">
              <a:solidFill>
                <a:srgbClr val="00567D"/>
              </a:solidFill>
            </a:endParaRPr>
          </a:p>
          <a:p>
            <a:pPr marL="571500" indent="-571500">
              <a:lnSpc>
                <a:spcPct val="150000"/>
              </a:lnSpc>
              <a:buFont typeface="Arial" panose="020B0604020202020204" pitchFamily="34" charset="0"/>
              <a:buChar char="•"/>
            </a:pPr>
            <a:endParaRPr lang="en-US" sz="2700" dirty="0">
              <a:solidFill>
                <a:srgbClr val="00567D"/>
              </a:solidFill>
            </a:endParaRPr>
          </a:p>
          <a:p>
            <a:pPr>
              <a:lnSpc>
                <a:spcPct val="150000"/>
              </a:lnSpc>
            </a:pPr>
            <a:r>
              <a:rPr lang="en-US" sz="2700" dirty="0">
                <a:solidFill>
                  <a:srgbClr val="00567D"/>
                </a:solidFill>
                <a:hlinkClick r:id="rId8" tooltip="Link to Other Safety and Health Training Resources">
                  <a:extLst>
                    <a:ext uri="{A12FA001-AC4F-418D-AE19-62706E023703}">
                      <ahyp:hlinkClr xmlns:ahyp="http://schemas.microsoft.com/office/drawing/2018/hyperlinkcolor" val="tx"/>
                    </a:ext>
                  </a:extLst>
                </a:hlinkClick>
              </a:rPr>
              <a:t>Other Safety and Health Training Resources</a:t>
            </a:r>
            <a:endParaRPr lang="en-US" sz="2700" dirty="0">
              <a:solidFill>
                <a:srgbClr val="00567D"/>
              </a:solidFill>
            </a:endParaRPr>
          </a:p>
          <a:p>
            <a:pPr>
              <a:lnSpc>
                <a:spcPct val="150000"/>
              </a:lnSpc>
            </a:pPr>
            <a:endParaRPr lang="en-US" sz="2700" dirty="0">
              <a:solidFill>
                <a:srgbClr val="00567D"/>
              </a:solidFill>
            </a:endParaRPr>
          </a:p>
        </p:txBody>
      </p:sp>
    </p:spTree>
    <p:extLst>
      <p:ext uri="{BB962C8B-B14F-4D97-AF65-F5344CB8AC3E}">
        <p14:creationId xmlns:p14="http://schemas.microsoft.com/office/powerpoint/2010/main" val="360839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8FDF5C75-9904-D964-9581-F2F80EE5BA53}"/>
              </a:ext>
            </a:extLst>
          </p:cNvPr>
          <p:cNvSpPr>
            <a:spLocks noGrp="1"/>
          </p:cNvSpPr>
          <p:nvPr>
            <p:ph type="sldNum" sz="quarter" idx="12"/>
          </p:nvPr>
        </p:nvSpPr>
        <p:spPr/>
        <p:txBody>
          <a:bodyPr/>
          <a:lstStyle/>
          <a:p>
            <a:fld id="{99562CDD-8BC9-4CF6-AA03-D93997F55C9A}" type="slidenum">
              <a:rPr lang="en-US" smtClean="0"/>
              <a:pPr/>
              <a:t>37</a:t>
            </a:fld>
            <a:endParaRPr lang="en-US" dirty="0"/>
          </a:p>
        </p:txBody>
      </p:sp>
      <p:sp>
        <p:nvSpPr>
          <p:cNvPr id="2" name="Footer Placeholder 1" descr="workbook page number">
            <a:extLst>
              <a:ext uri="{FF2B5EF4-FFF2-40B4-BE49-F238E27FC236}">
                <a16:creationId xmlns:a16="http://schemas.microsoft.com/office/drawing/2014/main" id="{3E687917-C857-1DD1-768D-93C938FA3428}"/>
              </a:ext>
            </a:extLst>
          </p:cNvPr>
          <p:cNvSpPr>
            <a:spLocks noGrp="1"/>
          </p:cNvSpPr>
          <p:nvPr>
            <p:ph type="ftr" sz="quarter" idx="11"/>
          </p:nvPr>
        </p:nvSpPr>
        <p:spPr/>
        <p:txBody>
          <a:bodyPr/>
          <a:lstStyle/>
          <a:p>
            <a:pPr algn="l"/>
            <a:r>
              <a:rPr lang="en-US" dirty="0"/>
              <a:t>Workbook Page #19</a:t>
            </a:r>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15203"/>
            <a:ext cx="10482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567D"/>
                </a:solidFill>
                <a:effectLst/>
                <a:uLnTx/>
                <a:uFillTx/>
                <a:latin typeface="+mn-lt"/>
                <a:ea typeface="+mn-ea"/>
                <a:cs typeface="+mn-cs"/>
              </a:rPr>
              <a:t>Need more information? Call your nearest Oregon OSHA Office</a:t>
            </a:r>
          </a:p>
        </p:txBody>
      </p:sp>
      <p:sp>
        <p:nvSpPr>
          <p:cNvPr id="11" name="TextBox 10">
            <a:extLst>
              <a:ext uri="{FF2B5EF4-FFF2-40B4-BE49-F238E27FC236}">
                <a16:creationId xmlns:a16="http://schemas.microsoft.com/office/drawing/2014/main" id="{16837C52-2DE8-BC4D-0CD8-10BCD76F1731}"/>
              </a:ext>
            </a:extLst>
          </p:cNvPr>
          <p:cNvSpPr txBox="1"/>
          <p:nvPr/>
        </p:nvSpPr>
        <p:spPr>
          <a:xfrm>
            <a:off x="1314958" y="1228631"/>
            <a:ext cx="3118843" cy="2826543"/>
          </a:xfrm>
          <a:prstGeom prst="rect">
            <a:avLst/>
          </a:prstGeom>
          <a:noFill/>
          <a:ln w="19050">
            <a:solidFill>
              <a:srgbClr val="00567D"/>
            </a:solidFill>
          </a:ln>
        </p:spPr>
        <p:txBody>
          <a:bodyPr wrap="square">
            <a:spAutoFit/>
          </a:bodyPr>
          <a:lstStyle/>
          <a:p>
            <a:pPr>
              <a:lnSpc>
                <a:spcPct val="150000"/>
              </a:lnSpc>
            </a:pPr>
            <a:r>
              <a:rPr lang="en-US" sz="1500" b="1" dirty="0">
                <a:solidFill>
                  <a:srgbClr val="00567D"/>
                </a:solidFill>
              </a:rPr>
              <a:t>Salem Central Office</a:t>
            </a:r>
          </a:p>
          <a:p>
            <a:pPr>
              <a:lnSpc>
                <a:spcPct val="150000"/>
              </a:lnSpc>
            </a:pPr>
            <a:r>
              <a:rPr lang="en-US" sz="1500" dirty="0">
                <a:solidFill>
                  <a:srgbClr val="00567D"/>
                </a:solidFill>
              </a:rPr>
              <a:t>350 Winter St. NE</a:t>
            </a:r>
          </a:p>
          <a:p>
            <a:pPr>
              <a:lnSpc>
                <a:spcPct val="150000"/>
              </a:lnSpc>
            </a:pPr>
            <a:r>
              <a:rPr lang="en-US" sz="1500" dirty="0">
                <a:solidFill>
                  <a:srgbClr val="00567D"/>
                </a:solidFill>
              </a:rPr>
              <a:t>Salem, OR 97301-3882</a:t>
            </a:r>
          </a:p>
          <a:p>
            <a:pPr>
              <a:lnSpc>
                <a:spcPct val="150000"/>
              </a:lnSpc>
            </a:pPr>
            <a:r>
              <a:rPr lang="en-US" sz="1500" b="1" dirty="0">
                <a:solidFill>
                  <a:srgbClr val="00567D"/>
                </a:solidFill>
              </a:rPr>
              <a:t>Phone</a:t>
            </a:r>
            <a:r>
              <a:rPr lang="en-US" sz="1500" dirty="0">
                <a:solidFill>
                  <a:srgbClr val="00567D"/>
                </a:solidFill>
              </a:rPr>
              <a:t>: 503-378-3272</a:t>
            </a:r>
          </a:p>
          <a:p>
            <a:pPr>
              <a:lnSpc>
                <a:spcPct val="150000"/>
              </a:lnSpc>
            </a:pPr>
            <a:r>
              <a:rPr lang="en-US" sz="1500" b="1" dirty="0">
                <a:solidFill>
                  <a:srgbClr val="00567D"/>
                </a:solidFill>
              </a:rPr>
              <a:t>Toll-Free</a:t>
            </a:r>
            <a:r>
              <a:rPr lang="en-US" sz="1500" dirty="0">
                <a:solidFill>
                  <a:srgbClr val="00567D"/>
                </a:solidFill>
              </a:rPr>
              <a:t>: 800-922-2689</a:t>
            </a:r>
          </a:p>
          <a:p>
            <a:pPr>
              <a:lnSpc>
                <a:spcPct val="150000"/>
              </a:lnSpc>
            </a:pPr>
            <a:r>
              <a:rPr lang="en-US" sz="1500" b="1" dirty="0">
                <a:solidFill>
                  <a:srgbClr val="00567D"/>
                </a:solidFill>
              </a:rPr>
              <a:t>Fax</a:t>
            </a:r>
            <a:r>
              <a:rPr lang="en-US" sz="1500" dirty="0">
                <a:solidFill>
                  <a:srgbClr val="00567D"/>
                </a:solidFill>
              </a:rPr>
              <a:t>: 503-947-7461</a:t>
            </a:r>
          </a:p>
          <a:p>
            <a:pPr>
              <a:lnSpc>
                <a:spcPct val="150000"/>
              </a:lnSpc>
            </a:pPr>
            <a:r>
              <a:rPr lang="en-US" sz="1500" b="1" dirty="0">
                <a:solidFill>
                  <a:srgbClr val="00567D"/>
                </a:solidFill>
              </a:rPr>
              <a:t>en</a:t>
            </a:r>
            <a:r>
              <a:rPr lang="en-US" sz="1500" dirty="0">
                <a:solidFill>
                  <a:srgbClr val="00567D"/>
                </a:solidFill>
              </a:rPr>
              <a:t> </a:t>
            </a:r>
            <a:r>
              <a:rPr lang="en-US" sz="1500" b="1" dirty="0">
                <a:solidFill>
                  <a:srgbClr val="00567D"/>
                </a:solidFill>
              </a:rPr>
              <a:t>Español</a:t>
            </a:r>
            <a:r>
              <a:rPr lang="en-US" sz="1500" dirty="0">
                <a:solidFill>
                  <a:srgbClr val="00567D"/>
                </a:solidFill>
              </a:rPr>
              <a:t>: 800-843-8086</a:t>
            </a:r>
          </a:p>
          <a:p>
            <a:pPr>
              <a:lnSpc>
                <a:spcPct val="150000"/>
              </a:lnSpc>
            </a:pPr>
            <a:r>
              <a:rPr lang="en-US" sz="1500" b="1" dirty="0">
                <a:solidFill>
                  <a:srgbClr val="00567D"/>
                </a:solidFill>
              </a:rPr>
              <a:t>Website</a:t>
            </a:r>
            <a:r>
              <a:rPr lang="en-US" sz="1500" dirty="0">
                <a:solidFill>
                  <a:srgbClr val="00567D"/>
                </a:solidFill>
              </a:rPr>
              <a:t>: osha.oregon.gov</a:t>
            </a:r>
          </a:p>
        </p:txBody>
      </p:sp>
      <p:sp>
        <p:nvSpPr>
          <p:cNvPr id="5" name="TextBox 4">
            <a:extLst>
              <a:ext uri="{FF2B5EF4-FFF2-40B4-BE49-F238E27FC236}">
                <a16:creationId xmlns:a16="http://schemas.microsoft.com/office/drawing/2014/main" id="{860169B1-CDAE-9AC7-0060-AA7A630F11B3}"/>
              </a:ext>
            </a:extLst>
          </p:cNvPr>
          <p:cNvSpPr txBox="1"/>
          <p:nvPr/>
        </p:nvSpPr>
        <p:spPr>
          <a:xfrm>
            <a:off x="1233477" y="4160939"/>
            <a:ext cx="3200324" cy="2480294"/>
          </a:xfrm>
          <a:prstGeom prst="rect">
            <a:avLst/>
          </a:prstGeom>
          <a:noFill/>
        </p:spPr>
        <p:txBody>
          <a:bodyPr wrap="square">
            <a:spAutoFit/>
          </a:bodyPr>
          <a:lstStyle/>
          <a:p>
            <a:pPr>
              <a:lnSpc>
                <a:spcPct val="150000"/>
              </a:lnSpc>
            </a:pPr>
            <a:r>
              <a:rPr lang="en-US" sz="1500" b="1" dirty="0">
                <a:solidFill>
                  <a:srgbClr val="00567D"/>
                </a:solidFill>
              </a:rPr>
              <a:t>Bend</a:t>
            </a:r>
          </a:p>
          <a:p>
            <a:pPr>
              <a:lnSpc>
                <a:spcPct val="150000"/>
              </a:lnSpc>
            </a:pPr>
            <a:r>
              <a:rPr lang="en-US" sz="1500" dirty="0">
                <a:solidFill>
                  <a:srgbClr val="00567D"/>
                </a:solidFill>
              </a:rPr>
              <a:t>Red Oaks Square</a:t>
            </a:r>
          </a:p>
          <a:p>
            <a:pPr>
              <a:lnSpc>
                <a:spcPct val="150000"/>
              </a:lnSpc>
            </a:pPr>
            <a:r>
              <a:rPr lang="en-US" sz="1500" dirty="0">
                <a:solidFill>
                  <a:srgbClr val="00567D"/>
                </a:solidFill>
              </a:rPr>
              <a:t>1230 NE Third St., Suite A-115</a:t>
            </a:r>
          </a:p>
          <a:p>
            <a:pPr>
              <a:lnSpc>
                <a:spcPct val="150000"/>
              </a:lnSpc>
            </a:pPr>
            <a:r>
              <a:rPr lang="en-US" sz="1500" dirty="0">
                <a:solidFill>
                  <a:srgbClr val="00567D"/>
                </a:solidFill>
              </a:rPr>
              <a:t>Bend, OR 97701-4374</a:t>
            </a:r>
          </a:p>
          <a:p>
            <a:pPr>
              <a:lnSpc>
                <a:spcPct val="150000"/>
              </a:lnSpc>
            </a:pPr>
            <a:r>
              <a:rPr lang="en-US" sz="1500" dirty="0">
                <a:solidFill>
                  <a:srgbClr val="00567D"/>
                </a:solidFill>
              </a:rPr>
              <a:t>541-388-6066</a:t>
            </a:r>
          </a:p>
          <a:p>
            <a:pPr>
              <a:lnSpc>
                <a:spcPct val="150000"/>
              </a:lnSpc>
            </a:pPr>
            <a:r>
              <a:rPr lang="en-US" sz="1500" i="1" dirty="0">
                <a:solidFill>
                  <a:srgbClr val="00567D"/>
                </a:solidFill>
              </a:rPr>
              <a:t>Consultation</a:t>
            </a:r>
            <a:r>
              <a:rPr lang="en-US" sz="1500" dirty="0">
                <a:solidFill>
                  <a:srgbClr val="00567D"/>
                </a:solidFill>
              </a:rPr>
              <a:t>: 541-388-6068</a:t>
            </a:r>
          </a:p>
          <a:p>
            <a:pPr>
              <a:lnSpc>
                <a:spcPct val="150000"/>
              </a:lnSpc>
            </a:pPr>
            <a:endParaRPr lang="en-US" sz="1500" dirty="0"/>
          </a:p>
        </p:txBody>
      </p:sp>
      <p:sp>
        <p:nvSpPr>
          <p:cNvPr id="8" name="TextBox 7">
            <a:extLst>
              <a:ext uri="{FF2B5EF4-FFF2-40B4-BE49-F238E27FC236}">
                <a16:creationId xmlns:a16="http://schemas.microsoft.com/office/drawing/2014/main" id="{D1862512-049A-7093-D6AC-CFF331B957F0}"/>
              </a:ext>
            </a:extLst>
          </p:cNvPr>
          <p:cNvSpPr txBox="1"/>
          <p:nvPr/>
        </p:nvSpPr>
        <p:spPr>
          <a:xfrm>
            <a:off x="4640333" y="1236622"/>
            <a:ext cx="4076324" cy="5250283"/>
          </a:xfrm>
          <a:prstGeom prst="rect">
            <a:avLst/>
          </a:prstGeom>
          <a:noFill/>
        </p:spPr>
        <p:txBody>
          <a:bodyPr wrap="square">
            <a:spAutoFit/>
          </a:bodyPr>
          <a:lstStyle/>
          <a:p>
            <a:pPr>
              <a:lnSpc>
                <a:spcPct val="150000"/>
              </a:lnSpc>
            </a:pPr>
            <a:r>
              <a:rPr lang="en-US" sz="1500" b="1" dirty="0">
                <a:solidFill>
                  <a:srgbClr val="00567D"/>
                </a:solidFill>
              </a:rPr>
              <a:t>Eugene</a:t>
            </a:r>
          </a:p>
          <a:p>
            <a:pPr>
              <a:lnSpc>
                <a:spcPct val="150000"/>
              </a:lnSpc>
            </a:pPr>
            <a:r>
              <a:rPr lang="en-US" sz="1500" dirty="0">
                <a:solidFill>
                  <a:srgbClr val="00567D"/>
                </a:solidFill>
              </a:rPr>
              <a:t>1500 Valley River Drive, Suite 150</a:t>
            </a:r>
          </a:p>
          <a:p>
            <a:pPr>
              <a:lnSpc>
                <a:spcPct val="150000"/>
              </a:lnSpc>
            </a:pPr>
            <a:r>
              <a:rPr lang="en-US" sz="1500" dirty="0">
                <a:solidFill>
                  <a:srgbClr val="00567D"/>
                </a:solidFill>
              </a:rPr>
              <a:t>Eugene, OR 97401-4643</a:t>
            </a:r>
          </a:p>
          <a:p>
            <a:pPr>
              <a:lnSpc>
                <a:spcPct val="150000"/>
              </a:lnSpc>
            </a:pPr>
            <a:r>
              <a:rPr lang="en-US" sz="1500" dirty="0">
                <a:solidFill>
                  <a:srgbClr val="00567D"/>
                </a:solidFill>
              </a:rPr>
              <a:t>541-686-7562</a:t>
            </a:r>
          </a:p>
          <a:p>
            <a:pPr>
              <a:lnSpc>
                <a:spcPct val="150000"/>
              </a:lnSpc>
            </a:pPr>
            <a:r>
              <a:rPr lang="en-US" sz="1500" i="1" dirty="0">
                <a:solidFill>
                  <a:srgbClr val="00567D"/>
                </a:solidFill>
              </a:rPr>
              <a:t>Consultation</a:t>
            </a:r>
            <a:r>
              <a:rPr lang="en-US" sz="1500" dirty="0">
                <a:solidFill>
                  <a:srgbClr val="00567D"/>
                </a:solidFill>
              </a:rPr>
              <a:t>: 541-686-7913</a:t>
            </a:r>
          </a:p>
          <a:p>
            <a:pPr>
              <a:lnSpc>
                <a:spcPct val="150000"/>
              </a:lnSpc>
            </a:pPr>
            <a:r>
              <a:rPr lang="en-US" sz="1500" b="1" dirty="0">
                <a:solidFill>
                  <a:srgbClr val="00567D"/>
                </a:solidFill>
              </a:rPr>
              <a:t>Medford</a:t>
            </a:r>
          </a:p>
          <a:p>
            <a:pPr>
              <a:lnSpc>
                <a:spcPct val="150000"/>
              </a:lnSpc>
            </a:pPr>
            <a:r>
              <a:rPr lang="en-US" sz="1500" dirty="0">
                <a:solidFill>
                  <a:srgbClr val="00567D"/>
                </a:solidFill>
              </a:rPr>
              <a:t>1840 Barnett Road, Suite D</a:t>
            </a:r>
          </a:p>
          <a:p>
            <a:pPr>
              <a:lnSpc>
                <a:spcPct val="150000"/>
              </a:lnSpc>
            </a:pPr>
            <a:r>
              <a:rPr lang="en-US" sz="1500" dirty="0">
                <a:solidFill>
                  <a:srgbClr val="00567D"/>
                </a:solidFill>
              </a:rPr>
              <a:t>Medford, OR 97504-8293</a:t>
            </a:r>
          </a:p>
          <a:p>
            <a:pPr>
              <a:lnSpc>
                <a:spcPct val="150000"/>
              </a:lnSpc>
            </a:pPr>
            <a:r>
              <a:rPr lang="en-US" sz="1500" dirty="0">
                <a:solidFill>
                  <a:srgbClr val="00567D"/>
                </a:solidFill>
              </a:rPr>
              <a:t>541-776-6030</a:t>
            </a:r>
          </a:p>
          <a:p>
            <a:pPr>
              <a:lnSpc>
                <a:spcPct val="150000"/>
              </a:lnSpc>
            </a:pPr>
            <a:r>
              <a:rPr lang="en-US" sz="1500" i="1" dirty="0">
                <a:solidFill>
                  <a:srgbClr val="00567D"/>
                </a:solidFill>
              </a:rPr>
              <a:t>Consultation</a:t>
            </a:r>
            <a:r>
              <a:rPr lang="en-US" sz="1500" dirty="0">
                <a:solidFill>
                  <a:srgbClr val="00567D"/>
                </a:solidFill>
              </a:rPr>
              <a:t>: 541-776-6016</a:t>
            </a:r>
          </a:p>
          <a:p>
            <a:pPr>
              <a:lnSpc>
                <a:spcPct val="150000"/>
              </a:lnSpc>
            </a:pPr>
            <a:r>
              <a:rPr lang="en-US" sz="1500" b="1" dirty="0">
                <a:solidFill>
                  <a:srgbClr val="00567D"/>
                </a:solidFill>
              </a:rPr>
              <a:t>Pendleton</a:t>
            </a:r>
          </a:p>
          <a:p>
            <a:pPr>
              <a:lnSpc>
                <a:spcPct val="150000"/>
              </a:lnSpc>
            </a:pPr>
            <a:r>
              <a:rPr lang="en-US" sz="1500" dirty="0">
                <a:solidFill>
                  <a:srgbClr val="00567D"/>
                </a:solidFill>
              </a:rPr>
              <a:t>750 SE Emigrant Ave., Ste. 131</a:t>
            </a:r>
          </a:p>
          <a:p>
            <a:pPr>
              <a:lnSpc>
                <a:spcPct val="150000"/>
              </a:lnSpc>
            </a:pPr>
            <a:r>
              <a:rPr lang="en-US" sz="1500" dirty="0">
                <a:solidFill>
                  <a:srgbClr val="00567D"/>
                </a:solidFill>
              </a:rPr>
              <a:t>Pendleton, OR 97801</a:t>
            </a:r>
          </a:p>
          <a:p>
            <a:pPr>
              <a:lnSpc>
                <a:spcPct val="150000"/>
              </a:lnSpc>
            </a:pPr>
            <a:r>
              <a:rPr lang="en-US" sz="1500" dirty="0">
                <a:solidFill>
                  <a:srgbClr val="00567D"/>
                </a:solidFill>
              </a:rPr>
              <a:t>541-276-9175</a:t>
            </a:r>
          </a:p>
          <a:p>
            <a:pPr>
              <a:lnSpc>
                <a:spcPct val="150000"/>
              </a:lnSpc>
            </a:pPr>
            <a:r>
              <a:rPr lang="en-US" sz="1500" i="1" dirty="0">
                <a:solidFill>
                  <a:srgbClr val="00567D"/>
                </a:solidFill>
              </a:rPr>
              <a:t>Consultation</a:t>
            </a:r>
            <a:r>
              <a:rPr lang="en-US" sz="1500" dirty="0">
                <a:solidFill>
                  <a:srgbClr val="00567D"/>
                </a:solidFill>
              </a:rPr>
              <a:t>: 541-276-2353</a:t>
            </a:r>
          </a:p>
        </p:txBody>
      </p:sp>
      <p:sp>
        <p:nvSpPr>
          <p:cNvPr id="10" name="TextBox 9">
            <a:extLst>
              <a:ext uri="{FF2B5EF4-FFF2-40B4-BE49-F238E27FC236}">
                <a16:creationId xmlns:a16="http://schemas.microsoft.com/office/drawing/2014/main" id="{BF9ECF88-061D-0704-D11E-9B1C36B7547D}"/>
              </a:ext>
            </a:extLst>
          </p:cNvPr>
          <p:cNvSpPr txBox="1"/>
          <p:nvPr/>
        </p:nvSpPr>
        <p:spPr>
          <a:xfrm>
            <a:off x="8429625" y="1271779"/>
            <a:ext cx="3566428" cy="4211538"/>
          </a:xfrm>
          <a:prstGeom prst="rect">
            <a:avLst/>
          </a:prstGeom>
          <a:noFill/>
        </p:spPr>
        <p:txBody>
          <a:bodyPr wrap="square">
            <a:spAutoFit/>
          </a:bodyPr>
          <a:lstStyle/>
          <a:p>
            <a:pPr>
              <a:lnSpc>
                <a:spcPct val="150000"/>
              </a:lnSpc>
            </a:pPr>
            <a:r>
              <a:rPr lang="en-US" sz="1500" b="1" dirty="0">
                <a:solidFill>
                  <a:srgbClr val="00567D"/>
                </a:solidFill>
              </a:rPr>
              <a:t>Portland</a:t>
            </a:r>
          </a:p>
          <a:p>
            <a:pPr>
              <a:lnSpc>
                <a:spcPct val="150000"/>
              </a:lnSpc>
            </a:pPr>
            <a:r>
              <a:rPr lang="en-US" sz="1500" dirty="0">
                <a:solidFill>
                  <a:srgbClr val="00567D"/>
                </a:solidFill>
              </a:rPr>
              <a:t>Durham Plaza</a:t>
            </a:r>
          </a:p>
          <a:p>
            <a:pPr>
              <a:lnSpc>
                <a:spcPct val="150000"/>
              </a:lnSpc>
            </a:pPr>
            <a:r>
              <a:rPr lang="en-US" sz="1500" dirty="0">
                <a:solidFill>
                  <a:srgbClr val="00567D"/>
                </a:solidFill>
              </a:rPr>
              <a:t>16760 SW Upper Boones </a:t>
            </a:r>
          </a:p>
          <a:p>
            <a:pPr>
              <a:lnSpc>
                <a:spcPct val="150000"/>
              </a:lnSpc>
            </a:pPr>
            <a:r>
              <a:rPr lang="en-US" sz="1500" dirty="0">
                <a:solidFill>
                  <a:srgbClr val="00567D"/>
                </a:solidFill>
              </a:rPr>
              <a:t>Ferry Road, Suite 200</a:t>
            </a:r>
          </a:p>
          <a:p>
            <a:pPr>
              <a:lnSpc>
                <a:spcPct val="150000"/>
              </a:lnSpc>
            </a:pPr>
            <a:r>
              <a:rPr lang="en-US" sz="1500" dirty="0">
                <a:solidFill>
                  <a:srgbClr val="00567D"/>
                </a:solidFill>
              </a:rPr>
              <a:t>Tigard, OR 97224-7696</a:t>
            </a:r>
          </a:p>
          <a:p>
            <a:pPr>
              <a:lnSpc>
                <a:spcPct val="150000"/>
              </a:lnSpc>
            </a:pPr>
            <a:r>
              <a:rPr lang="en-US" sz="1500" dirty="0">
                <a:solidFill>
                  <a:srgbClr val="00567D"/>
                </a:solidFill>
              </a:rPr>
              <a:t>503-229-5910</a:t>
            </a:r>
          </a:p>
          <a:p>
            <a:pPr>
              <a:lnSpc>
                <a:spcPct val="150000"/>
              </a:lnSpc>
            </a:pPr>
            <a:r>
              <a:rPr lang="en-US" sz="1500" i="1" dirty="0">
                <a:solidFill>
                  <a:srgbClr val="00567D"/>
                </a:solidFill>
              </a:rPr>
              <a:t>Consultation</a:t>
            </a:r>
            <a:r>
              <a:rPr lang="en-US" sz="1500" dirty="0">
                <a:solidFill>
                  <a:srgbClr val="00567D"/>
                </a:solidFill>
              </a:rPr>
              <a:t>: 503-229-6193</a:t>
            </a:r>
          </a:p>
          <a:p>
            <a:pPr>
              <a:lnSpc>
                <a:spcPct val="150000"/>
              </a:lnSpc>
            </a:pPr>
            <a:r>
              <a:rPr lang="en-US" sz="1500" b="1" dirty="0">
                <a:solidFill>
                  <a:srgbClr val="00567D"/>
                </a:solidFill>
              </a:rPr>
              <a:t>Salem</a:t>
            </a:r>
          </a:p>
          <a:p>
            <a:pPr>
              <a:lnSpc>
                <a:spcPct val="150000"/>
              </a:lnSpc>
            </a:pPr>
            <a:r>
              <a:rPr lang="en-US" sz="1500" dirty="0">
                <a:solidFill>
                  <a:srgbClr val="00567D"/>
                </a:solidFill>
              </a:rPr>
              <a:t>1340 Tandem Ave. NE, Suite 160</a:t>
            </a:r>
          </a:p>
          <a:p>
            <a:pPr>
              <a:lnSpc>
                <a:spcPct val="150000"/>
              </a:lnSpc>
            </a:pPr>
            <a:r>
              <a:rPr lang="en-US" sz="1500" dirty="0">
                <a:solidFill>
                  <a:srgbClr val="00567D"/>
                </a:solidFill>
              </a:rPr>
              <a:t>Salem, OR 97301-8080</a:t>
            </a:r>
          </a:p>
          <a:p>
            <a:pPr>
              <a:lnSpc>
                <a:spcPct val="150000"/>
              </a:lnSpc>
            </a:pPr>
            <a:r>
              <a:rPr lang="en-US" sz="1500" dirty="0">
                <a:solidFill>
                  <a:srgbClr val="00567D"/>
                </a:solidFill>
              </a:rPr>
              <a:t>503-378-3274</a:t>
            </a:r>
          </a:p>
          <a:p>
            <a:pPr>
              <a:lnSpc>
                <a:spcPct val="150000"/>
              </a:lnSpc>
            </a:pPr>
            <a:r>
              <a:rPr lang="en-US" sz="1500" i="1" dirty="0">
                <a:solidFill>
                  <a:srgbClr val="00567D"/>
                </a:solidFill>
              </a:rPr>
              <a:t>Consultation</a:t>
            </a:r>
            <a:r>
              <a:rPr lang="en-US" sz="1500" dirty="0">
                <a:solidFill>
                  <a:srgbClr val="00567D"/>
                </a:solidFill>
              </a:rPr>
              <a:t>: 503-373-7819</a:t>
            </a:r>
          </a:p>
        </p:txBody>
      </p:sp>
      <p:pic>
        <p:nvPicPr>
          <p:cNvPr id="4" name="Picture 3">
            <a:extLst>
              <a:ext uri="{FF2B5EF4-FFF2-40B4-BE49-F238E27FC236}">
                <a16:creationId xmlns:a16="http://schemas.microsoft.com/office/drawing/2014/main" id="{472A42F4-45AF-D683-0FC1-C75BC7F5A9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Tree>
    <p:extLst>
      <p:ext uri="{BB962C8B-B14F-4D97-AF65-F5344CB8AC3E}">
        <p14:creationId xmlns:p14="http://schemas.microsoft.com/office/powerpoint/2010/main" val="3478278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p:cNvSpPr txBox="1">
            <a:spLocks noGrp="1"/>
          </p:cNvSpPr>
          <p:nvPr>
            <p:ph type="title" idx="4294967295"/>
          </p:nvPr>
        </p:nvSpPr>
        <p:spPr>
          <a:xfrm>
            <a:off x="0" y="1362973"/>
            <a:ext cx="1219199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Thank you!</a:t>
            </a:r>
          </a:p>
        </p:txBody>
      </p:sp>
      <p:pic>
        <p:nvPicPr>
          <p:cNvPr id="6" name="Picture 5" descr="Oregon OSHA 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
        <p:nvSpPr>
          <p:cNvPr id="8" name="Slide Number Placeholder 7">
            <a:extLst>
              <a:ext uri="{FF2B5EF4-FFF2-40B4-BE49-F238E27FC236}">
                <a16:creationId xmlns:a16="http://schemas.microsoft.com/office/drawing/2014/main" id="{B09D93F7-4A83-40F1-40E4-C1EB81C8CE2E}"/>
              </a:ext>
              <a:ext uri="{C183D7F6-B498-43B3-948B-1728B52AA6E4}">
                <adec:decorative xmlns:adec="http://schemas.microsoft.com/office/drawing/2017/decorative" val="1"/>
              </a:ext>
            </a:extLst>
          </p:cNvPr>
          <p:cNvSpPr>
            <a:spLocks noGrp="1"/>
          </p:cNvSpPr>
          <p:nvPr>
            <p:ph type="sldNum" sz="quarter" idx="12"/>
          </p:nvPr>
        </p:nvSpPr>
        <p:spPr/>
        <p:txBody>
          <a:bodyPr/>
          <a:lstStyle/>
          <a:p>
            <a:fld id="{99562CDD-8BC9-4CF6-AA03-D93997F55C9A}" type="slidenum">
              <a:rPr lang="en-US" smtClean="0"/>
              <a:pPr/>
              <a:t>38</a:t>
            </a:fld>
            <a:endParaRPr lang="en-US" dirty="0"/>
          </a:p>
        </p:txBody>
      </p:sp>
    </p:spTree>
    <p:extLst>
      <p:ext uri="{BB962C8B-B14F-4D97-AF65-F5344CB8AC3E}">
        <p14:creationId xmlns:p14="http://schemas.microsoft.com/office/powerpoint/2010/main" val="1704649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546E1-17EB-3A5F-26E1-495A8336958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7C48D8A-2A98-9E4D-D289-C58A55F4EF5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955105A9-E990-0732-E90D-505FE69B6169}"/>
              </a:ext>
            </a:extLst>
          </p:cNvPr>
          <p:cNvSpPr>
            <a:spLocks noGrp="1"/>
          </p:cNvSpPr>
          <p:nvPr>
            <p:ph type="sldNum" sz="quarter" idx="12"/>
          </p:nvPr>
        </p:nvSpPr>
        <p:spPr/>
        <p:txBody>
          <a:bodyPr/>
          <a:lstStyle/>
          <a:p>
            <a:fld id="{99562CDD-8BC9-4CF6-AA03-D93997F55C9A}" type="slidenum">
              <a:rPr lang="en-US" smtClean="0"/>
              <a:pPr/>
              <a:t>4</a:t>
            </a:fld>
            <a:endParaRPr lang="en-US" dirty="0"/>
          </a:p>
        </p:txBody>
      </p:sp>
      <p:sp>
        <p:nvSpPr>
          <p:cNvPr id="2" name="Footer Placeholder 1" descr="workbook page number">
            <a:extLst>
              <a:ext uri="{FF2B5EF4-FFF2-40B4-BE49-F238E27FC236}">
                <a16:creationId xmlns:a16="http://schemas.microsoft.com/office/drawing/2014/main" id="{CBB23EF7-8020-28BA-7A5F-03D59C1B3C46}"/>
              </a:ext>
            </a:extLst>
          </p:cNvPr>
          <p:cNvSpPr>
            <a:spLocks noGrp="1"/>
          </p:cNvSpPr>
          <p:nvPr>
            <p:ph type="ftr" sz="quarter" idx="11"/>
          </p:nvPr>
        </p:nvSpPr>
        <p:spPr/>
        <p:txBody>
          <a:bodyPr/>
          <a:lstStyle/>
          <a:p>
            <a:pPr algn="l"/>
            <a:r>
              <a:rPr lang="en-US" dirty="0"/>
              <a:t>Workbook Page #4</a:t>
            </a:r>
          </a:p>
        </p:txBody>
      </p:sp>
      <p:sp>
        <p:nvSpPr>
          <p:cNvPr id="9" name="Title 8">
            <a:extLst>
              <a:ext uri="{FF2B5EF4-FFF2-40B4-BE49-F238E27FC236}">
                <a16:creationId xmlns:a16="http://schemas.microsoft.com/office/drawing/2014/main" id="{9274BA8C-E564-51B5-8D7D-62481143C6CD}"/>
              </a:ext>
            </a:extLst>
          </p:cNvPr>
          <p:cNvSpPr txBox="1">
            <a:spLocks noGrp="1"/>
          </p:cNvSpPr>
          <p:nvPr>
            <p:ph type="title" idx="4294967295"/>
          </p:nvPr>
        </p:nvSpPr>
        <p:spPr>
          <a:xfrm>
            <a:off x="1284876" y="491404"/>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Workshop objectives</a:t>
            </a:r>
          </a:p>
        </p:txBody>
      </p:sp>
      <p:sp>
        <p:nvSpPr>
          <p:cNvPr id="12" name="TextBox 11">
            <a:extLst>
              <a:ext uri="{FF2B5EF4-FFF2-40B4-BE49-F238E27FC236}">
                <a16:creationId xmlns:a16="http://schemas.microsoft.com/office/drawing/2014/main" id="{098D9952-3C72-DBF8-8056-3BADA9E85BF5}"/>
              </a:ext>
            </a:extLst>
          </p:cNvPr>
          <p:cNvSpPr txBox="1"/>
          <p:nvPr/>
        </p:nvSpPr>
        <p:spPr>
          <a:xfrm>
            <a:off x="1284876" y="1407829"/>
            <a:ext cx="5361165" cy="375384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300" dirty="0">
                <a:solidFill>
                  <a:srgbClr val="00567D"/>
                </a:solidFill>
              </a:rPr>
              <a:t>Discuss the safe work practices for operating forklifts.</a:t>
            </a:r>
          </a:p>
          <a:p>
            <a:pPr marL="457200" indent="-457200">
              <a:lnSpc>
                <a:spcPct val="150000"/>
              </a:lnSpc>
              <a:buFont typeface="Arial" panose="020B0604020202020204" pitchFamily="34" charset="0"/>
              <a:buChar char="•"/>
            </a:pPr>
            <a:r>
              <a:rPr lang="en-US" sz="2300" dirty="0">
                <a:solidFill>
                  <a:srgbClr val="00567D"/>
                </a:solidFill>
              </a:rPr>
              <a:t>Review Oregon OSHA’s general industry rules for forklifts: </a:t>
            </a:r>
            <a:r>
              <a:rPr lang="en-US" sz="2300" dirty="0">
                <a:solidFill>
                  <a:srgbClr val="00567D"/>
                </a:solidFill>
                <a:hlinkClick r:id="rId3" tooltip="Link to Oregon OSHA's forklift rule."/>
              </a:rPr>
              <a:t>29 CFR 1910.178</a:t>
            </a:r>
            <a:r>
              <a:rPr lang="en-US" sz="2300" dirty="0">
                <a:solidFill>
                  <a:srgbClr val="00567D"/>
                </a:solidFill>
              </a:rPr>
              <a:t>, Powered Industrial Trucks; and </a:t>
            </a:r>
            <a:r>
              <a:rPr lang="en-US" sz="2300" dirty="0">
                <a:solidFill>
                  <a:srgbClr val="00567D"/>
                </a:solidFill>
                <a:hlinkClick r:id="rId4" tooltip="Link to Additional Oregon Rules for Powered Industrial Trucks"/>
              </a:rPr>
              <a:t>OAR 437-002-0227</a:t>
            </a:r>
            <a:r>
              <a:rPr lang="en-US" sz="2300" dirty="0">
                <a:solidFill>
                  <a:srgbClr val="00567D"/>
                </a:solidFill>
              </a:rPr>
              <a:t>, Additional Oregon Rules for Powered Industrial Trucks.</a:t>
            </a:r>
          </a:p>
        </p:txBody>
      </p:sp>
      <p:pic>
        <p:nvPicPr>
          <p:cNvPr id="4" name="Picture 3">
            <a:extLst>
              <a:ext uri="{FF2B5EF4-FFF2-40B4-BE49-F238E27FC236}">
                <a16:creationId xmlns:a16="http://schemas.microsoft.com/office/drawing/2014/main" id="{38B46ED0-CD4A-8378-7BC6-C9906C5A84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7323" y="218087"/>
            <a:ext cx="986814" cy="546635"/>
          </a:xfrm>
          <a:prstGeom prst="rect">
            <a:avLst/>
          </a:prstGeom>
        </p:spPr>
      </p:pic>
      <p:pic>
        <p:nvPicPr>
          <p:cNvPr id="11" name="Picture 10">
            <a:extLst>
              <a:ext uri="{FF2B5EF4-FFF2-40B4-BE49-F238E27FC236}">
                <a16:creationId xmlns:a16="http://schemas.microsoft.com/office/drawing/2014/main" id="{8B6618E9-53CC-5B4F-348C-AF74231393CF}"/>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3155" y="1433216"/>
            <a:ext cx="5418623" cy="4462760"/>
          </a:xfrm>
          <a:prstGeom prst="rect">
            <a:avLst/>
          </a:prstGeom>
        </p:spPr>
      </p:pic>
    </p:spTree>
    <p:extLst>
      <p:ext uri="{BB962C8B-B14F-4D97-AF65-F5344CB8AC3E}">
        <p14:creationId xmlns:p14="http://schemas.microsoft.com/office/powerpoint/2010/main" val="4243916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11DB5A8B-A28A-AF7B-B519-F4563C69B1D1}"/>
              </a:ext>
            </a:extLst>
          </p:cNvPr>
          <p:cNvSpPr>
            <a:spLocks noGrp="1"/>
          </p:cNvSpPr>
          <p:nvPr>
            <p:ph type="sldNum" sz="quarter" idx="12"/>
          </p:nvPr>
        </p:nvSpPr>
        <p:spPr/>
        <p:txBody>
          <a:bodyPr/>
          <a:lstStyle/>
          <a:p>
            <a:fld id="{99562CDD-8BC9-4CF6-AA03-D93997F55C9A}" type="slidenum">
              <a:rPr lang="en-US" smtClean="0"/>
              <a:pPr/>
              <a:t>5</a:t>
            </a:fld>
            <a:endParaRPr lang="en-US" dirty="0"/>
          </a:p>
        </p:txBody>
      </p:sp>
      <p:sp>
        <p:nvSpPr>
          <p:cNvPr id="2" name="Footer Placeholder 1" descr="workbook page number">
            <a:extLst>
              <a:ext uri="{FF2B5EF4-FFF2-40B4-BE49-F238E27FC236}">
                <a16:creationId xmlns:a16="http://schemas.microsoft.com/office/drawing/2014/main" id="{9BAE8E63-6EDC-4E1C-9262-9CBA83A4779F}"/>
              </a:ext>
            </a:extLst>
          </p:cNvPr>
          <p:cNvSpPr>
            <a:spLocks noGrp="1"/>
          </p:cNvSpPr>
          <p:nvPr>
            <p:ph type="ftr" sz="quarter" idx="11"/>
          </p:nvPr>
        </p:nvSpPr>
        <p:spPr/>
        <p:txBody>
          <a:bodyPr/>
          <a:lstStyle/>
          <a:p>
            <a:pPr algn="l"/>
            <a:r>
              <a:rPr lang="en-US" dirty="0"/>
              <a:t>Workbook Page #6</a:t>
            </a:r>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311195" y="596182"/>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What is a forklift?</a:t>
            </a:r>
          </a:p>
        </p:txBody>
      </p:sp>
      <p:sp>
        <p:nvSpPr>
          <p:cNvPr id="12" name="TextBox 11">
            <a:extLst>
              <a:ext uri="{FF2B5EF4-FFF2-40B4-BE49-F238E27FC236}">
                <a16:creationId xmlns:a16="http://schemas.microsoft.com/office/drawing/2014/main" id="{7A5541AA-0630-4F60-A448-A1DAF1974BFA}"/>
              </a:ext>
            </a:extLst>
          </p:cNvPr>
          <p:cNvSpPr txBox="1"/>
          <p:nvPr/>
        </p:nvSpPr>
        <p:spPr>
          <a:xfrm>
            <a:off x="1311195" y="1682182"/>
            <a:ext cx="5499180" cy="1630190"/>
          </a:xfrm>
          <a:prstGeom prst="rect">
            <a:avLst/>
          </a:prstGeom>
          <a:noFill/>
        </p:spPr>
        <p:txBody>
          <a:bodyPr wrap="square" rtlCol="0">
            <a:spAutoFit/>
          </a:bodyPr>
          <a:lstStyle/>
          <a:p>
            <a:pPr>
              <a:lnSpc>
                <a:spcPct val="150000"/>
              </a:lnSpc>
            </a:pPr>
            <a:r>
              <a:rPr lang="en-US" sz="2300" dirty="0">
                <a:solidFill>
                  <a:srgbClr val="00567D"/>
                </a:solidFill>
              </a:rPr>
              <a:t>Mobile, power-driven vehicle used to carry, push, pull, lift, stack, or tier material.</a:t>
            </a:r>
          </a:p>
          <a:p>
            <a:pPr>
              <a:lnSpc>
                <a:spcPct val="150000"/>
              </a:lnSpc>
            </a:pPr>
            <a:endParaRPr lang="en-US" sz="2300" dirty="0">
              <a:solidFill>
                <a:srgbClr val="00567D"/>
              </a:solidFill>
            </a:endParaRPr>
          </a:p>
        </p:txBody>
      </p:sp>
      <p:pic>
        <p:nvPicPr>
          <p:cNvPr id="4" name="Picture 3">
            <a:extLst>
              <a:ext uri="{FF2B5EF4-FFF2-40B4-BE49-F238E27FC236}">
                <a16:creationId xmlns:a16="http://schemas.microsoft.com/office/drawing/2014/main" id="{73F4BF46-214C-E837-BBBA-685288CCAA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13" name="Picture Placeholder 5" descr="example of a forklift">
            <a:extLst>
              <a:ext uri="{FF2B5EF4-FFF2-40B4-BE49-F238E27FC236}">
                <a16:creationId xmlns:a16="http://schemas.microsoft.com/office/drawing/2014/main" id="{19C0B95A-3B5F-DD0C-5239-02ECF6FB9F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2775" y="1651407"/>
            <a:ext cx="5229225" cy="4022480"/>
          </a:xfrm>
          <a:prstGeom prst="rect">
            <a:avLst/>
          </a:prstGeom>
        </p:spPr>
      </p:pic>
    </p:spTree>
    <p:extLst>
      <p:ext uri="{BB962C8B-B14F-4D97-AF65-F5344CB8AC3E}">
        <p14:creationId xmlns:p14="http://schemas.microsoft.com/office/powerpoint/2010/main" val="946249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7AADA-0BCD-C642-463C-64F2C7B08AC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8E4B3CF-8ED6-3067-3818-AC84AC21D35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3C2D6DE0-35F0-1CAD-5D33-69DDB3668FB3}"/>
              </a:ext>
            </a:extLst>
          </p:cNvPr>
          <p:cNvSpPr>
            <a:spLocks noGrp="1"/>
          </p:cNvSpPr>
          <p:nvPr>
            <p:ph type="sldNum" sz="quarter" idx="12"/>
          </p:nvPr>
        </p:nvSpPr>
        <p:spPr/>
        <p:txBody>
          <a:bodyPr/>
          <a:lstStyle/>
          <a:p>
            <a:fld id="{99562CDD-8BC9-4CF6-AA03-D93997F55C9A}" type="slidenum">
              <a:rPr lang="en-US" smtClean="0"/>
              <a:pPr/>
              <a:t>6</a:t>
            </a:fld>
            <a:endParaRPr lang="en-US" dirty="0"/>
          </a:p>
        </p:txBody>
      </p:sp>
      <p:sp>
        <p:nvSpPr>
          <p:cNvPr id="2" name="Footer Placeholder 1" descr="workbook page number">
            <a:extLst>
              <a:ext uri="{FF2B5EF4-FFF2-40B4-BE49-F238E27FC236}">
                <a16:creationId xmlns:a16="http://schemas.microsoft.com/office/drawing/2014/main" id="{D6B678BC-8840-AF0B-2DB1-431285B6F68F}"/>
              </a:ext>
            </a:extLst>
          </p:cNvPr>
          <p:cNvSpPr>
            <a:spLocks noGrp="1"/>
          </p:cNvSpPr>
          <p:nvPr>
            <p:ph type="ftr" sz="quarter" idx="11"/>
          </p:nvPr>
        </p:nvSpPr>
        <p:spPr/>
        <p:txBody>
          <a:bodyPr/>
          <a:lstStyle/>
          <a:p>
            <a:pPr algn="l"/>
            <a:r>
              <a:rPr lang="en-US" dirty="0"/>
              <a:t>Workbook Page #6</a:t>
            </a:r>
          </a:p>
        </p:txBody>
      </p:sp>
      <p:sp>
        <p:nvSpPr>
          <p:cNvPr id="9" name="Title 8">
            <a:extLst>
              <a:ext uri="{FF2B5EF4-FFF2-40B4-BE49-F238E27FC236}">
                <a16:creationId xmlns:a16="http://schemas.microsoft.com/office/drawing/2014/main" id="{649197AE-2DA2-F495-F66D-DA5174C5AAC5}"/>
              </a:ext>
            </a:extLst>
          </p:cNvPr>
          <p:cNvSpPr txBox="1">
            <a:spLocks noGrp="1"/>
          </p:cNvSpPr>
          <p:nvPr>
            <p:ph type="title" idx="4294967295"/>
          </p:nvPr>
        </p:nvSpPr>
        <p:spPr>
          <a:xfrm>
            <a:off x="1288617" y="246223"/>
            <a:ext cx="513476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General requirements</a:t>
            </a:r>
          </a:p>
        </p:txBody>
      </p:sp>
      <p:sp>
        <p:nvSpPr>
          <p:cNvPr id="12" name="TextBox 11">
            <a:extLst>
              <a:ext uri="{FF2B5EF4-FFF2-40B4-BE49-F238E27FC236}">
                <a16:creationId xmlns:a16="http://schemas.microsoft.com/office/drawing/2014/main" id="{297B8994-0432-D0C6-9318-21E3857F88D7}"/>
              </a:ext>
            </a:extLst>
          </p:cNvPr>
          <p:cNvSpPr txBox="1"/>
          <p:nvPr/>
        </p:nvSpPr>
        <p:spPr>
          <a:xfrm>
            <a:off x="1266038" y="1332223"/>
            <a:ext cx="6037873" cy="4072269"/>
          </a:xfrm>
          <a:prstGeom prst="rect">
            <a:avLst/>
          </a:prstGeom>
          <a:noFill/>
        </p:spPr>
        <p:txBody>
          <a:bodyPr wrap="square" rtlCol="0">
            <a:spAutoFit/>
          </a:bodyPr>
          <a:lstStyle/>
          <a:p>
            <a:pPr>
              <a:lnSpc>
                <a:spcPct val="150000"/>
              </a:lnSpc>
            </a:pPr>
            <a:r>
              <a:rPr lang="en-US" sz="2500" dirty="0">
                <a:solidFill>
                  <a:srgbClr val="00567D"/>
                </a:solidFill>
              </a:rPr>
              <a:t>Design and construction of forklifts must comply with </a:t>
            </a:r>
            <a:r>
              <a:rPr lang="en-US" sz="2500" dirty="0">
                <a:solidFill>
                  <a:srgbClr val="00567D"/>
                </a:solidFill>
                <a:hlinkClick r:id="rId2" tooltip="LInk to ANSI safety standard for low and high lift trucks."/>
              </a:rPr>
              <a:t>ANSI/ITSDF B56.1: Safety</a:t>
            </a:r>
          </a:p>
          <a:p>
            <a:pPr>
              <a:lnSpc>
                <a:spcPct val="150000"/>
              </a:lnSpc>
            </a:pPr>
            <a:r>
              <a:rPr lang="en-US" sz="2500" dirty="0">
                <a:solidFill>
                  <a:srgbClr val="00567D"/>
                </a:solidFill>
                <a:hlinkClick r:id="rId2" tooltip="LInk to ANSI safety standard for low and high lift trucks."/>
              </a:rPr>
              <a:t>standard for low, high lift trucks</a:t>
            </a:r>
            <a:r>
              <a:rPr lang="en-US" sz="2500" dirty="0">
                <a:solidFill>
                  <a:srgbClr val="00567D"/>
                </a:solidFill>
              </a:rPr>
              <a:t> (current standard). </a:t>
            </a:r>
          </a:p>
          <a:p>
            <a:pPr>
              <a:lnSpc>
                <a:spcPct val="150000"/>
              </a:lnSpc>
            </a:pPr>
            <a:endParaRPr lang="en-US" sz="2500" dirty="0">
              <a:solidFill>
                <a:srgbClr val="00567D"/>
              </a:solidFill>
            </a:endParaRPr>
          </a:p>
          <a:p>
            <a:pPr>
              <a:lnSpc>
                <a:spcPct val="150000"/>
              </a:lnSpc>
            </a:pPr>
            <a:r>
              <a:rPr lang="en-US" sz="2500" dirty="0">
                <a:solidFill>
                  <a:srgbClr val="00567D"/>
                </a:solidFill>
              </a:rPr>
              <a:t>Download at no cost from the </a:t>
            </a:r>
            <a:r>
              <a:rPr lang="en-US" sz="2500" dirty="0">
                <a:solidFill>
                  <a:srgbClr val="00567D"/>
                </a:solidFill>
                <a:hlinkClick r:id="rId3" tooltip="Link to industrial truck standards development foundation site."/>
              </a:rPr>
              <a:t>Industrial Truck Standards Development Foundation</a:t>
            </a:r>
            <a:r>
              <a:rPr lang="en-US" sz="2500" dirty="0">
                <a:solidFill>
                  <a:srgbClr val="00567D"/>
                </a:solidFill>
              </a:rPr>
              <a:t>.</a:t>
            </a:r>
          </a:p>
        </p:txBody>
      </p:sp>
      <p:pic>
        <p:nvPicPr>
          <p:cNvPr id="4" name="Picture 3">
            <a:extLst>
              <a:ext uri="{FF2B5EF4-FFF2-40B4-BE49-F238E27FC236}">
                <a16:creationId xmlns:a16="http://schemas.microsoft.com/office/drawing/2014/main" id="{947FA754-9B75-E441-DCDF-EE3EAE0DC39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pic>
        <p:nvPicPr>
          <p:cNvPr id="5" name="Picture Placeholder 5" descr="Image of a forklift.">
            <a:extLst>
              <a:ext uri="{FF2B5EF4-FFF2-40B4-BE49-F238E27FC236}">
                <a16:creationId xmlns:a16="http://schemas.microsoft.com/office/drawing/2014/main" id="{80F00024-99B5-5035-4113-EE4701731074}"/>
              </a:ext>
            </a:extLst>
          </p:cNvPr>
          <p:cNvPicPr>
            <a:picLocks noChangeAspect="1"/>
          </p:cNvPicPr>
          <p:nvPr/>
        </p:nvPicPr>
        <p:blipFill>
          <a:blip r:embed="rId5">
            <a:extLst>
              <a:ext uri="{28A0092B-C50C-407E-A947-70E740481C1C}">
                <a14:useLocalDpi xmlns:a14="http://schemas.microsoft.com/office/drawing/2010/main" val="0"/>
              </a:ext>
            </a:extLst>
          </a:blip>
          <a:srcRect l="2481" r="2481"/>
          <a:stretch>
            <a:fillRect/>
          </a:stretch>
        </p:blipFill>
        <p:spPr>
          <a:xfrm>
            <a:off x="7078893" y="1138196"/>
            <a:ext cx="5043790" cy="4387582"/>
          </a:xfrm>
          <a:prstGeom prst="rect">
            <a:avLst/>
          </a:prstGeom>
        </p:spPr>
      </p:pic>
    </p:spTree>
    <p:extLst>
      <p:ext uri="{BB962C8B-B14F-4D97-AF65-F5344CB8AC3E}">
        <p14:creationId xmlns:p14="http://schemas.microsoft.com/office/powerpoint/2010/main" val="1288918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B95B4-6FE2-DDA4-4260-B2DDF78115B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19251F5-BD8E-2F9C-674A-8B6D4B1C6F9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44A08935-6767-7965-4395-8A32E998CB38}"/>
              </a:ext>
            </a:extLst>
          </p:cNvPr>
          <p:cNvSpPr>
            <a:spLocks noGrp="1"/>
          </p:cNvSpPr>
          <p:nvPr>
            <p:ph type="sldNum" sz="quarter" idx="12"/>
          </p:nvPr>
        </p:nvSpPr>
        <p:spPr/>
        <p:txBody>
          <a:bodyPr/>
          <a:lstStyle/>
          <a:p>
            <a:fld id="{99562CDD-8BC9-4CF6-AA03-D93997F55C9A}" type="slidenum">
              <a:rPr lang="en-US" smtClean="0"/>
              <a:pPr/>
              <a:t>7</a:t>
            </a:fld>
            <a:endParaRPr lang="en-US" dirty="0"/>
          </a:p>
        </p:txBody>
      </p:sp>
      <p:sp>
        <p:nvSpPr>
          <p:cNvPr id="2" name="Footer Placeholder 1" descr="workbook page number">
            <a:extLst>
              <a:ext uri="{FF2B5EF4-FFF2-40B4-BE49-F238E27FC236}">
                <a16:creationId xmlns:a16="http://schemas.microsoft.com/office/drawing/2014/main" id="{C4E893A6-3406-45F0-A10C-FE542256328D}"/>
              </a:ext>
            </a:extLst>
          </p:cNvPr>
          <p:cNvSpPr>
            <a:spLocks noGrp="1"/>
          </p:cNvSpPr>
          <p:nvPr>
            <p:ph type="ftr" sz="quarter" idx="11"/>
          </p:nvPr>
        </p:nvSpPr>
        <p:spPr/>
        <p:txBody>
          <a:bodyPr/>
          <a:lstStyle/>
          <a:p>
            <a:pPr algn="l"/>
            <a:r>
              <a:rPr lang="en-US" dirty="0"/>
              <a:t>Workbook Page #6</a:t>
            </a:r>
          </a:p>
        </p:txBody>
      </p:sp>
      <p:sp>
        <p:nvSpPr>
          <p:cNvPr id="9" name="Title 8">
            <a:extLst>
              <a:ext uri="{FF2B5EF4-FFF2-40B4-BE49-F238E27FC236}">
                <a16:creationId xmlns:a16="http://schemas.microsoft.com/office/drawing/2014/main" id="{6E129F75-0363-CDAF-0230-59EF726793DC}"/>
              </a:ext>
            </a:extLst>
          </p:cNvPr>
          <p:cNvSpPr txBox="1">
            <a:spLocks noGrp="1"/>
          </p:cNvSpPr>
          <p:nvPr>
            <p:ph type="title" idx="4294967295"/>
          </p:nvPr>
        </p:nvSpPr>
        <p:spPr>
          <a:xfrm>
            <a:off x="1311195" y="360317"/>
            <a:ext cx="893911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Additional Oregon </a:t>
            </a:r>
            <a:r>
              <a:rPr lang="en-US" sz="4000" b="1" dirty="0">
                <a:solidFill>
                  <a:srgbClr val="00567D"/>
                </a:solidFill>
                <a:latin typeface="+mn-lt"/>
                <a:ea typeface="+mn-ea"/>
                <a:cs typeface="+mn-cs"/>
              </a:rPr>
              <a:t>r</a:t>
            </a:r>
            <a:r>
              <a:rPr kumimoji="0" lang="en-US" sz="4000" b="1" i="0" u="none" strike="noStrike" kern="1200" cap="none" spc="0" normalizeH="0" baseline="0" noProof="0" dirty="0">
                <a:ln>
                  <a:noFill/>
                </a:ln>
                <a:solidFill>
                  <a:srgbClr val="00567D"/>
                </a:solidFill>
                <a:effectLst/>
                <a:uLnTx/>
                <a:uFillTx/>
                <a:latin typeface="+mn-lt"/>
                <a:ea typeface="+mn-ea"/>
                <a:cs typeface="+mn-cs"/>
              </a:rPr>
              <a:t>ules for forklifts</a:t>
            </a:r>
          </a:p>
        </p:txBody>
      </p:sp>
      <p:sp>
        <p:nvSpPr>
          <p:cNvPr id="12" name="TextBox 11">
            <a:extLst>
              <a:ext uri="{FF2B5EF4-FFF2-40B4-BE49-F238E27FC236}">
                <a16:creationId xmlns:a16="http://schemas.microsoft.com/office/drawing/2014/main" id="{638F18FA-8F7A-B215-8C71-8F13126D89CB}"/>
              </a:ext>
            </a:extLst>
          </p:cNvPr>
          <p:cNvSpPr txBox="1"/>
          <p:nvPr/>
        </p:nvSpPr>
        <p:spPr>
          <a:xfrm>
            <a:off x="1311195" y="1807901"/>
            <a:ext cx="4561704" cy="176394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500" dirty="0">
                <a:solidFill>
                  <a:srgbClr val="00567D"/>
                </a:solidFill>
              </a:rPr>
              <a:t>Overhead guards</a:t>
            </a:r>
          </a:p>
          <a:p>
            <a:pPr marL="457200" indent="-457200">
              <a:lnSpc>
                <a:spcPct val="150000"/>
              </a:lnSpc>
              <a:buFont typeface="Arial" panose="020B0604020202020204" pitchFamily="34" charset="0"/>
              <a:buChar char="•"/>
            </a:pPr>
            <a:r>
              <a:rPr lang="en-US" sz="2500" dirty="0">
                <a:solidFill>
                  <a:srgbClr val="00567D"/>
                </a:solidFill>
              </a:rPr>
              <a:t>Load backrests</a:t>
            </a:r>
          </a:p>
          <a:p>
            <a:pPr marL="457200" indent="-457200">
              <a:lnSpc>
                <a:spcPct val="150000"/>
              </a:lnSpc>
              <a:buFont typeface="Arial" panose="020B0604020202020204" pitchFamily="34" charset="0"/>
              <a:buChar char="•"/>
            </a:pPr>
            <a:r>
              <a:rPr lang="en-US" sz="2500" dirty="0">
                <a:solidFill>
                  <a:srgbClr val="00567D"/>
                </a:solidFill>
              </a:rPr>
              <a:t>Shear-point guards</a:t>
            </a:r>
          </a:p>
        </p:txBody>
      </p:sp>
      <p:pic>
        <p:nvPicPr>
          <p:cNvPr id="4" name="Picture 3">
            <a:extLst>
              <a:ext uri="{FF2B5EF4-FFF2-40B4-BE49-F238E27FC236}">
                <a16:creationId xmlns:a16="http://schemas.microsoft.com/office/drawing/2014/main" id="{C3B543DC-1731-7EB0-714E-880F726A49C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close up image of a forklift ">
            <a:extLst>
              <a:ext uri="{FF2B5EF4-FFF2-40B4-BE49-F238E27FC236}">
                <a16:creationId xmlns:a16="http://schemas.microsoft.com/office/drawing/2014/main" id="{537999A5-8A55-F3A6-A957-EF243133BE85}"/>
              </a:ext>
            </a:extLst>
          </p:cNvPr>
          <p:cNvPicPr>
            <a:picLocks noChangeAspect="1"/>
          </p:cNvPicPr>
          <p:nvPr/>
        </p:nvPicPr>
        <p:blipFill>
          <a:blip r:embed="rId3">
            <a:extLst>
              <a:ext uri="{28A0092B-C50C-407E-A947-70E740481C1C}">
                <a14:useLocalDpi xmlns:a14="http://schemas.microsoft.com/office/drawing/2010/main" val="0"/>
              </a:ext>
            </a:extLst>
          </a:blip>
          <a:srcRect t="13246" b="13246"/>
          <a:stretch>
            <a:fillRect/>
          </a:stretch>
        </p:blipFill>
        <p:spPr>
          <a:xfrm>
            <a:off x="5872899" y="1388193"/>
            <a:ext cx="6172200" cy="4873625"/>
          </a:xfrm>
          <a:prstGeom prst="rect">
            <a:avLst/>
          </a:prstGeom>
        </p:spPr>
      </p:pic>
    </p:spTree>
    <p:extLst>
      <p:ext uri="{BB962C8B-B14F-4D97-AF65-F5344CB8AC3E}">
        <p14:creationId xmlns:p14="http://schemas.microsoft.com/office/powerpoint/2010/main" val="994131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79558-973B-1902-E3D4-2C7940919A2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5FC412F-70EA-F97A-0E28-C8EFADD01E5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4F893B1B-2320-5BE1-6683-F40042A464C1}"/>
              </a:ext>
            </a:extLst>
          </p:cNvPr>
          <p:cNvSpPr>
            <a:spLocks noGrp="1"/>
          </p:cNvSpPr>
          <p:nvPr>
            <p:ph type="sldNum" sz="quarter" idx="12"/>
          </p:nvPr>
        </p:nvSpPr>
        <p:spPr/>
        <p:txBody>
          <a:bodyPr/>
          <a:lstStyle/>
          <a:p>
            <a:fld id="{99562CDD-8BC9-4CF6-AA03-D93997F55C9A}" type="slidenum">
              <a:rPr lang="en-US" smtClean="0"/>
              <a:pPr/>
              <a:t>8</a:t>
            </a:fld>
            <a:endParaRPr lang="en-US" dirty="0"/>
          </a:p>
        </p:txBody>
      </p:sp>
      <p:sp>
        <p:nvSpPr>
          <p:cNvPr id="2" name="Footer Placeholder 1" descr="workbook page number">
            <a:extLst>
              <a:ext uri="{FF2B5EF4-FFF2-40B4-BE49-F238E27FC236}">
                <a16:creationId xmlns:a16="http://schemas.microsoft.com/office/drawing/2014/main" id="{B7BB066F-1182-EB4E-2275-576262A4CE35}"/>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E5AF8B9E-A601-0CD9-619E-E73185577D52}"/>
              </a:ext>
            </a:extLst>
          </p:cNvPr>
          <p:cNvSpPr txBox="1">
            <a:spLocks noGrp="1"/>
          </p:cNvSpPr>
          <p:nvPr>
            <p:ph type="title" idx="4294967295"/>
          </p:nvPr>
        </p:nvSpPr>
        <p:spPr>
          <a:xfrm>
            <a:off x="1311195" y="449425"/>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Fulcrum point</a:t>
            </a:r>
          </a:p>
        </p:txBody>
      </p:sp>
      <p:sp>
        <p:nvSpPr>
          <p:cNvPr id="12" name="TextBox 11">
            <a:extLst>
              <a:ext uri="{FF2B5EF4-FFF2-40B4-BE49-F238E27FC236}">
                <a16:creationId xmlns:a16="http://schemas.microsoft.com/office/drawing/2014/main" id="{56AA2E27-466F-1121-8E7B-EA001455F97E}"/>
              </a:ext>
            </a:extLst>
          </p:cNvPr>
          <p:cNvSpPr txBox="1"/>
          <p:nvPr/>
        </p:nvSpPr>
        <p:spPr>
          <a:xfrm>
            <a:off x="1284875" y="1436502"/>
            <a:ext cx="5544549" cy="4284763"/>
          </a:xfrm>
          <a:prstGeom prst="rect">
            <a:avLst/>
          </a:prstGeom>
          <a:noFill/>
        </p:spPr>
        <p:txBody>
          <a:bodyPr wrap="square" rtlCol="0">
            <a:spAutoFit/>
          </a:bodyPr>
          <a:lstStyle/>
          <a:p>
            <a:pPr>
              <a:lnSpc>
                <a:spcPct val="150000"/>
              </a:lnSpc>
            </a:pPr>
            <a:r>
              <a:rPr lang="en-US" sz="2300" dirty="0">
                <a:solidFill>
                  <a:srgbClr val="00567D"/>
                </a:solidFill>
              </a:rPr>
              <a:t>Forklift stability is based on the principle of two weights balanced on opposite sides of a pivot (fulcrum point). </a:t>
            </a:r>
          </a:p>
          <a:p>
            <a:pPr>
              <a:lnSpc>
                <a:spcPct val="150000"/>
              </a:lnSpc>
            </a:pPr>
            <a:endParaRPr lang="en-US" sz="2300" dirty="0">
              <a:solidFill>
                <a:srgbClr val="00567D"/>
              </a:solidFill>
            </a:endParaRPr>
          </a:p>
          <a:p>
            <a:pPr>
              <a:lnSpc>
                <a:spcPct val="150000"/>
              </a:lnSpc>
            </a:pPr>
            <a:r>
              <a:rPr lang="en-US" sz="2300" dirty="0">
                <a:solidFill>
                  <a:srgbClr val="00567D"/>
                </a:solidFill>
              </a:rPr>
              <a:t>The forward wheels are the fulcrum.  </a:t>
            </a:r>
          </a:p>
          <a:p>
            <a:pPr>
              <a:lnSpc>
                <a:spcPct val="150000"/>
              </a:lnSpc>
            </a:pPr>
            <a:endParaRPr lang="en-US" sz="2300" dirty="0">
              <a:solidFill>
                <a:srgbClr val="00567D"/>
              </a:solidFill>
            </a:endParaRPr>
          </a:p>
          <a:p>
            <a:pPr>
              <a:lnSpc>
                <a:spcPct val="150000"/>
              </a:lnSpc>
            </a:pPr>
            <a:r>
              <a:rPr lang="en-US" sz="2300" dirty="0">
                <a:solidFill>
                  <a:srgbClr val="00567D"/>
                </a:solidFill>
              </a:rPr>
              <a:t>This is the same principle used for a teeter-totter. </a:t>
            </a:r>
          </a:p>
        </p:txBody>
      </p:sp>
      <p:pic>
        <p:nvPicPr>
          <p:cNvPr id="4" name="Picture 3">
            <a:extLst>
              <a:ext uri="{FF2B5EF4-FFF2-40B4-BE49-F238E27FC236}">
                <a16:creationId xmlns:a16="http://schemas.microsoft.com/office/drawing/2014/main" id="{7F976697-F97F-074B-F742-ED2EBADC4FF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A worker driving a forklift carrying a load, with the words fulcrum below in a triangle and a straight link over the top of the triangle, depicting a teeter-totter.&#10;&#10;">
            <a:extLst>
              <a:ext uri="{FF2B5EF4-FFF2-40B4-BE49-F238E27FC236}">
                <a16:creationId xmlns:a16="http://schemas.microsoft.com/office/drawing/2014/main" id="{79DC68B2-D3B0-E461-AABB-81D055F10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0" y="1304069"/>
            <a:ext cx="4759162" cy="3967328"/>
          </a:xfrm>
          <a:prstGeom prst="rect">
            <a:avLst/>
          </a:prstGeom>
        </p:spPr>
      </p:pic>
    </p:spTree>
    <p:extLst>
      <p:ext uri="{BB962C8B-B14F-4D97-AF65-F5344CB8AC3E}">
        <p14:creationId xmlns:p14="http://schemas.microsoft.com/office/powerpoint/2010/main" val="807655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3134B-1ABD-DCC0-F28E-58EE7C2B6C1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AAD5C75-62F3-3C22-5DE1-B6FD96EE31F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27C9BBC-60D8-3045-4DE9-B92035DB3B81}"/>
              </a:ext>
            </a:extLst>
          </p:cNvPr>
          <p:cNvSpPr>
            <a:spLocks noGrp="1"/>
          </p:cNvSpPr>
          <p:nvPr>
            <p:ph type="sldNum" sz="quarter" idx="12"/>
          </p:nvPr>
        </p:nvSpPr>
        <p:spPr/>
        <p:txBody>
          <a:bodyPr/>
          <a:lstStyle/>
          <a:p>
            <a:fld id="{99562CDD-8BC9-4CF6-AA03-D93997F55C9A}" type="slidenum">
              <a:rPr lang="en-US" smtClean="0"/>
              <a:pPr/>
              <a:t>9</a:t>
            </a:fld>
            <a:endParaRPr lang="en-US" dirty="0"/>
          </a:p>
        </p:txBody>
      </p:sp>
      <p:sp>
        <p:nvSpPr>
          <p:cNvPr id="2" name="Footer Placeholder 1" descr="workbook page number">
            <a:extLst>
              <a:ext uri="{FF2B5EF4-FFF2-40B4-BE49-F238E27FC236}">
                <a16:creationId xmlns:a16="http://schemas.microsoft.com/office/drawing/2014/main" id="{6285D635-84B7-485D-D3B4-1764B90746AE}"/>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BCBBDFE9-25BC-8B88-FC6C-C5FA2B34A115}"/>
              </a:ext>
            </a:extLst>
          </p:cNvPr>
          <p:cNvSpPr txBox="1">
            <a:spLocks noGrp="1"/>
          </p:cNvSpPr>
          <p:nvPr>
            <p:ph type="title" idx="4294967295"/>
          </p:nvPr>
        </p:nvSpPr>
        <p:spPr>
          <a:xfrm>
            <a:off x="1311195" y="494581"/>
            <a:ext cx="540069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Center of gravity (CG)</a:t>
            </a:r>
          </a:p>
        </p:txBody>
      </p:sp>
      <p:sp>
        <p:nvSpPr>
          <p:cNvPr id="12" name="TextBox 11">
            <a:extLst>
              <a:ext uri="{FF2B5EF4-FFF2-40B4-BE49-F238E27FC236}">
                <a16:creationId xmlns:a16="http://schemas.microsoft.com/office/drawing/2014/main" id="{A18A1D34-DA95-0351-050D-F5B3CFA94D48}"/>
              </a:ext>
            </a:extLst>
          </p:cNvPr>
          <p:cNvSpPr txBox="1"/>
          <p:nvPr/>
        </p:nvSpPr>
        <p:spPr>
          <a:xfrm>
            <a:off x="1311195" y="1674627"/>
            <a:ext cx="5400690" cy="3222934"/>
          </a:xfrm>
          <a:prstGeom prst="rect">
            <a:avLst/>
          </a:prstGeom>
          <a:noFill/>
        </p:spPr>
        <p:txBody>
          <a:bodyPr wrap="square" rtlCol="0">
            <a:spAutoFit/>
          </a:bodyPr>
          <a:lstStyle/>
          <a:p>
            <a:pPr>
              <a:lnSpc>
                <a:spcPct val="150000"/>
              </a:lnSpc>
            </a:pPr>
            <a:r>
              <a:rPr lang="en-US" sz="2300" dirty="0">
                <a:solidFill>
                  <a:srgbClr val="00567D"/>
                </a:solidFill>
              </a:rPr>
              <a:t>When a forklift picks up a load, the forklift and load have a new combined CG. </a:t>
            </a:r>
          </a:p>
          <a:p>
            <a:pPr>
              <a:lnSpc>
                <a:spcPct val="150000"/>
              </a:lnSpc>
            </a:pPr>
            <a:endParaRPr lang="en-US" sz="2300" dirty="0">
              <a:solidFill>
                <a:srgbClr val="00567D"/>
              </a:solidFill>
            </a:endParaRPr>
          </a:p>
          <a:p>
            <a:pPr>
              <a:lnSpc>
                <a:spcPct val="150000"/>
              </a:lnSpc>
            </a:pPr>
            <a:r>
              <a:rPr lang="en-US" sz="2300" dirty="0">
                <a:solidFill>
                  <a:srgbClr val="00567D"/>
                </a:solidFill>
              </a:rPr>
              <a:t>The stability of the forklift is determined by the location of its CG, or if the forklift is loaded, the combined CG.</a:t>
            </a:r>
          </a:p>
        </p:txBody>
      </p:sp>
      <p:pic>
        <p:nvPicPr>
          <p:cNvPr id="4" name="Picture 3">
            <a:extLst>
              <a:ext uri="{FF2B5EF4-FFF2-40B4-BE49-F238E27FC236}">
                <a16:creationId xmlns:a16="http://schemas.microsoft.com/office/drawing/2014/main" id="{D3050970-8129-2ABC-2352-0A60A13BBBF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a forklift showing where the center of gravity is when loaded">
            <a:extLst>
              <a:ext uri="{FF2B5EF4-FFF2-40B4-BE49-F238E27FC236}">
                <a16:creationId xmlns:a16="http://schemas.microsoft.com/office/drawing/2014/main" id="{4D22C034-47C4-1EC2-33F1-A0282AEA482B}"/>
              </a:ext>
            </a:extLst>
          </p:cNvPr>
          <p:cNvPicPr>
            <a:picLocks noChangeAspect="1"/>
          </p:cNvPicPr>
          <p:nvPr/>
        </p:nvPicPr>
        <p:blipFill rotWithShape="1">
          <a:blip r:embed="rId3">
            <a:extLst>
              <a:ext uri="{28A0092B-C50C-407E-A947-70E740481C1C}">
                <a14:useLocalDpi xmlns:a14="http://schemas.microsoft.com/office/drawing/2010/main" val="0"/>
              </a:ext>
            </a:extLst>
          </a:blip>
          <a:srcRect t="8221" b="8152"/>
          <a:stretch/>
        </p:blipFill>
        <p:spPr>
          <a:xfrm>
            <a:off x="6943725" y="1306792"/>
            <a:ext cx="5058552" cy="4544181"/>
          </a:xfrm>
          <a:prstGeom prst="rect">
            <a:avLst/>
          </a:prstGeom>
        </p:spPr>
      </p:pic>
    </p:spTree>
    <p:extLst>
      <p:ext uri="{BB962C8B-B14F-4D97-AF65-F5344CB8AC3E}">
        <p14:creationId xmlns:p14="http://schemas.microsoft.com/office/powerpoint/2010/main" val="2012876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opic xmlns="4abed4e2-db5c-4e78-ae88-7ca7a6241065">
      <Value>297</Value>
      <Value>279</Value>
    </Topic>
    <Language xmlns="http://schemas.microsoft.com/sharepoint/v3">English</Language>
    <TrainingFormat xmlns="4abed4e2-db5c-4e78-ae88-7ca7a6241065">Overhead</TrainingFormat>
    <TrainingType xmlns="4abed4e2-db5c-4e78-ae88-7ca7a6241065">Workshop</TrainingType>
    <DateRevised xmlns="4abed4e2-db5c-4e78-ae88-7ca7a6241065">2026-04-15T07:00:00+00:00</DateRevised>
    <AdditionalTitle xmlns="4abed4e2-db5c-4e78-ae88-7ca7a6241065" xsi:nil="true"/>
    <Description1 xmlns="4abed4e2-db5c-4e78-ae88-7ca7a6241065">PowerPoint slides for the Forklift Safety workshop.</Description1>
    <IconOverlay xmlns="http://schemas.microsoft.com/sharepoint/v4" xsi:nil="true"/>
  </documentManagement>
</p:properties>
</file>

<file path=customXml/itemProps1.xml><?xml version="1.0" encoding="utf-8"?>
<ds:datastoreItem xmlns:ds="http://schemas.openxmlformats.org/officeDocument/2006/customXml" ds:itemID="{DFAD7B08-F53A-49E6-A9C9-5CB05D931F63}"/>
</file>

<file path=customXml/itemProps2.xml><?xml version="1.0" encoding="utf-8"?>
<ds:datastoreItem xmlns:ds="http://schemas.openxmlformats.org/officeDocument/2006/customXml" ds:itemID="{42FFEA60-C4D2-42E3-A305-8A6783256AA8}"/>
</file>

<file path=customXml/itemProps3.xml><?xml version="1.0" encoding="utf-8"?>
<ds:datastoreItem xmlns:ds="http://schemas.openxmlformats.org/officeDocument/2006/customXml" ds:itemID="{B7C31B32-DC35-4B29-8B3C-84C65A9E6872}"/>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2145</TotalTime>
  <Words>2067</Words>
  <Application>Microsoft Office PowerPoint</Application>
  <PresentationFormat>Widescreen</PresentationFormat>
  <Paragraphs>352</Paragraphs>
  <Slides>38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Aptos</vt:lpstr>
      <vt:lpstr>Arial</vt:lpstr>
      <vt:lpstr>Calibri</vt:lpstr>
      <vt:lpstr>Calibri Light</vt:lpstr>
      <vt:lpstr>Office Theme</vt:lpstr>
      <vt:lpstr>Powered Industrial Truck (Forklift) Safety</vt:lpstr>
      <vt:lpstr>Oregon OSHA Public Education Mission:</vt:lpstr>
      <vt:lpstr>Contact us </vt:lpstr>
      <vt:lpstr>Workshop objectives</vt:lpstr>
      <vt:lpstr>What is a forklift?</vt:lpstr>
      <vt:lpstr>General requirements</vt:lpstr>
      <vt:lpstr>Additional Oregon rules for forklifts</vt:lpstr>
      <vt:lpstr>Fulcrum point</vt:lpstr>
      <vt:lpstr>Center of gravity (CG)</vt:lpstr>
      <vt:lpstr>Stability triangle</vt:lpstr>
      <vt:lpstr>Exercise (page 8)</vt:lpstr>
      <vt:lpstr>Load center</vt:lpstr>
      <vt:lpstr>Loaded forklift</vt:lpstr>
      <vt:lpstr>Seat belt safety</vt:lpstr>
      <vt:lpstr>Seat belt safety (continued)</vt:lpstr>
      <vt:lpstr>Picking up a load</vt:lpstr>
      <vt:lpstr>Traveling with a load</vt:lpstr>
      <vt:lpstr>Traveling with a load (continued)</vt:lpstr>
      <vt:lpstr>Placing and stacking a load</vt:lpstr>
      <vt:lpstr>Placing and stacking a load (continued)</vt:lpstr>
      <vt:lpstr>Placing and stacking a load (continued)</vt:lpstr>
      <vt:lpstr>Placing and stacking a load (continued)</vt:lpstr>
      <vt:lpstr>Operating forklifts around pedestrians</vt:lpstr>
      <vt:lpstr>Exercise (page 13)</vt:lpstr>
      <vt:lpstr>Lifting people</vt:lpstr>
      <vt:lpstr>Training forklift operators</vt:lpstr>
      <vt:lpstr>Evaluating the operator’s competency</vt:lpstr>
      <vt:lpstr>Certifying operators</vt:lpstr>
      <vt:lpstr>Refresher training for operators</vt:lpstr>
      <vt:lpstr>Qualifications of forklift trainers</vt:lpstr>
      <vt:lpstr>Training topics for operators</vt:lpstr>
      <vt:lpstr>Training topics for operators (continued)</vt:lpstr>
      <vt:lpstr>Training topics for operators (continued)</vt:lpstr>
      <vt:lpstr>Previously received training</vt:lpstr>
      <vt:lpstr>Let’s review!  Answer the 10 quiz questions to test what you have learned. </vt:lpstr>
      <vt:lpstr>Additional educational resources</vt:lpstr>
      <vt:lpstr>Need more information? Call your nearest Oregon OSHA Office</vt:lpstr>
      <vt:lpstr>Thank you!</vt:lpstr>
    </vt:vector>
  </TitlesOfParts>
  <Company>DCBS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Forklift Safety</dc:title>
  <dc:creator>Knecht Jessica M</dc:creator>
  <cp:lastModifiedBy>Angelina Cox</cp:lastModifiedBy>
  <cp:revision>190</cp:revision>
  <dcterms:created xsi:type="dcterms:W3CDTF">2020-01-18T00:36:53Z</dcterms:created>
  <dcterms:modified xsi:type="dcterms:W3CDTF">2026-04-15T15:11:17Z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2024-09-25T19:38:07Z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45224d52-eb3c-44ab-bb29-c8af436510ac</vt:lpwstr>
  </property>
  <property fmtid="{D5CDD505-2E9C-101B-9397-08002B2CF9AE}" pid="8" name="MSIP_Label_09b73270-2993-4076-be47-9c78f42a1e84_ContentBits">
    <vt:lpwstr>0</vt:lpwstr>
  </property>
  <property fmtid="{D5CDD505-2E9C-101B-9397-08002B2CF9AE}" pid="9" name="ContentTypeId">
    <vt:lpwstr>0x010100854524CC3423A244BB56938E3F8ABE270067817B4706841944893504266FF3AFD0</vt:lpwstr>
  </property>
</Properties>
</file>