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diagrams/data1.xml" ContentType="application/vnd.openxmlformats-officedocument.drawingml.diagramData+xml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3.xml" ContentType="application/vnd.openxmlformats-officedocument.presentationml.slide+xml"/>
  <Override PartName="/ppt/slides/slide22.xml" ContentType="application/vnd.openxmlformats-officedocument.presentationml.slide+xml"/>
  <Override PartName="/ppt/slides/slide21.xml" ContentType="application/vnd.openxmlformats-officedocument.presentationml.slide+xml"/>
  <Override PartName="/ppt/slides/slide1.xml" ContentType="application/vnd.openxmlformats-officedocument.presentationml.slide+xml"/>
  <Override PartName="/ppt/slides/slide20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diagrams/quickStyle1.xml" ContentType="application/vnd.openxmlformats-officedocument.drawingml.diagramStyle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diagrams/layout1.xml" ContentType="application/vnd.openxmlformats-officedocument.drawingml.diagramLayout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56" r:id="rId2"/>
    <p:sldId id="257" r:id="rId3"/>
    <p:sldId id="258" r:id="rId4"/>
    <p:sldId id="380" r:id="rId5"/>
    <p:sldId id="342" r:id="rId6"/>
    <p:sldId id="381" r:id="rId7"/>
    <p:sldId id="382" r:id="rId8"/>
    <p:sldId id="383" r:id="rId9"/>
    <p:sldId id="384" r:id="rId10"/>
    <p:sldId id="385" r:id="rId11"/>
    <p:sldId id="386" r:id="rId12"/>
    <p:sldId id="387" r:id="rId13"/>
    <p:sldId id="388" r:id="rId14"/>
    <p:sldId id="389" r:id="rId15"/>
    <p:sldId id="390" r:id="rId16"/>
    <p:sldId id="391" r:id="rId17"/>
    <p:sldId id="392" r:id="rId18"/>
    <p:sldId id="393" r:id="rId19"/>
    <p:sldId id="394" r:id="rId20"/>
    <p:sldId id="395" r:id="rId21"/>
    <p:sldId id="396" r:id="rId22"/>
    <p:sldId id="314" r:id="rId23"/>
    <p:sldId id="341" r:id="rId24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F58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868" autoAdjust="0"/>
    <p:restoredTop sz="96395" autoAdjust="0"/>
  </p:normalViewPr>
  <p:slideViewPr>
    <p:cSldViewPr snapToGrid="0">
      <p:cViewPr varScale="1">
        <p:scale>
          <a:sx n="90" d="100"/>
          <a:sy n="90" d="100"/>
        </p:scale>
        <p:origin x="336" y="8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822" y="6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ustomXml" Target="../customXml/item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984E321-5B7D-4A2C-B378-0B6111C45DD1}" type="doc">
      <dgm:prSet loTypeId="urn:microsoft.com/office/officeart/2005/8/layout/orgChart1" loCatId="hierarchy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2D359EB-ED4D-485F-9FF2-83CE9F97E028}">
      <dgm:prSet phldrT="[Text]" custT="1"/>
      <dgm:spPr/>
      <dgm:t>
        <a:bodyPr/>
        <a:lstStyle/>
        <a:p>
          <a:r>
            <a:rPr lang="en-US" sz="2400" b="1" dirty="0" smtClean="0">
              <a:latin typeface="Calibri" panose="020F0502020204030204" pitchFamily="34" charset="0"/>
              <a:cs typeface="Calibri" panose="020F0502020204030204" pitchFamily="34" charset="0"/>
            </a:rPr>
            <a:t>Permit-Required Confined Space</a:t>
          </a:r>
          <a:endParaRPr lang="en-US" sz="24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949E04B7-6049-4026-83A6-4C51F25639FF}" type="parTrans" cxnId="{2F6AE613-5759-48ED-AF94-1D9BCCC5EE06}">
      <dgm:prSet/>
      <dgm:spPr/>
      <dgm:t>
        <a:bodyPr/>
        <a:lstStyle/>
        <a:p>
          <a:endParaRPr lang="en-US"/>
        </a:p>
      </dgm:t>
    </dgm:pt>
    <dgm:pt modelId="{BEC68D20-AF80-4C99-A70B-930EE00547F7}" type="sibTrans" cxnId="{2F6AE613-5759-48ED-AF94-1D9BCCC5EE06}">
      <dgm:prSet/>
      <dgm:spPr/>
      <dgm:t>
        <a:bodyPr/>
        <a:lstStyle/>
        <a:p>
          <a:endParaRPr lang="en-US"/>
        </a:p>
      </dgm:t>
    </dgm:pt>
    <dgm:pt modelId="{FA30119D-57C1-4569-95C0-81EE860C7A17}">
      <dgm:prSet phldrT="[Text]" custT="1"/>
      <dgm:spPr/>
      <dgm:t>
        <a:bodyPr/>
        <a:lstStyle/>
        <a:p>
          <a:r>
            <a:rPr lang="en-US" sz="2400" b="1" dirty="0" smtClean="0">
              <a:latin typeface="Calibri" panose="020F0502020204030204" pitchFamily="34" charset="0"/>
              <a:cs typeface="Calibri" panose="020F0502020204030204" pitchFamily="34" charset="0"/>
            </a:rPr>
            <a:t>Employees do not enter</a:t>
          </a:r>
          <a:endParaRPr lang="en-US" sz="2400" b="1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1210767A-D420-4CF1-9139-CFFE6FCDD653}" type="parTrans" cxnId="{4B1571B6-CAD3-49B4-A8F1-E392E9F9EEE7}">
      <dgm:prSet/>
      <dgm:spPr/>
      <dgm:t>
        <a:bodyPr/>
        <a:lstStyle/>
        <a:p>
          <a:endParaRPr lang="en-US"/>
        </a:p>
      </dgm:t>
    </dgm:pt>
    <dgm:pt modelId="{2268EEA7-BF59-483B-B43D-1FAA533D5DA0}" type="sibTrans" cxnId="{4B1571B6-CAD3-49B4-A8F1-E392E9F9EEE7}">
      <dgm:prSet/>
      <dgm:spPr/>
      <dgm:t>
        <a:bodyPr/>
        <a:lstStyle/>
        <a:p>
          <a:endParaRPr lang="en-US"/>
        </a:p>
      </dgm:t>
    </dgm:pt>
    <dgm:pt modelId="{4AAD53FB-95FF-49C0-BF1B-D2F6023CD277}">
      <dgm:prSet phldrT="[Text]" custT="1"/>
      <dgm:spPr/>
      <dgm:t>
        <a:bodyPr/>
        <a:lstStyle/>
        <a:p>
          <a:r>
            <a:rPr lang="en-US" sz="2400" b="1" dirty="0" smtClean="0">
              <a:latin typeface="Calibri" panose="020F0502020204030204" pitchFamily="34" charset="0"/>
              <a:cs typeface="Calibri" panose="020F0502020204030204" pitchFamily="34" charset="0"/>
            </a:rPr>
            <a:t>Permit Entry</a:t>
          </a:r>
          <a:endParaRPr lang="en-US" sz="2400" b="1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480C437C-43B1-4DE3-9199-DF9AF00F84F3}" type="parTrans" cxnId="{C6F19C54-EB40-4380-A608-E94AC78C8B3A}">
      <dgm:prSet/>
      <dgm:spPr/>
      <dgm:t>
        <a:bodyPr/>
        <a:lstStyle/>
        <a:p>
          <a:endParaRPr lang="en-US"/>
        </a:p>
      </dgm:t>
    </dgm:pt>
    <dgm:pt modelId="{A2135AE8-FB4E-408E-B9A0-1348D801F84E}" type="sibTrans" cxnId="{C6F19C54-EB40-4380-A608-E94AC78C8B3A}">
      <dgm:prSet/>
      <dgm:spPr/>
      <dgm:t>
        <a:bodyPr/>
        <a:lstStyle/>
        <a:p>
          <a:endParaRPr lang="en-US"/>
        </a:p>
      </dgm:t>
    </dgm:pt>
    <dgm:pt modelId="{3E692C54-4D59-44FF-A6F9-4CD6AC36243F}">
      <dgm:prSet phldrT="[Text]" custT="1"/>
      <dgm:spPr/>
      <dgm:t>
        <a:bodyPr/>
        <a:lstStyle/>
        <a:p>
          <a:r>
            <a:rPr lang="en-US" sz="2400" b="1" dirty="0" smtClean="0">
              <a:latin typeface="Calibri" panose="020F0502020204030204" pitchFamily="34" charset="0"/>
              <a:cs typeface="Calibri" panose="020F0502020204030204" pitchFamily="34" charset="0"/>
            </a:rPr>
            <a:t>Alternate Entry when allowed</a:t>
          </a:r>
          <a:endParaRPr lang="en-US" sz="2400" b="1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2D72BE45-FAC9-4465-AF97-D9119E5C731E}" type="parTrans" cxnId="{8853BF9F-9F4B-43B8-98E0-5E46CC7EB197}">
      <dgm:prSet/>
      <dgm:spPr/>
      <dgm:t>
        <a:bodyPr/>
        <a:lstStyle/>
        <a:p>
          <a:endParaRPr lang="en-US"/>
        </a:p>
      </dgm:t>
    </dgm:pt>
    <dgm:pt modelId="{A2DC10BF-9968-4F36-A63B-D10D07BE6E81}" type="sibTrans" cxnId="{8853BF9F-9F4B-43B8-98E0-5E46CC7EB197}">
      <dgm:prSet/>
      <dgm:spPr/>
      <dgm:t>
        <a:bodyPr/>
        <a:lstStyle/>
        <a:p>
          <a:endParaRPr lang="en-US"/>
        </a:p>
      </dgm:t>
    </dgm:pt>
    <dgm:pt modelId="{38C0F7DE-764E-453E-95B8-8CC8E1FAB63E}" type="pres">
      <dgm:prSet presAssocID="{F984E321-5B7D-4A2C-B378-0B6111C45DD1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CEC97FE3-5285-4FAE-A806-CC456558561D}" type="pres">
      <dgm:prSet presAssocID="{22D359EB-ED4D-485F-9FF2-83CE9F97E028}" presName="hierRoot1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E6AD2A42-6174-468D-8F59-B1547ABC1776}" type="pres">
      <dgm:prSet presAssocID="{22D359EB-ED4D-485F-9FF2-83CE9F97E028}" presName="rootComposite1" presStyleCnt="0"/>
      <dgm:spPr/>
      <dgm:t>
        <a:bodyPr/>
        <a:lstStyle/>
        <a:p>
          <a:endParaRPr lang="en-US"/>
        </a:p>
      </dgm:t>
    </dgm:pt>
    <dgm:pt modelId="{AF3FEB03-3FB3-4DA7-A212-7845E055BDB7}" type="pres">
      <dgm:prSet presAssocID="{22D359EB-ED4D-485F-9FF2-83CE9F97E028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10F47E7-EAEA-44AD-A015-7E223EB3EAEB}" type="pres">
      <dgm:prSet presAssocID="{22D359EB-ED4D-485F-9FF2-83CE9F97E028}" presName="rootConnector1" presStyleLbl="node1" presStyleIdx="0" presStyleCnt="0"/>
      <dgm:spPr/>
      <dgm:t>
        <a:bodyPr/>
        <a:lstStyle/>
        <a:p>
          <a:endParaRPr lang="en-US"/>
        </a:p>
      </dgm:t>
    </dgm:pt>
    <dgm:pt modelId="{CBD0B407-51FB-403A-A1C3-BB534D97BAFF}" type="pres">
      <dgm:prSet presAssocID="{22D359EB-ED4D-485F-9FF2-83CE9F97E028}" presName="hierChild2" presStyleCnt="0"/>
      <dgm:spPr/>
      <dgm:t>
        <a:bodyPr/>
        <a:lstStyle/>
        <a:p>
          <a:endParaRPr lang="en-US"/>
        </a:p>
      </dgm:t>
    </dgm:pt>
    <dgm:pt modelId="{FBB70B6D-E656-4515-81F0-136C147CF08E}" type="pres">
      <dgm:prSet presAssocID="{1210767A-D420-4CF1-9139-CFFE6FCDD653}" presName="Name37" presStyleLbl="parChTrans1D2" presStyleIdx="0" presStyleCnt="3"/>
      <dgm:spPr/>
      <dgm:t>
        <a:bodyPr/>
        <a:lstStyle/>
        <a:p>
          <a:endParaRPr lang="en-US"/>
        </a:p>
      </dgm:t>
    </dgm:pt>
    <dgm:pt modelId="{168939A6-1EE2-4E7C-8618-56524CEB73BC}" type="pres">
      <dgm:prSet presAssocID="{FA30119D-57C1-4569-95C0-81EE860C7A17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B268DC51-899D-41FE-A100-71864C3C370A}" type="pres">
      <dgm:prSet presAssocID="{FA30119D-57C1-4569-95C0-81EE860C7A17}" presName="rootComposite" presStyleCnt="0"/>
      <dgm:spPr/>
      <dgm:t>
        <a:bodyPr/>
        <a:lstStyle/>
        <a:p>
          <a:endParaRPr lang="en-US"/>
        </a:p>
      </dgm:t>
    </dgm:pt>
    <dgm:pt modelId="{BE5E94E5-1D93-4636-84D8-9406B1558507}" type="pres">
      <dgm:prSet presAssocID="{FA30119D-57C1-4569-95C0-81EE860C7A17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27BE0F3-6040-48CF-9899-A7AB231DECD8}" type="pres">
      <dgm:prSet presAssocID="{FA30119D-57C1-4569-95C0-81EE860C7A17}" presName="rootConnector" presStyleLbl="node2" presStyleIdx="0" presStyleCnt="3"/>
      <dgm:spPr/>
      <dgm:t>
        <a:bodyPr/>
        <a:lstStyle/>
        <a:p>
          <a:endParaRPr lang="en-US"/>
        </a:p>
      </dgm:t>
    </dgm:pt>
    <dgm:pt modelId="{84838B0B-3177-47A2-A651-E8758E62CF10}" type="pres">
      <dgm:prSet presAssocID="{FA30119D-57C1-4569-95C0-81EE860C7A17}" presName="hierChild4" presStyleCnt="0"/>
      <dgm:spPr/>
      <dgm:t>
        <a:bodyPr/>
        <a:lstStyle/>
        <a:p>
          <a:endParaRPr lang="en-US"/>
        </a:p>
      </dgm:t>
    </dgm:pt>
    <dgm:pt modelId="{376A3EF7-BEDC-4837-B54C-A111EFB8EBB6}" type="pres">
      <dgm:prSet presAssocID="{FA30119D-57C1-4569-95C0-81EE860C7A17}" presName="hierChild5" presStyleCnt="0"/>
      <dgm:spPr/>
      <dgm:t>
        <a:bodyPr/>
        <a:lstStyle/>
        <a:p>
          <a:endParaRPr lang="en-US"/>
        </a:p>
      </dgm:t>
    </dgm:pt>
    <dgm:pt modelId="{B8CC2858-6DDE-4BAB-AAAA-9D44C3269B6F}" type="pres">
      <dgm:prSet presAssocID="{480C437C-43B1-4DE3-9199-DF9AF00F84F3}" presName="Name37" presStyleLbl="parChTrans1D2" presStyleIdx="1" presStyleCnt="3"/>
      <dgm:spPr/>
      <dgm:t>
        <a:bodyPr/>
        <a:lstStyle/>
        <a:p>
          <a:endParaRPr lang="en-US"/>
        </a:p>
      </dgm:t>
    </dgm:pt>
    <dgm:pt modelId="{C2683404-476B-4D55-AB19-CB77A8C39144}" type="pres">
      <dgm:prSet presAssocID="{4AAD53FB-95FF-49C0-BF1B-D2F6023CD277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A852DB91-3E85-4E0F-8C1A-CF5C17F03726}" type="pres">
      <dgm:prSet presAssocID="{4AAD53FB-95FF-49C0-BF1B-D2F6023CD277}" presName="rootComposite" presStyleCnt="0"/>
      <dgm:spPr/>
      <dgm:t>
        <a:bodyPr/>
        <a:lstStyle/>
        <a:p>
          <a:endParaRPr lang="en-US"/>
        </a:p>
      </dgm:t>
    </dgm:pt>
    <dgm:pt modelId="{9228068C-6486-45A0-BDC2-650BA400222D}" type="pres">
      <dgm:prSet presAssocID="{4AAD53FB-95FF-49C0-BF1B-D2F6023CD277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DC871F1-E258-4948-8903-DC06F47804F0}" type="pres">
      <dgm:prSet presAssocID="{4AAD53FB-95FF-49C0-BF1B-D2F6023CD277}" presName="rootConnector" presStyleLbl="node2" presStyleIdx="1" presStyleCnt="3"/>
      <dgm:spPr/>
      <dgm:t>
        <a:bodyPr/>
        <a:lstStyle/>
        <a:p>
          <a:endParaRPr lang="en-US"/>
        </a:p>
      </dgm:t>
    </dgm:pt>
    <dgm:pt modelId="{44BCA822-96E8-401B-9962-178E5C02D515}" type="pres">
      <dgm:prSet presAssocID="{4AAD53FB-95FF-49C0-BF1B-D2F6023CD277}" presName="hierChild4" presStyleCnt="0"/>
      <dgm:spPr/>
      <dgm:t>
        <a:bodyPr/>
        <a:lstStyle/>
        <a:p>
          <a:endParaRPr lang="en-US"/>
        </a:p>
      </dgm:t>
    </dgm:pt>
    <dgm:pt modelId="{C6F06D12-BD98-411A-8734-76FF944E0640}" type="pres">
      <dgm:prSet presAssocID="{4AAD53FB-95FF-49C0-BF1B-D2F6023CD277}" presName="hierChild5" presStyleCnt="0"/>
      <dgm:spPr/>
      <dgm:t>
        <a:bodyPr/>
        <a:lstStyle/>
        <a:p>
          <a:endParaRPr lang="en-US"/>
        </a:p>
      </dgm:t>
    </dgm:pt>
    <dgm:pt modelId="{714626C9-7A03-42AC-8798-813CBE20AEE4}" type="pres">
      <dgm:prSet presAssocID="{2D72BE45-FAC9-4465-AF97-D9119E5C731E}" presName="Name37" presStyleLbl="parChTrans1D2" presStyleIdx="2" presStyleCnt="3"/>
      <dgm:spPr/>
      <dgm:t>
        <a:bodyPr/>
        <a:lstStyle/>
        <a:p>
          <a:endParaRPr lang="en-US"/>
        </a:p>
      </dgm:t>
    </dgm:pt>
    <dgm:pt modelId="{32C52608-0950-4920-8937-EE397E0ABB86}" type="pres">
      <dgm:prSet presAssocID="{3E692C54-4D59-44FF-A6F9-4CD6AC36243F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ABFE38ED-CECA-4AE7-9EC7-29EDB81FBBF5}" type="pres">
      <dgm:prSet presAssocID="{3E692C54-4D59-44FF-A6F9-4CD6AC36243F}" presName="rootComposite" presStyleCnt="0"/>
      <dgm:spPr/>
      <dgm:t>
        <a:bodyPr/>
        <a:lstStyle/>
        <a:p>
          <a:endParaRPr lang="en-US"/>
        </a:p>
      </dgm:t>
    </dgm:pt>
    <dgm:pt modelId="{5B3E3FC3-F661-43E7-A378-623535571350}" type="pres">
      <dgm:prSet presAssocID="{3E692C54-4D59-44FF-A6F9-4CD6AC36243F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A602DE7-A3D3-48D6-83E5-32A8C356BA9E}" type="pres">
      <dgm:prSet presAssocID="{3E692C54-4D59-44FF-A6F9-4CD6AC36243F}" presName="rootConnector" presStyleLbl="node2" presStyleIdx="2" presStyleCnt="3"/>
      <dgm:spPr/>
      <dgm:t>
        <a:bodyPr/>
        <a:lstStyle/>
        <a:p>
          <a:endParaRPr lang="en-US"/>
        </a:p>
      </dgm:t>
    </dgm:pt>
    <dgm:pt modelId="{EC17216D-D1A3-4AA6-AD00-F47688CF4E4A}" type="pres">
      <dgm:prSet presAssocID="{3E692C54-4D59-44FF-A6F9-4CD6AC36243F}" presName="hierChild4" presStyleCnt="0"/>
      <dgm:spPr/>
      <dgm:t>
        <a:bodyPr/>
        <a:lstStyle/>
        <a:p>
          <a:endParaRPr lang="en-US"/>
        </a:p>
      </dgm:t>
    </dgm:pt>
    <dgm:pt modelId="{06CE1683-B1AA-4310-A1CA-9D93CC67082C}" type="pres">
      <dgm:prSet presAssocID="{3E692C54-4D59-44FF-A6F9-4CD6AC36243F}" presName="hierChild5" presStyleCnt="0"/>
      <dgm:spPr/>
      <dgm:t>
        <a:bodyPr/>
        <a:lstStyle/>
        <a:p>
          <a:endParaRPr lang="en-US"/>
        </a:p>
      </dgm:t>
    </dgm:pt>
    <dgm:pt modelId="{E54753A9-48BD-4774-A11E-81C3B0641976}" type="pres">
      <dgm:prSet presAssocID="{22D359EB-ED4D-485F-9FF2-83CE9F97E028}" presName="hierChild3" presStyleCnt="0"/>
      <dgm:spPr/>
      <dgm:t>
        <a:bodyPr/>
        <a:lstStyle/>
        <a:p>
          <a:endParaRPr lang="en-US"/>
        </a:p>
      </dgm:t>
    </dgm:pt>
  </dgm:ptLst>
  <dgm:cxnLst>
    <dgm:cxn modelId="{90B27547-C3CA-4E52-9DFA-7C043E0E43D4}" type="presOf" srcId="{3E692C54-4D59-44FF-A6F9-4CD6AC36243F}" destId="{5B3E3FC3-F661-43E7-A378-623535571350}" srcOrd="0" destOrd="0" presId="urn:microsoft.com/office/officeart/2005/8/layout/orgChart1"/>
    <dgm:cxn modelId="{DF788513-9CF4-4121-BACA-56DAB3B9B586}" type="presOf" srcId="{2D72BE45-FAC9-4465-AF97-D9119E5C731E}" destId="{714626C9-7A03-42AC-8798-813CBE20AEE4}" srcOrd="0" destOrd="0" presId="urn:microsoft.com/office/officeart/2005/8/layout/orgChart1"/>
    <dgm:cxn modelId="{AE24BA36-A569-4ED6-9894-C9C9F01E19B9}" type="presOf" srcId="{4AAD53FB-95FF-49C0-BF1B-D2F6023CD277}" destId="{BDC871F1-E258-4948-8903-DC06F47804F0}" srcOrd="1" destOrd="0" presId="urn:microsoft.com/office/officeart/2005/8/layout/orgChart1"/>
    <dgm:cxn modelId="{3D2C7D7A-AA7E-474B-A3B4-B613A0C3698E}" type="presOf" srcId="{480C437C-43B1-4DE3-9199-DF9AF00F84F3}" destId="{B8CC2858-6DDE-4BAB-AAAA-9D44C3269B6F}" srcOrd="0" destOrd="0" presId="urn:microsoft.com/office/officeart/2005/8/layout/orgChart1"/>
    <dgm:cxn modelId="{4B1571B6-CAD3-49B4-A8F1-E392E9F9EEE7}" srcId="{22D359EB-ED4D-485F-9FF2-83CE9F97E028}" destId="{FA30119D-57C1-4569-95C0-81EE860C7A17}" srcOrd="0" destOrd="0" parTransId="{1210767A-D420-4CF1-9139-CFFE6FCDD653}" sibTransId="{2268EEA7-BF59-483B-B43D-1FAA533D5DA0}"/>
    <dgm:cxn modelId="{1EFAAA56-F366-4421-813F-BC5416BD5127}" type="presOf" srcId="{22D359EB-ED4D-485F-9FF2-83CE9F97E028}" destId="{010F47E7-EAEA-44AD-A015-7E223EB3EAEB}" srcOrd="1" destOrd="0" presId="urn:microsoft.com/office/officeart/2005/8/layout/orgChart1"/>
    <dgm:cxn modelId="{6DBF4ED2-540C-421E-B580-C4D8D4188B57}" type="presOf" srcId="{22D359EB-ED4D-485F-9FF2-83CE9F97E028}" destId="{AF3FEB03-3FB3-4DA7-A212-7845E055BDB7}" srcOrd="0" destOrd="0" presId="urn:microsoft.com/office/officeart/2005/8/layout/orgChart1"/>
    <dgm:cxn modelId="{2F6AE613-5759-48ED-AF94-1D9BCCC5EE06}" srcId="{F984E321-5B7D-4A2C-B378-0B6111C45DD1}" destId="{22D359EB-ED4D-485F-9FF2-83CE9F97E028}" srcOrd="0" destOrd="0" parTransId="{949E04B7-6049-4026-83A6-4C51F25639FF}" sibTransId="{BEC68D20-AF80-4C99-A70B-930EE00547F7}"/>
    <dgm:cxn modelId="{8853BF9F-9F4B-43B8-98E0-5E46CC7EB197}" srcId="{22D359EB-ED4D-485F-9FF2-83CE9F97E028}" destId="{3E692C54-4D59-44FF-A6F9-4CD6AC36243F}" srcOrd="2" destOrd="0" parTransId="{2D72BE45-FAC9-4465-AF97-D9119E5C731E}" sibTransId="{A2DC10BF-9968-4F36-A63B-D10D07BE6E81}"/>
    <dgm:cxn modelId="{5A37D417-36D7-4005-8328-2BFD350B2571}" type="presOf" srcId="{1210767A-D420-4CF1-9139-CFFE6FCDD653}" destId="{FBB70B6D-E656-4515-81F0-136C147CF08E}" srcOrd="0" destOrd="0" presId="urn:microsoft.com/office/officeart/2005/8/layout/orgChart1"/>
    <dgm:cxn modelId="{C6F19C54-EB40-4380-A608-E94AC78C8B3A}" srcId="{22D359EB-ED4D-485F-9FF2-83CE9F97E028}" destId="{4AAD53FB-95FF-49C0-BF1B-D2F6023CD277}" srcOrd="1" destOrd="0" parTransId="{480C437C-43B1-4DE3-9199-DF9AF00F84F3}" sibTransId="{A2135AE8-FB4E-408E-B9A0-1348D801F84E}"/>
    <dgm:cxn modelId="{9904E727-8D89-4875-B2D0-1F0EB5D0DD65}" type="presOf" srcId="{4AAD53FB-95FF-49C0-BF1B-D2F6023CD277}" destId="{9228068C-6486-45A0-BDC2-650BA400222D}" srcOrd="0" destOrd="0" presId="urn:microsoft.com/office/officeart/2005/8/layout/orgChart1"/>
    <dgm:cxn modelId="{88E1392C-F306-4616-9D42-98782C4D38BC}" type="presOf" srcId="{3E692C54-4D59-44FF-A6F9-4CD6AC36243F}" destId="{9A602DE7-A3D3-48D6-83E5-32A8C356BA9E}" srcOrd="1" destOrd="0" presId="urn:microsoft.com/office/officeart/2005/8/layout/orgChart1"/>
    <dgm:cxn modelId="{318434BF-C0E4-4F58-9AB1-704C6F1AEEE4}" type="presOf" srcId="{F984E321-5B7D-4A2C-B378-0B6111C45DD1}" destId="{38C0F7DE-764E-453E-95B8-8CC8E1FAB63E}" srcOrd="0" destOrd="0" presId="urn:microsoft.com/office/officeart/2005/8/layout/orgChart1"/>
    <dgm:cxn modelId="{43566987-18FB-413A-9B10-8A34699D3A0C}" type="presOf" srcId="{FA30119D-57C1-4569-95C0-81EE860C7A17}" destId="{BE5E94E5-1D93-4636-84D8-9406B1558507}" srcOrd="0" destOrd="0" presId="urn:microsoft.com/office/officeart/2005/8/layout/orgChart1"/>
    <dgm:cxn modelId="{4F98B4D1-220D-42D1-8279-2791AE95BE4E}" type="presOf" srcId="{FA30119D-57C1-4569-95C0-81EE860C7A17}" destId="{027BE0F3-6040-48CF-9899-A7AB231DECD8}" srcOrd="1" destOrd="0" presId="urn:microsoft.com/office/officeart/2005/8/layout/orgChart1"/>
    <dgm:cxn modelId="{47CE4BC2-97E2-48C2-8DA8-FC0414F1FE40}" type="presParOf" srcId="{38C0F7DE-764E-453E-95B8-8CC8E1FAB63E}" destId="{CEC97FE3-5285-4FAE-A806-CC456558561D}" srcOrd="0" destOrd="0" presId="urn:microsoft.com/office/officeart/2005/8/layout/orgChart1"/>
    <dgm:cxn modelId="{B3C09615-C066-43F8-BD82-BC60E1D27AB4}" type="presParOf" srcId="{CEC97FE3-5285-4FAE-A806-CC456558561D}" destId="{E6AD2A42-6174-468D-8F59-B1547ABC1776}" srcOrd="0" destOrd="0" presId="urn:microsoft.com/office/officeart/2005/8/layout/orgChart1"/>
    <dgm:cxn modelId="{3AB22A5D-9D02-40DD-9867-0CD3ED2756F5}" type="presParOf" srcId="{E6AD2A42-6174-468D-8F59-B1547ABC1776}" destId="{AF3FEB03-3FB3-4DA7-A212-7845E055BDB7}" srcOrd="0" destOrd="0" presId="urn:microsoft.com/office/officeart/2005/8/layout/orgChart1"/>
    <dgm:cxn modelId="{40ABA5D9-28CC-41BB-9FE1-9C97CE1DABD5}" type="presParOf" srcId="{E6AD2A42-6174-468D-8F59-B1547ABC1776}" destId="{010F47E7-EAEA-44AD-A015-7E223EB3EAEB}" srcOrd="1" destOrd="0" presId="urn:microsoft.com/office/officeart/2005/8/layout/orgChart1"/>
    <dgm:cxn modelId="{7C76BC5E-ED87-41BB-9694-7517132BFA8A}" type="presParOf" srcId="{CEC97FE3-5285-4FAE-A806-CC456558561D}" destId="{CBD0B407-51FB-403A-A1C3-BB534D97BAFF}" srcOrd="1" destOrd="0" presId="urn:microsoft.com/office/officeart/2005/8/layout/orgChart1"/>
    <dgm:cxn modelId="{82EAE127-C719-4528-A386-0E66E85BB07A}" type="presParOf" srcId="{CBD0B407-51FB-403A-A1C3-BB534D97BAFF}" destId="{FBB70B6D-E656-4515-81F0-136C147CF08E}" srcOrd="0" destOrd="0" presId="urn:microsoft.com/office/officeart/2005/8/layout/orgChart1"/>
    <dgm:cxn modelId="{4937FC3E-0D69-4EDA-B099-5F481F2DA9FC}" type="presParOf" srcId="{CBD0B407-51FB-403A-A1C3-BB534D97BAFF}" destId="{168939A6-1EE2-4E7C-8618-56524CEB73BC}" srcOrd="1" destOrd="0" presId="urn:microsoft.com/office/officeart/2005/8/layout/orgChart1"/>
    <dgm:cxn modelId="{924C54F8-C5E0-4F94-84F5-C61692569FDC}" type="presParOf" srcId="{168939A6-1EE2-4E7C-8618-56524CEB73BC}" destId="{B268DC51-899D-41FE-A100-71864C3C370A}" srcOrd="0" destOrd="0" presId="urn:microsoft.com/office/officeart/2005/8/layout/orgChart1"/>
    <dgm:cxn modelId="{0422DF87-FE35-45C6-8A71-3569623177D9}" type="presParOf" srcId="{B268DC51-899D-41FE-A100-71864C3C370A}" destId="{BE5E94E5-1D93-4636-84D8-9406B1558507}" srcOrd="0" destOrd="0" presId="urn:microsoft.com/office/officeart/2005/8/layout/orgChart1"/>
    <dgm:cxn modelId="{A932F320-E107-474D-A9F5-8B8A8EC4FCEB}" type="presParOf" srcId="{B268DC51-899D-41FE-A100-71864C3C370A}" destId="{027BE0F3-6040-48CF-9899-A7AB231DECD8}" srcOrd="1" destOrd="0" presId="urn:microsoft.com/office/officeart/2005/8/layout/orgChart1"/>
    <dgm:cxn modelId="{A5065AF3-D5F3-476D-BF52-7B4F076926CB}" type="presParOf" srcId="{168939A6-1EE2-4E7C-8618-56524CEB73BC}" destId="{84838B0B-3177-47A2-A651-E8758E62CF10}" srcOrd="1" destOrd="0" presId="urn:microsoft.com/office/officeart/2005/8/layout/orgChart1"/>
    <dgm:cxn modelId="{2F9C2F01-34FB-4DDB-B94B-1ECC58DE8D00}" type="presParOf" srcId="{168939A6-1EE2-4E7C-8618-56524CEB73BC}" destId="{376A3EF7-BEDC-4837-B54C-A111EFB8EBB6}" srcOrd="2" destOrd="0" presId="urn:microsoft.com/office/officeart/2005/8/layout/orgChart1"/>
    <dgm:cxn modelId="{A9A168EB-0743-4DE9-B5A6-ABAA45A69DE3}" type="presParOf" srcId="{CBD0B407-51FB-403A-A1C3-BB534D97BAFF}" destId="{B8CC2858-6DDE-4BAB-AAAA-9D44C3269B6F}" srcOrd="2" destOrd="0" presId="urn:microsoft.com/office/officeart/2005/8/layout/orgChart1"/>
    <dgm:cxn modelId="{C2099669-FF6E-454E-89DA-DCE41AC29CC6}" type="presParOf" srcId="{CBD0B407-51FB-403A-A1C3-BB534D97BAFF}" destId="{C2683404-476B-4D55-AB19-CB77A8C39144}" srcOrd="3" destOrd="0" presId="urn:microsoft.com/office/officeart/2005/8/layout/orgChart1"/>
    <dgm:cxn modelId="{F2754772-1598-42B4-979E-F4DEF2C2E162}" type="presParOf" srcId="{C2683404-476B-4D55-AB19-CB77A8C39144}" destId="{A852DB91-3E85-4E0F-8C1A-CF5C17F03726}" srcOrd="0" destOrd="0" presId="urn:microsoft.com/office/officeart/2005/8/layout/orgChart1"/>
    <dgm:cxn modelId="{B0E1DE8E-A821-4282-AA8E-88722CDAC367}" type="presParOf" srcId="{A852DB91-3E85-4E0F-8C1A-CF5C17F03726}" destId="{9228068C-6486-45A0-BDC2-650BA400222D}" srcOrd="0" destOrd="0" presId="urn:microsoft.com/office/officeart/2005/8/layout/orgChart1"/>
    <dgm:cxn modelId="{0A6117B7-26DE-45F5-BF0D-75C127B820F3}" type="presParOf" srcId="{A852DB91-3E85-4E0F-8C1A-CF5C17F03726}" destId="{BDC871F1-E258-4948-8903-DC06F47804F0}" srcOrd="1" destOrd="0" presId="urn:microsoft.com/office/officeart/2005/8/layout/orgChart1"/>
    <dgm:cxn modelId="{406B4952-AC13-4572-B0B8-42B621FE119B}" type="presParOf" srcId="{C2683404-476B-4D55-AB19-CB77A8C39144}" destId="{44BCA822-96E8-401B-9962-178E5C02D515}" srcOrd="1" destOrd="0" presId="urn:microsoft.com/office/officeart/2005/8/layout/orgChart1"/>
    <dgm:cxn modelId="{ABDA5504-C45E-46B1-90F2-ACE1496760DB}" type="presParOf" srcId="{C2683404-476B-4D55-AB19-CB77A8C39144}" destId="{C6F06D12-BD98-411A-8734-76FF944E0640}" srcOrd="2" destOrd="0" presId="urn:microsoft.com/office/officeart/2005/8/layout/orgChart1"/>
    <dgm:cxn modelId="{D1426093-80F3-4F15-965F-42557BE61BF3}" type="presParOf" srcId="{CBD0B407-51FB-403A-A1C3-BB534D97BAFF}" destId="{714626C9-7A03-42AC-8798-813CBE20AEE4}" srcOrd="4" destOrd="0" presId="urn:microsoft.com/office/officeart/2005/8/layout/orgChart1"/>
    <dgm:cxn modelId="{8847A37E-EEF2-4B30-B8CE-F00EA0EC9046}" type="presParOf" srcId="{CBD0B407-51FB-403A-A1C3-BB534D97BAFF}" destId="{32C52608-0950-4920-8937-EE397E0ABB86}" srcOrd="5" destOrd="0" presId="urn:microsoft.com/office/officeart/2005/8/layout/orgChart1"/>
    <dgm:cxn modelId="{6A0AF246-BC08-4BD8-82A2-1E273DCC5A1B}" type="presParOf" srcId="{32C52608-0950-4920-8937-EE397E0ABB86}" destId="{ABFE38ED-CECA-4AE7-9EC7-29EDB81FBBF5}" srcOrd="0" destOrd="0" presId="urn:microsoft.com/office/officeart/2005/8/layout/orgChart1"/>
    <dgm:cxn modelId="{9D23084E-5C5F-479B-AF6C-07909F8A5A4F}" type="presParOf" srcId="{ABFE38ED-CECA-4AE7-9EC7-29EDB81FBBF5}" destId="{5B3E3FC3-F661-43E7-A378-623535571350}" srcOrd="0" destOrd="0" presId="urn:microsoft.com/office/officeart/2005/8/layout/orgChart1"/>
    <dgm:cxn modelId="{0B07A321-2221-4E6B-9771-2616C36ABBC6}" type="presParOf" srcId="{ABFE38ED-CECA-4AE7-9EC7-29EDB81FBBF5}" destId="{9A602DE7-A3D3-48D6-83E5-32A8C356BA9E}" srcOrd="1" destOrd="0" presId="urn:microsoft.com/office/officeart/2005/8/layout/orgChart1"/>
    <dgm:cxn modelId="{5F118158-DF3C-40DE-B630-449D1E1D89A3}" type="presParOf" srcId="{32C52608-0950-4920-8937-EE397E0ABB86}" destId="{EC17216D-D1A3-4AA6-AD00-F47688CF4E4A}" srcOrd="1" destOrd="0" presId="urn:microsoft.com/office/officeart/2005/8/layout/orgChart1"/>
    <dgm:cxn modelId="{5CECCB69-4639-4C15-A519-C19C92532E63}" type="presParOf" srcId="{32C52608-0950-4920-8937-EE397E0ABB86}" destId="{06CE1683-B1AA-4310-A1CA-9D93CC67082C}" srcOrd="2" destOrd="0" presId="urn:microsoft.com/office/officeart/2005/8/layout/orgChart1"/>
    <dgm:cxn modelId="{5554D258-D3E8-4EA0-BC3B-3FFDF8E4D855}" type="presParOf" srcId="{CEC97FE3-5285-4FAE-A806-CC456558561D}" destId="{E54753A9-48BD-4774-A11E-81C3B0641976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4626C9-7A03-42AC-8798-813CBE20AEE4}">
      <dsp:nvSpPr>
        <dsp:cNvPr id="0" name=""/>
        <dsp:cNvSpPr/>
      </dsp:nvSpPr>
      <dsp:spPr>
        <a:xfrm>
          <a:off x="4064000" y="2459823"/>
          <a:ext cx="2875309" cy="4990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9510"/>
              </a:lnTo>
              <a:lnTo>
                <a:pt x="2875309" y="249510"/>
              </a:lnTo>
              <a:lnTo>
                <a:pt x="2875309" y="49902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8CC2858-6DDE-4BAB-AAAA-9D44C3269B6F}">
      <dsp:nvSpPr>
        <dsp:cNvPr id="0" name=""/>
        <dsp:cNvSpPr/>
      </dsp:nvSpPr>
      <dsp:spPr>
        <a:xfrm>
          <a:off x="4018280" y="2459823"/>
          <a:ext cx="91440" cy="49902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9902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BB70B6D-E656-4515-81F0-136C147CF08E}">
      <dsp:nvSpPr>
        <dsp:cNvPr id="0" name=""/>
        <dsp:cNvSpPr/>
      </dsp:nvSpPr>
      <dsp:spPr>
        <a:xfrm>
          <a:off x="1188690" y="2459823"/>
          <a:ext cx="2875309" cy="499020"/>
        </a:xfrm>
        <a:custGeom>
          <a:avLst/>
          <a:gdLst/>
          <a:ahLst/>
          <a:cxnLst/>
          <a:rect l="0" t="0" r="0" b="0"/>
          <a:pathLst>
            <a:path>
              <a:moveTo>
                <a:pt x="2875309" y="0"/>
              </a:moveTo>
              <a:lnTo>
                <a:pt x="2875309" y="249510"/>
              </a:lnTo>
              <a:lnTo>
                <a:pt x="0" y="249510"/>
              </a:lnTo>
              <a:lnTo>
                <a:pt x="0" y="49902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3FEB03-3FB3-4DA7-A212-7845E055BDB7}">
      <dsp:nvSpPr>
        <dsp:cNvPr id="0" name=""/>
        <dsp:cNvSpPr/>
      </dsp:nvSpPr>
      <dsp:spPr>
        <a:xfrm>
          <a:off x="2875855" y="1271678"/>
          <a:ext cx="2376289" cy="118814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latin typeface="Calibri" panose="020F0502020204030204" pitchFamily="34" charset="0"/>
              <a:cs typeface="Calibri" panose="020F0502020204030204" pitchFamily="34" charset="0"/>
            </a:rPr>
            <a:t>Permit-Required Confined Space</a:t>
          </a:r>
          <a:endParaRPr lang="en-US" sz="24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2875855" y="1271678"/>
        <a:ext cx="2376289" cy="1188144"/>
      </dsp:txXfrm>
    </dsp:sp>
    <dsp:sp modelId="{BE5E94E5-1D93-4636-84D8-9406B1558507}">
      <dsp:nvSpPr>
        <dsp:cNvPr id="0" name=""/>
        <dsp:cNvSpPr/>
      </dsp:nvSpPr>
      <dsp:spPr>
        <a:xfrm>
          <a:off x="545" y="2958843"/>
          <a:ext cx="2376289" cy="118814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latin typeface="Calibri" panose="020F0502020204030204" pitchFamily="34" charset="0"/>
              <a:cs typeface="Calibri" panose="020F0502020204030204" pitchFamily="34" charset="0"/>
            </a:rPr>
            <a:t>Employees do not enter</a:t>
          </a:r>
          <a:endParaRPr lang="en-US" sz="2400" b="1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545" y="2958843"/>
        <a:ext cx="2376289" cy="1188144"/>
      </dsp:txXfrm>
    </dsp:sp>
    <dsp:sp modelId="{9228068C-6486-45A0-BDC2-650BA400222D}">
      <dsp:nvSpPr>
        <dsp:cNvPr id="0" name=""/>
        <dsp:cNvSpPr/>
      </dsp:nvSpPr>
      <dsp:spPr>
        <a:xfrm>
          <a:off x="2875855" y="2958843"/>
          <a:ext cx="2376289" cy="118814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latin typeface="Calibri" panose="020F0502020204030204" pitchFamily="34" charset="0"/>
              <a:cs typeface="Calibri" panose="020F0502020204030204" pitchFamily="34" charset="0"/>
            </a:rPr>
            <a:t>Permit Entry</a:t>
          </a:r>
          <a:endParaRPr lang="en-US" sz="2400" b="1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2875855" y="2958843"/>
        <a:ext cx="2376289" cy="1188144"/>
      </dsp:txXfrm>
    </dsp:sp>
    <dsp:sp modelId="{5B3E3FC3-F661-43E7-A378-623535571350}">
      <dsp:nvSpPr>
        <dsp:cNvPr id="0" name=""/>
        <dsp:cNvSpPr/>
      </dsp:nvSpPr>
      <dsp:spPr>
        <a:xfrm>
          <a:off x="5751165" y="2958843"/>
          <a:ext cx="2376289" cy="118814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latin typeface="Calibri" panose="020F0502020204030204" pitchFamily="34" charset="0"/>
              <a:cs typeface="Calibri" panose="020F0502020204030204" pitchFamily="34" charset="0"/>
            </a:rPr>
            <a:t>Alternate Entry when allowed</a:t>
          </a:r>
          <a:endParaRPr lang="en-US" sz="2400" b="1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5751165" y="2958843"/>
        <a:ext cx="2376289" cy="11881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E21920C5-5781-489F-98ED-DDA14114961A}" type="datetimeFigureOut">
              <a:rPr lang="en-US" smtClean="0"/>
              <a:t>2/24/2020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71F99F94-3514-44BA-8D70-7384B16B98B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2522869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73AB9B7E-99A5-46CE-8C8F-50979C5483C7}" type="datetimeFigureOut">
              <a:rPr lang="en-US" smtClean="0"/>
              <a:t>2/24/2020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40872688-A2EE-4D98-A80B-6F2395DC41F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9233063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759" y="159254"/>
              <a:ext cx="3643268" cy="1523255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86751" y="241812"/>
              <a:ext cx="1794043" cy="1063469"/>
            </a:xfrm>
            <a:prstGeom prst="rect">
              <a:avLst/>
            </a:prstGeom>
          </p:spPr>
        </p:pic>
      </p:grp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096309"/>
            <a:ext cx="9144000" cy="1655762"/>
          </a:xfrm>
        </p:spPr>
        <p:txBody>
          <a:bodyPr/>
          <a:lstStyle>
            <a:lvl1pPr marL="0" indent="0" algn="l">
              <a:buNone/>
              <a:defRPr sz="24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0305AE82-9724-4C26-AD34-85BA438DD0F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1524000" y="2770746"/>
            <a:ext cx="9144000" cy="1325563"/>
          </a:xfrm>
        </p:spPr>
        <p:txBody>
          <a:bodyPr>
            <a:noAutofit/>
          </a:bodyPr>
          <a:lstStyle>
            <a:lvl1pPr>
              <a:defRPr sz="540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82139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175FBEAE-E257-474F-BEA9-8D5E2EF984EE}" type="datetime1">
              <a:rPr lang="en-US" smtClean="0"/>
              <a:pPr/>
              <a:t>2/24/2020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0305AE82-9724-4C26-AD34-85BA438DD0F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84671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656A761-2634-4B55-9230-89B997DCF264}" type="datetime1">
              <a:rPr lang="en-US" smtClean="0"/>
              <a:t>2/24/2020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AE82-9724-4C26-AD34-85BA438DD0F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00649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 userDrawn="1"/>
        </p:nvGrpSpPr>
        <p:grpSpPr>
          <a:xfrm>
            <a:off x="0" y="6143105"/>
            <a:ext cx="12192000" cy="714895"/>
            <a:chOff x="0" y="6143105"/>
            <a:chExt cx="12192000" cy="714895"/>
          </a:xfrm>
        </p:grpSpPr>
        <p:sp>
          <p:nvSpPr>
            <p:cNvPr id="8" name="Rectangle 7"/>
            <p:cNvSpPr/>
            <p:nvPr/>
          </p:nvSpPr>
          <p:spPr>
            <a:xfrm>
              <a:off x="0" y="6143105"/>
              <a:ext cx="12192000" cy="714895"/>
            </a:xfrm>
            <a:prstGeom prst="rect">
              <a:avLst/>
            </a:prstGeom>
            <a:solidFill>
              <a:srgbClr val="0F58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14610" y="6179425"/>
              <a:ext cx="1083463" cy="642253"/>
            </a:xfrm>
            <a:prstGeom prst="rect">
              <a:avLst/>
            </a:prstGeom>
          </p:spPr>
        </p:pic>
      </p:grp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7769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AE82-9724-4C26-AD34-85BA438DD0F0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F584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7780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759" y="159254"/>
              <a:ext cx="3643268" cy="1523255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86751" y="241812"/>
              <a:ext cx="1794043" cy="1063469"/>
            </a:xfrm>
            <a:prstGeom prst="rect">
              <a:avLst/>
            </a:prstGeom>
          </p:spPr>
        </p:pic>
      </p:grpSp>
      <p:grpSp>
        <p:nvGrpSpPr>
          <p:cNvPr id="7" name="Group 6"/>
          <p:cNvGrpSpPr/>
          <p:nvPr userDrawn="1"/>
        </p:nvGrpSpPr>
        <p:grpSpPr>
          <a:xfrm>
            <a:off x="0" y="6143105"/>
            <a:ext cx="12192000" cy="714895"/>
            <a:chOff x="0" y="6143105"/>
            <a:chExt cx="12192000" cy="714895"/>
          </a:xfrm>
        </p:grpSpPr>
        <p:sp>
          <p:nvSpPr>
            <p:cNvPr id="8" name="Rectangle 7"/>
            <p:cNvSpPr/>
            <p:nvPr/>
          </p:nvSpPr>
          <p:spPr>
            <a:xfrm>
              <a:off x="0" y="6143105"/>
              <a:ext cx="12192000" cy="714895"/>
            </a:xfrm>
            <a:prstGeom prst="rect">
              <a:avLst/>
            </a:prstGeom>
            <a:solidFill>
              <a:srgbClr val="0F58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14610" y="6179425"/>
              <a:ext cx="1083463" cy="642253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569692"/>
            <a:ext cx="10515600" cy="2852737"/>
          </a:xfrm>
        </p:spPr>
        <p:txBody>
          <a:bodyPr anchor="b"/>
          <a:lstStyle>
            <a:lvl1pPr>
              <a:defRPr sz="6000" b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44941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280C259D-DAC6-4E13-9151-2DDCF4238E99}" type="datetime1">
              <a:rPr lang="en-US" smtClean="0"/>
              <a:pPr/>
              <a:t>2/24/2020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0305AE82-9724-4C26-AD34-85BA438DD0F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94915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 userDrawn="1"/>
        </p:nvGrpSpPr>
        <p:grpSpPr>
          <a:xfrm>
            <a:off x="0" y="6143105"/>
            <a:ext cx="12192000" cy="714895"/>
            <a:chOff x="0" y="6143105"/>
            <a:chExt cx="12192000" cy="714895"/>
          </a:xfrm>
        </p:grpSpPr>
        <p:sp>
          <p:nvSpPr>
            <p:cNvPr id="9" name="Rectangle 8"/>
            <p:cNvSpPr/>
            <p:nvPr/>
          </p:nvSpPr>
          <p:spPr>
            <a:xfrm>
              <a:off x="0" y="6143105"/>
              <a:ext cx="12192000" cy="714895"/>
            </a:xfrm>
            <a:prstGeom prst="rect">
              <a:avLst/>
            </a:prstGeom>
            <a:solidFill>
              <a:srgbClr val="0F58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14610" y="6179425"/>
              <a:ext cx="1083463" cy="642253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177694"/>
          </a:xfrm>
        </p:spPr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177694"/>
          </a:xfrm>
        </p:spPr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6B596B16-2535-47A3-AF7C-6C14BF3AF9B1}" type="datetime1">
              <a:rPr lang="en-US" smtClean="0"/>
              <a:pPr/>
              <a:t>2/24/2020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0305AE82-9724-4C26-AD34-85BA438DD0F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49013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 userDrawn="1"/>
        </p:nvGrpSpPr>
        <p:grpSpPr>
          <a:xfrm>
            <a:off x="0" y="6143105"/>
            <a:ext cx="12192000" cy="714895"/>
            <a:chOff x="0" y="6143105"/>
            <a:chExt cx="12192000" cy="714895"/>
          </a:xfrm>
        </p:grpSpPr>
        <p:sp>
          <p:nvSpPr>
            <p:cNvPr id="11" name="Rectangle 10"/>
            <p:cNvSpPr/>
            <p:nvPr/>
          </p:nvSpPr>
          <p:spPr>
            <a:xfrm>
              <a:off x="0" y="6143105"/>
              <a:ext cx="12192000" cy="714895"/>
            </a:xfrm>
            <a:prstGeom prst="rect">
              <a:avLst/>
            </a:prstGeom>
            <a:solidFill>
              <a:srgbClr val="0F58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14610" y="6179425"/>
              <a:ext cx="1083463" cy="642253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 b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498244"/>
          </a:xfrm>
        </p:spPr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498244"/>
          </a:xfrm>
        </p:spPr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20EB03A1-04BD-4390-8AD5-17F742E68E7C}" type="datetime1">
              <a:rPr lang="en-US" smtClean="0"/>
              <a:pPr/>
              <a:t>2/24/2020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0305AE82-9724-4C26-AD34-85BA438DD0F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63678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 userDrawn="1"/>
        </p:nvGrpSpPr>
        <p:grpSpPr>
          <a:xfrm>
            <a:off x="0" y="6143105"/>
            <a:ext cx="12192000" cy="714895"/>
            <a:chOff x="0" y="6143105"/>
            <a:chExt cx="12192000" cy="714895"/>
          </a:xfrm>
        </p:grpSpPr>
        <p:sp>
          <p:nvSpPr>
            <p:cNvPr id="7" name="Rectangle 6"/>
            <p:cNvSpPr/>
            <p:nvPr/>
          </p:nvSpPr>
          <p:spPr>
            <a:xfrm>
              <a:off x="0" y="6143105"/>
              <a:ext cx="12192000" cy="714895"/>
            </a:xfrm>
            <a:prstGeom prst="rect">
              <a:avLst/>
            </a:prstGeom>
            <a:solidFill>
              <a:srgbClr val="0F58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14610" y="6179425"/>
              <a:ext cx="1083463" cy="642253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0530D07A-E246-45D3-B5E3-E70B937D31C5}" type="datetime1">
              <a:rPr lang="en-US" smtClean="0"/>
              <a:pPr/>
              <a:t>2/24/2020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0305AE82-9724-4C26-AD34-85BA438DD0F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61532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 userDrawn="1"/>
        </p:nvGrpSpPr>
        <p:grpSpPr>
          <a:xfrm>
            <a:off x="0" y="6143105"/>
            <a:ext cx="12192000" cy="714895"/>
            <a:chOff x="0" y="6143105"/>
            <a:chExt cx="12192000" cy="714895"/>
          </a:xfrm>
        </p:grpSpPr>
        <p:sp>
          <p:nvSpPr>
            <p:cNvPr id="6" name="Rectangle 5"/>
            <p:cNvSpPr/>
            <p:nvPr/>
          </p:nvSpPr>
          <p:spPr>
            <a:xfrm>
              <a:off x="0" y="6143105"/>
              <a:ext cx="12192000" cy="714895"/>
            </a:xfrm>
            <a:prstGeom prst="rect">
              <a:avLst/>
            </a:prstGeom>
            <a:solidFill>
              <a:srgbClr val="0F58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14610" y="6179425"/>
              <a:ext cx="1083463" cy="642253"/>
            </a:xfrm>
            <a:prstGeom prst="rect">
              <a:avLst/>
            </a:prstGeom>
          </p:spPr>
        </p:pic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2E9506E2-FCD3-4044-BE4A-932793007845}" type="datetime1">
              <a:rPr lang="en-US" smtClean="0"/>
              <a:pPr/>
              <a:t>2/24/2020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0305AE82-9724-4C26-AD34-85BA438DD0F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30145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 userDrawn="1"/>
        </p:nvGrpSpPr>
        <p:grpSpPr>
          <a:xfrm>
            <a:off x="0" y="6143105"/>
            <a:ext cx="12192000" cy="714895"/>
            <a:chOff x="0" y="6143105"/>
            <a:chExt cx="12192000" cy="714895"/>
          </a:xfrm>
        </p:grpSpPr>
        <p:sp>
          <p:nvSpPr>
            <p:cNvPr id="9" name="Rectangle 8"/>
            <p:cNvSpPr/>
            <p:nvPr/>
          </p:nvSpPr>
          <p:spPr>
            <a:xfrm>
              <a:off x="0" y="6143105"/>
              <a:ext cx="12192000" cy="714895"/>
            </a:xfrm>
            <a:prstGeom prst="rect">
              <a:avLst/>
            </a:prstGeom>
            <a:solidFill>
              <a:srgbClr val="0F58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14610" y="6179425"/>
              <a:ext cx="1083463" cy="642253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rgbClr val="0F584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4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40FAB483-3822-4E4A-A27B-8664B06C9F80}" type="datetime1">
              <a:rPr lang="en-US" smtClean="0"/>
              <a:pPr/>
              <a:t>2/24/2020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0305AE82-9724-4C26-AD34-85BA438DD0F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2837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 userDrawn="1"/>
        </p:nvGrpSpPr>
        <p:grpSpPr>
          <a:xfrm>
            <a:off x="0" y="6143105"/>
            <a:ext cx="12192000" cy="714895"/>
            <a:chOff x="0" y="6143105"/>
            <a:chExt cx="12192000" cy="714895"/>
          </a:xfrm>
        </p:grpSpPr>
        <p:sp>
          <p:nvSpPr>
            <p:cNvPr id="9" name="Rectangle 8"/>
            <p:cNvSpPr/>
            <p:nvPr/>
          </p:nvSpPr>
          <p:spPr>
            <a:xfrm>
              <a:off x="0" y="6143105"/>
              <a:ext cx="12192000" cy="714895"/>
            </a:xfrm>
            <a:prstGeom prst="rect">
              <a:avLst/>
            </a:prstGeom>
            <a:solidFill>
              <a:srgbClr val="0F58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14610" y="6179425"/>
              <a:ext cx="1083463" cy="642253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rgbClr val="0F584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715581"/>
            <a:ext cx="6172200" cy="4873625"/>
          </a:xfrm>
        </p:spPr>
        <p:txBody>
          <a:bodyPr/>
          <a:lstStyle>
            <a:lvl1pPr marL="0" indent="0">
              <a:buNone/>
              <a:defRPr sz="32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445ECFB6-DA32-4DD1-B3CE-B0A5B7A78E0E}" type="datetime1">
              <a:rPr lang="en-US" smtClean="0"/>
              <a:pPr/>
              <a:t>2/24/2020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0305AE82-9724-4C26-AD34-85BA438DD0F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9387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6795" y="635308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16329" y="635308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0305AE82-9724-4C26-AD34-85BA438DD0F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59755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6" Type="http://schemas.microsoft.com/office/2007/relationships/hdphoto" Target="../media/hdphoto1.wdp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Relationship Id="rId6" Type="http://schemas.microsoft.com/office/2007/relationships/hdphoto" Target="../media/hdphoto2.wdp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jpg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5.jpg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osha.oregon.gov/Pages/topics/confined-spaces.aspx" TargetMode="External"/><Relationship Id="rId2" Type="http://schemas.openxmlformats.org/officeDocument/2006/relationships/hyperlink" Target="https://www.youtube.com/channel/UCexHdBGLMAOjoNxMnL9-Bb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ebapps.dol.gov/elaws/confined.htm" TargetMode="External"/><Relationship Id="rId5" Type="http://schemas.openxmlformats.org/officeDocument/2006/relationships/hyperlink" Target="https://osha.oregon.gov/edu/courses/Pages/default.aspx" TargetMode="External"/><Relationship Id="rId4" Type="http://schemas.openxmlformats.org/officeDocument/2006/relationships/hyperlink" Target="https://osha.oregon.gov/edu/peso/Pages/default.aspx" TargetMode="Externa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sha.oregon.gov" TargetMode="External"/><Relationship Id="rId2" Type="http://schemas.openxmlformats.org/officeDocument/2006/relationships/hyperlink" Target="https://osha.oregon.gov/" TargetMode="Externa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LS27cs0yOqo" TargetMode="External"/><Relationship Id="rId2" Type="http://schemas.openxmlformats.org/officeDocument/2006/relationships/hyperlink" Target="https://www.youtube.com/watch?v=uLs1_8yohb8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HA6yh0TB5ag&amp;t=120s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2464525"/>
            <a:ext cx="9144000" cy="1613851"/>
          </a:xfrm>
        </p:spPr>
        <p:txBody>
          <a:bodyPr/>
          <a:lstStyle/>
          <a:p>
            <a:r>
              <a:rPr lang="en-US" dirty="0" smtClean="0"/>
              <a:t>Confined Space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AE82-9724-4C26-AD34-85BA438DD0F0}" type="slidenum">
              <a:rPr lang="en-US" smtClean="0"/>
              <a:t>1</a:t>
            </a:fld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576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a confined space?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AE82-9724-4C26-AD34-85BA438DD0F0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4" name="Picture 3" descr="spraytanks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99" t="-5546" r="3334" b="13312"/>
          <a:stretch/>
        </p:blipFill>
        <p:spPr bwMode="auto">
          <a:xfrm>
            <a:off x="254924" y="2267902"/>
            <a:ext cx="2652584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3643" y="2388523"/>
            <a:ext cx="1828800" cy="1828800"/>
          </a:xfrm>
          <a:prstGeom prst="rect">
            <a:avLst/>
          </a:prstGeom>
        </p:spPr>
      </p:pic>
      <p:pic>
        <p:nvPicPr>
          <p:cNvPr id="6" name="Picture 12" descr="truck.bmp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203527" y="2267902"/>
            <a:ext cx="2679173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555"/>
          <a:stretch/>
        </p:blipFill>
        <p:spPr>
          <a:xfrm>
            <a:off x="6008578" y="2267902"/>
            <a:ext cx="2558814" cy="18288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86002" y="4552933"/>
            <a:ext cx="17904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Plastic Tanks</a:t>
            </a: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01350" y="4368268"/>
            <a:ext cx="248388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Welding During </a:t>
            </a:r>
          </a:p>
          <a:p>
            <a:pPr algn="ctr"/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Tank Construction</a:t>
            </a: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392771" y="4552933"/>
            <a:ext cx="19906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Cement Mixer</a:t>
            </a: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298426" y="4552933"/>
            <a:ext cx="27776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Cement Mixer Drum</a:t>
            </a: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67176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a confined space?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AE82-9724-4C26-AD34-85BA438DD0F0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28043" y="4137434"/>
            <a:ext cx="192026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Fermentation</a:t>
            </a:r>
          </a:p>
          <a:p>
            <a:pPr algn="ctr"/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Tank</a:t>
            </a: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162236" y="4137433"/>
            <a:ext cx="123245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Produce</a:t>
            </a:r>
          </a:p>
          <a:p>
            <a:pPr algn="ctr"/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Washer</a:t>
            </a: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76162" y="4322098"/>
            <a:ext cx="30735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Manhole in Excavation</a:t>
            </a: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572746" y="4137431"/>
            <a:ext cx="188769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Underground</a:t>
            </a:r>
          </a:p>
          <a:p>
            <a:r>
              <a:rPr lang="en-US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Utility Tunnel</a:t>
            </a: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129" y="2020495"/>
            <a:ext cx="1840098" cy="18288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6518" y="2039459"/>
            <a:ext cx="2438400" cy="1828800"/>
          </a:xfrm>
          <a:prstGeom prst="rect">
            <a:avLst/>
          </a:prstGeom>
        </p:spPr>
      </p:pic>
      <p:pic>
        <p:nvPicPr>
          <p:cNvPr id="14" name="Picture 4" descr="IMG_0038.jpg"/>
          <p:cNvPicPr>
            <a:picLocks noChangeAspect="1"/>
          </p:cNvPicPr>
          <p:nvPr/>
        </p:nvPicPr>
        <p:blipFill rotWithShape="1">
          <a:blip r:embed="rId4"/>
          <a:srcRect l="2547" t="23129" r="24159" b="4794"/>
          <a:stretch/>
        </p:blipFill>
        <p:spPr bwMode="auto">
          <a:xfrm>
            <a:off x="5451301" y="2015993"/>
            <a:ext cx="2665028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Content Placeholder 5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7000"/>
                    </a14:imgEffect>
                    <a14:imgEffect>
                      <a14:brightnessContrast bright="-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303" r="22107"/>
          <a:stretch/>
        </p:blipFill>
        <p:spPr>
          <a:xfrm>
            <a:off x="8501746" y="2015993"/>
            <a:ext cx="3574363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2325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a permit required confined space?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AE82-9724-4C26-AD34-85BA438DD0F0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987829" y="1438102"/>
            <a:ext cx="10515600" cy="6959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US" sz="3200" dirty="0" smtClean="0">
                <a:solidFill>
                  <a:schemeClr val="tx1"/>
                </a:solidFill>
              </a:rPr>
              <a:t>It is a </a:t>
            </a:r>
            <a:r>
              <a:rPr lang="en-US" sz="3200" u="sng" dirty="0" smtClean="0">
                <a:solidFill>
                  <a:schemeClr val="tx1"/>
                </a:solidFill>
              </a:rPr>
              <a:t>confined space with a hazard</a:t>
            </a:r>
            <a:r>
              <a:rPr lang="en-US" sz="3200" dirty="0" smtClean="0">
                <a:solidFill>
                  <a:schemeClr val="tx1"/>
                </a:solidFill>
              </a:rPr>
              <a:t>:</a:t>
            </a:r>
            <a:endParaRPr lang="en-US" sz="3200" dirty="0">
              <a:solidFill>
                <a:schemeClr val="tx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  <a14:imgEffect>
                      <a14:brightnessContrast bright="30000" contrast="2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312" t="24905" r="23836" b="10743"/>
          <a:stretch/>
        </p:blipFill>
        <p:spPr>
          <a:xfrm>
            <a:off x="411934" y="2554458"/>
            <a:ext cx="2495896" cy="228465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897"/>
          <a:stretch/>
        </p:blipFill>
        <p:spPr>
          <a:xfrm>
            <a:off x="3503421" y="2554459"/>
            <a:ext cx="2354854" cy="2284657"/>
          </a:xfrm>
          <a:prstGeom prst="rect">
            <a:avLst/>
          </a:prstGeom>
        </p:spPr>
      </p:pic>
      <p:pic>
        <p:nvPicPr>
          <p:cNvPr id="8" name="Picture 17" descr="M:\CHARLIER\DSC00002.jpg"/>
          <p:cNvPicPr>
            <a:picLocks noChangeAspect="1" noChangeArrowheads="1"/>
          </p:cNvPicPr>
          <p:nvPr/>
        </p:nvPicPr>
        <p:blipFill>
          <a:blip r:embed="rId5">
            <a:lum bright="12000" contrast="18000"/>
          </a:blip>
          <a:srcRect l="13887" t="25096" r="19365" b="24895"/>
          <a:stretch>
            <a:fillRect/>
          </a:stretch>
        </p:blipFill>
        <p:spPr bwMode="auto">
          <a:xfrm>
            <a:off x="6453866" y="2554459"/>
            <a:ext cx="2288843" cy="2284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8300" y="2554459"/>
            <a:ext cx="2284657" cy="2284657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267727" y="4994999"/>
            <a:ext cx="27843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Have or could have a </a:t>
            </a:r>
            <a:r>
              <a:rPr lang="en-U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hazardous atmosphere</a:t>
            </a:r>
            <a:endParaRPr lang="en-US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288693" y="4994999"/>
            <a:ext cx="27843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Contains a material that could 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trap or bury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06132" y="4994999"/>
            <a:ext cx="27843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Is 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shaped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so a person could be trapped or asphyxiated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088473" y="4962630"/>
            <a:ext cx="27843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Has 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any other recognized serious safety or health hazard</a:t>
            </a:r>
          </a:p>
        </p:txBody>
      </p:sp>
    </p:spTree>
    <p:extLst>
      <p:ext uri="{BB962C8B-B14F-4D97-AF65-F5344CB8AC3E}">
        <p14:creationId xmlns:p14="http://schemas.microsoft.com/office/powerpoint/2010/main" val="2313274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Hazard evaluation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 smtClean="0"/>
              <a:t>Types:</a:t>
            </a: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Physical </a:t>
            </a:r>
            <a:r>
              <a:rPr lang="en-US" dirty="0" smtClean="0"/>
              <a:t>hazards</a:t>
            </a: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Atmospheric </a:t>
            </a:r>
            <a:r>
              <a:rPr lang="en-US" dirty="0" smtClean="0"/>
              <a:t>hazards</a:t>
            </a:r>
            <a:endParaRPr lang="en-US" dirty="0"/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AE82-9724-4C26-AD34-85BA438DD0F0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129" y="1498801"/>
            <a:ext cx="3347519" cy="33475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6840" y="1118870"/>
            <a:ext cx="2447669" cy="3727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140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949" y="182245"/>
            <a:ext cx="10515600" cy="782031"/>
          </a:xfrm>
        </p:spPr>
        <p:txBody>
          <a:bodyPr/>
          <a:lstStyle/>
          <a:p>
            <a:r>
              <a:rPr lang="en-US" dirty="0"/>
              <a:t>Identify the p</a:t>
            </a:r>
            <a:r>
              <a:rPr lang="en-US" dirty="0" smtClean="0"/>
              <a:t>ermit-required confined spaces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AE82-9724-4C26-AD34-85BA438DD0F0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4" name="Picture 4" descr="IMG_0038.jpg"/>
          <p:cNvPicPr>
            <a:picLocks noChangeAspect="1"/>
          </p:cNvPicPr>
          <p:nvPr/>
        </p:nvPicPr>
        <p:blipFill rotWithShape="1">
          <a:blip r:embed="rId2"/>
          <a:srcRect l="-614" t="28010" r="24197" b="-634"/>
          <a:stretch/>
        </p:blipFill>
        <p:spPr bwMode="auto">
          <a:xfrm>
            <a:off x="804949" y="1170015"/>
            <a:ext cx="3854534" cy="2556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9158" y="3877191"/>
            <a:ext cx="2840182" cy="2130137"/>
          </a:xfrm>
          <a:prstGeom prst="rect">
            <a:avLst/>
          </a:prstGeom>
        </p:spPr>
      </p:pic>
      <p:pic>
        <p:nvPicPr>
          <p:cNvPr id="6" name="Picture 12" descr="truck.bmp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71902" y="3883254"/>
            <a:ext cx="3120628" cy="2130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3582" y="1276522"/>
            <a:ext cx="3471334" cy="2343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62260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Signs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AE82-9724-4C26-AD34-85BA438DD0F0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8929" y="1097983"/>
            <a:ext cx="4504871" cy="450487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2554" r="2625" b="2204"/>
          <a:stretch/>
        </p:blipFill>
        <p:spPr>
          <a:xfrm>
            <a:off x="974725" y="1871663"/>
            <a:ext cx="4711700" cy="2957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8105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Options for entering a permit – required confined space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AE82-9724-4C26-AD34-85BA438DD0F0}" type="slidenum">
              <a:rPr lang="en-US" smtClean="0"/>
              <a:pPr/>
              <a:t>16</a:t>
            </a:fld>
            <a:endParaRPr lang="en-US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103832176"/>
              </p:ext>
            </p:extLst>
          </p:nvPr>
        </p:nvGraphicFramePr>
        <p:xfrm>
          <a:off x="2032000" y="1002298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641313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Employees do not enter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AE82-9724-4C26-AD34-85BA438DD0F0}" type="slidenum">
              <a:rPr lang="en-US" smtClean="0"/>
              <a:pPr/>
              <a:t>17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16259" b="10000"/>
          <a:stretch/>
        </p:blipFill>
        <p:spPr>
          <a:xfrm>
            <a:off x="3384884" y="1753985"/>
            <a:ext cx="5422231" cy="399842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074294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6661" y="2161308"/>
            <a:ext cx="3932237" cy="993371"/>
          </a:xfrm>
        </p:spPr>
        <p:txBody>
          <a:bodyPr>
            <a:noAutofit/>
          </a:bodyPr>
          <a:lstStyle/>
          <a:p>
            <a:r>
              <a:rPr lang="en-US" sz="3600" b="1" dirty="0" smtClean="0"/>
              <a:t>Entry with a permit</a:t>
            </a:r>
            <a:endParaRPr lang="en-US" sz="3600" b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AE82-9724-4C26-AD34-85BA438DD0F0}" type="slidenum">
              <a:rPr lang="en-US" smtClean="0"/>
              <a:pPr/>
              <a:t>18</a:t>
            </a:fld>
            <a:endParaRPr lang="en-US" dirty="0"/>
          </a:p>
        </p:txBody>
      </p:sp>
      <p:pic>
        <p:nvPicPr>
          <p:cNvPr id="7" name="Content Placeholder 6" descr="O:\Internal Training\Photos\ConfinedSpace\CS Permit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295207" y="931025"/>
            <a:ext cx="6310764" cy="4217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170262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229" y="2061555"/>
            <a:ext cx="3932237" cy="993371"/>
          </a:xfrm>
        </p:spPr>
        <p:txBody>
          <a:bodyPr>
            <a:noAutofit/>
          </a:bodyPr>
          <a:lstStyle/>
          <a:p>
            <a:r>
              <a:rPr lang="en-US" sz="3600" b="1" dirty="0" smtClean="0"/>
              <a:t>Alternate entry</a:t>
            </a:r>
            <a:endParaRPr lang="en-US" sz="3600" b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AE82-9724-4C26-AD34-85BA438DD0F0}" type="slidenum">
              <a:rPr lang="en-US" smtClean="0"/>
              <a:pPr/>
              <a:t>19</a:t>
            </a:fld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8823" y="1195256"/>
            <a:ext cx="5579009" cy="3719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6989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Oregon OSHA Public Education Mission: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24009" y="846109"/>
            <a:ext cx="6172200" cy="4873625"/>
          </a:xfrm>
        </p:spPr>
        <p:txBody>
          <a:bodyPr>
            <a:normAutofit/>
          </a:bodyPr>
          <a:lstStyle/>
          <a:p>
            <a:r>
              <a:rPr lang="en-US" b="1" dirty="0" smtClean="0"/>
              <a:t>Consultation Services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b="1" dirty="0" smtClean="0"/>
              <a:t>Enforcement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b="1" dirty="0" smtClean="0"/>
              <a:t>Public </a:t>
            </a:r>
            <a:r>
              <a:rPr lang="en-US" b="1" dirty="0"/>
              <a:t>Education </a:t>
            </a:r>
            <a:r>
              <a:rPr lang="en-US" b="1" dirty="0" smtClean="0"/>
              <a:t>and Conferences</a:t>
            </a:r>
            <a:endParaRPr lang="en-US" b="1" dirty="0"/>
          </a:p>
          <a:p>
            <a:pPr marL="0" indent="0">
              <a:buNone/>
            </a:pPr>
            <a:endParaRPr lang="en-US" dirty="0"/>
          </a:p>
          <a:p>
            <a:r>
              <a:rPr lang="en-US" b="1" dirty="0" smtClean="0"/>
              <a:t>Standards </a:t>
            </a:r>
            <a:r>
              <a:rPr lang="en-US" b="1" dirty="0"/>
              <a:t>and Technical </a:t>
            </a:r>
            <a:r>
              <a:rPr lang="en-US" b="1" dirty="0" smtClean="0"/>
              <a:t>Resources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8607" y="2315095"/>
            <a:ext cx="4114597" cy="3811588"/>
          </a:xfrm>
        </p:spPr>
        <p:txBody>
          <a:bodyPr/>
          <a:lstStyle/>
          <a:p>
            <a:r>
              <a:rPr lang="en-US" i="1" dirty="0"/>
              <a:t>We provide knowledge and tools to advance self-sufficiency in workplace safety and </a:t>
            </a:r>
            <a:r>
              <a:rPr lang="en-US" i="1" dirty="0" smtClean="0"/>
              <a:t>health.</a:t>
            </a:r>
            <a:endParaRPr lang="en-US" i="1" dirty="0"/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AE82-9724-4C26-AD34-85BA438DD0F0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8739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Multi-employer worksites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58002" y="644879"/>
            <a:ext cx="6172200" cy="4611067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Your employees do not enter, but someone else’s do.</a:t>
            </a:r>
          </a:p>
          <a:p>
            <a:r>
              <a:rPr lang="en-US" dirty="0"/>
              <a:t>or</a:t>
            </a:r>
          </a:p>
          <a:p>
            <a:r>
              <a:rPr lang="en-US" dirty="0"/>
              <a:t>Your employees enter someone else’s </a:t>
            </a:r>
            <a:r>
              <a:rPr lang="en-US" dirty="0" smtClean="0"/>
              <a:t>space.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AE82-9724-4C26-AD34-85BA438DD0F0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29186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414" y="2036616"/>
            <a:ext cx="3932237" cy="993371"/>
          </a:xfrm>
        </p:spPr>
        <p:txBody>
          <a:bodyPr>
            <a:noAutofit/>
          </a:bodyPr>
          <a:lstStyle/>
          <a:p>
            <a:r>
              <a:rPr lang="en-US" sz="6000" b="1" dirty="0" smtClean="0"/>
              <a:t>Records</a:t>
            </a:r>
            <a:endParaRPr lang="en-US" sz="6000" b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AE82-9724-4C26-AD34-85BA438DD0F0}" type="slidenum">
              <a:rPr lang="en-US" smtClean="0"/>
              <a:pPr/>
              <a:t>21</a:t>
            </a:fld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7856" y="997528"/>
            <a:ext cx="6401520" cy="3840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707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38200" y="1933041"/>
            <a:ext cx="10515600" cy="4177694"/>
          </a:xfrm>
        </p:spPr>
        <p:txBody>
          <a:bodyPr/>
          <a:lstStyle/>
          <a:p>
            <a:r>
              <a:rPr lang="en-US" dirty="0" smtClean="0">
                <a:hlinkClick r:id="rId2"/>
              </a:rPr>
              <a:t>Oregon OSHA’s YouTube Channel</a:t>
            </a:r>
            <a:endParaRPr lang="en-US" dirty="0" smtClean="0"/>
          </a:p>
          <a:p>
            <a:r>
              <a:rPr lang="en-US" dirty="0" smtClean="0">
                <a:hlinkClick r:id="rId3"/>
              </a:rPr>
              <a:t>A-Z Topic Index </a:t>
            </a:r>
            <a:endParaRPr lang="en-US" dirty="0" smtClean="0"/>
          </a:p>
          <a:p>
            <a:r>
              <a:rPr lang="en-US" dirty="0" smtClean="0">
                <a:hlinkClick r:id="rId4"/>
              </a:rPr>
              <a:t>PESO – English to Español</a:t>
            </a:r>
            <a:endParaRPr lang="en-US" dirty="0" smtClean="0"/>
          </a:p>
          <a:p>
            <a:r>
              <a:rPr lang="en-US" dirty="0" smtClean="0">
                <a:hlinkClick r:id="rId5"/>
              </a:rPr>
              <a:t>Online Training Courses</a:t>
            </a:r>
            <a:endParaRPr lang="en-US" dirty="0" smtClean="0"/>
          </a:p>
          <a:p>
            <a:r>
              <a:rPr lang="en-US" dirty="0" smtClean="0">
                <a:hlinkClick r:id="rId6"/>
              </a:rPr>
              <a:t>Federal OSHA Confined Spaces Advisor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AE82-9724-4C26-AD34-85BA438DD0F0}" type="slidenum">
              <a:rPr lang="en-US" smtClean="0"/>
              <a:t>22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Additional Educational Resources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1368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16600" dirty="0" smtClean="0"/>
              <a:t>Thank You!</a:t>
            </a:r>
            <a:endParaRPr lang="en-US" sz="166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AE82-9724-4C26-AD34-85BA438DD0F0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4287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4974" y="822960"/>
            <a:ext cx="3932237" cy="632053"/>
          </a:xfrm>
        </p:spPr>
        <p:txBody>
          <a:bodyPr/>
          <a:lstStyle/>
          <a:p>
            <a:r>
              <a:rPr lang="en-US" dirty="0" smtClean="0"/>
              <a:t>Contact us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4974" y="1529828"/>
            <a:ext cx="5087185" cy="4388834"/>
          </a:xfrm>
        </p:spPr>
        <p:txBody>
          <a:bodyPr>
            <a:normAutofit fontScale="47500" lnSpcReduction="20000"/>
          </a:bodyPr>
          <a:lstStyle/>
          <a:p>
            <a:r>
              <a:rPr lang="en-US" sz="3800" b="1" u="sng" dirty="0" smtClean="0"/>
              <a:t>Field Offices:</a:t>
            </a:r>
          </a:p>
          <a:p>
            <a:r>
              <a:rPr lang="en-US" sz="3400" b="1" dirty="0"/>
              <a:t>Portland</a:t>
            </a:r>
            <a:r>
              <a:rPr lang="en-US" sz="3400" dirty="0"/>
              <a:t>	</a:t>
            </a:r>
            <a:r>
              <a:rPr lang="en-US" sz="3400" dirty="0" smtClean="0"/>
              <a:t>		503-229-5910</a:t>
            </a:r>
            <a:endParaRPr lang="en-US" sz="3400" dirty="0"/>
          </a:p>
          <a:p>
            <a:r>
              <a:rPr lang="en-US" sz="3400" b="1" dirty="0"/>
              <a:t>Salem</a:t>
            </a:r>
            <a:r>
              <a:rPr lang="en-US" sz="3400" dirty="0"/>
              <a:t>	</a:t>
            </a:r>
            <a:r>
              <a:rPr lang="en-US" sz="3400" dirty="0" smtClean="0"/>
              <a:t>		503-378-3274</a:t>
            </a:r>
            <a:endParaRPr lang="en-US" sz="3400" dirty="0"/>
          </a:p>
          <a:p>
            <a:r>
              <a:rPr lang="en-US" sz="3400" b="1" dirty="0"/>
              <a:t>Eugene</a:t>
            </a:r>
            <a:r>
              <a:rPr lang="en-US" sz="3400" dirty="0"/>
              <a:t>	</a:t>
            </a:r>
            <a:r>
              <a:rPr lang="en-US" sz="3400" dirty="0" smtClean="0"/>
              <a:t>		541-686-7562</a:t>
            </a:r>
            <a:endParaRPr lang="en-US" sz="3400" dirty="0"/>
          </a:p>
          <a:p>
            <a:r>
              <a:rPr lang="en-US" sz="3400" b="1" dirty="0"/>
              <a:t>Medford</a:t>
            </a:r>
            <a:r>
              <a:rPr lang="en-US" sz="3400" dirty="0"/>
              <a:t>	</a:t>
            </a:r>
            <a:r>
              <a:rPr lang="en-US" sz="3400" dirty="0" smtClean="0"/>
              <a:t>		541-776-6030</a:t>
            </a:r>
            <a:endParaRPr lang="en-US" sz="3400" dirty="0"/>
          </a:p>
          <a:p>
            <a:r>
              <a:rPr lang="en-US" sz="3400" b="1" dirty="0" smtClean="0"/>
              <a:t>Bend</a:t>
            </a:r>
            <a:r>
              <a:rPr lang="en-US" sz="3400" dirty="0" smtClean="0"/>
              <a:t>			541-388-6066</a:t>
            </a:r>
          </a:p>
          <a:p>
            <a:r>
              <a:rPr lang="en-US" sz="3400" b="1" dirty="0" smtClean="0"/>
              <a:t>Pendleton</a:t>
            </a:r>
            <a:r>
              <a:rPr lang="en-US" sz="3400" dirty="0" smtClean="0"/>
              <a:t> 			541-276-2353</a:t>
            </a:r>
          </a:p>
          <a:p>
            <a:endParaRPr lang="en-US" sz="3400" b="1" dirty="0" smtClean="0"/>
          </a:p>
          <a:p>
            <a:r>
              <a:rPr lang="en-US" sz="3400" b="1" dirty="0" smtClean="0"/>
              <a:t>Salem Central:</a:t>
            </a:r>
          </a:p>
          <a:p>
            <a:r>
              <a:rPr lang="en-US" sz="3400" dirty="0" smtClean="0"/>
              <a:t>Toll </a:t>
            </a:r>
            <a:r>
              <a:rPr lang="en-US" sz="3400" dirty="0"/>
              <a:t>Free English:		800-922-2689</a:t>
            </a:r>
          </a:p>
          <a:p>
            <a:r>
              <a:rPr lang="en-US" sz="3400" dirty="0" smtClean="0"/>
              <a:t>Toll </a:t>
            </a:r>
            <a:r>
              <a:rPr lang="en-US" sz="3400" dirty="0"/>
              <a:t>Free Spanish</a:t>
            </a:r>
            <a:r>
              <a:rPr lang="en-US" sz="3400" dirty="0" smtClean="0"/>
              <a:t>:		800-843-8086 </a:t>
            </a:r>
            <a:endParaRPr lang="en-US" sz="3400" dirty="0"/>
          </a:p>
          <a:p>
            <a:r>
              <a:rPr lang="en-US" sz="3400" dirty="0" smtClean="0"/>
              <a:t> </a:t>
            </a:r>
          </a:p>
          <a:p>
            <a:r>
              <a:rPr lang="en-US" sz="3400" dirty="0" smtClean="0"/>
              <a:t>Website</a:t>
            </a:r>
            <a:r>
              <a:rPr lang="en-US" sz="3400" dirty="0"/>
              <a:t>: </a:t>
            </a:r>
            <a:r>
              <a:rPr lang="en-US" sz="3400" dirty="0" smtClean="0"/>
              <a:t>			</a:t>
            </a:r>
            <a:r>
              <a:rPr lang="en-US" sz="3400" u="sng" dirty="0" smtClean="0">
                <a:hlinkClick r:id="rId2"/>
              </a:rPr>
              <a:t>osha.oregon.gov</a:t>
            </a:r>
            <a:endParaRPr lang="en-US" sz="3400" dirty="0">
              <a:hlinkClick r:id="rId3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AE82-9724-4C26-AD34-85BA438DD0F0}" type="slidenum">
              <a:rPr lang="en-US" smtClean="0"/>
              <a:t>3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5967" y="1335742"/>
            <a:ext cx="5090898" cy="3645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677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Oregon OSHA - Trench Cave in</a:t>
            </a:r>
            <a:endParaRPr lang="en-US" dirty="0" smtClean="0"/>
          </a:p>
          <a:p>
            <a:r>
              <a:rPr lang="en-US" dirty="0" smtClean="0">
                <a:hlinkClick r:id="rId3"/>
              </a:rPr>
              <a:t>Safety Animation – Confined Space Hazards</a:t>
            </a:r>
            <a:endParaRPr lang="en-US" dirty="0" smtClean="0"/>
          </a:p>
          <a:p>
            <a:r>
              <a:rPr lang="en-US" dirty="0" smtClean="0">
                <a:hlinkClick r:id="rId4"/>
              </a:rPr>
              <a:t>WorkSafeBC – Confined Spaces: Deadly Spaces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AE82-9724-4C26-AD34-85BA438DD0F0}" type="slidenum">
              <a:rPr lang="en-US" smtClean="0"/>
              <a:t>4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Videos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2794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9817" y="824999"/>
            <a:ext cx="3932237" cy="1600200"/>
          </a:xfrm>
        </p:spPr>
        <p:txBody>
          <a:bodyPr/>
          <a:lstStyle/>
          <a:p>
            <a:r>
              <a:rPr lang="en-US" dirty="0" smtClean="0"/>
              <a:t>Who does the rule apply to?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9817" y="2425199"/>
            <a:ext cx="4275676" cy="3811588"/>
          </a:xfrm>
        </p:spPr>
        <p:txBody>
          <a:bodyPr/>
          <a:lstStyle/>
          <a:p>
            <a:r>
              <a:rPr lang="en-US" dirty="0" smtClean="0"/>
              <a:t>Oregon employers covered by: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General industry (Division 2)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Construction (Division 3)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AE82-9724-4C26-AD34-85BA438DD0F0}" type="slidenum">
              <a:rPr lang="en-US" smtClean="0"/>
              <a:t>5</a:t>
            </a:fld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32445" y="766810"/>
            <a:ext cx="6172200" cy="4630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478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0036" y="1174164"/>
            <a:ext cx="3932237" cy="1600200"/>
          </a:xfrm>
        </p:spPr>
        <p:txBody>
          <a:bodyPr/>
          <a:lstStyle/>
          <a:p>
            <a:r>
              <a:rPr lang="en-US" dirty="0" smtClean="0"/>
              <a:t>What doesn’t the rule apply to?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65821" y="1174164"/>
            <a:ext cx="6172200" cy="3652248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0036" y="2774364"/>
            <a:ext cx="4343400" cy="3811588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Employers covered by Federal OSHA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Work covered by another </a:t>
            </a:r>
            <a:r>
              <a:rPr lang="en-US" dirty="0" smtClean="0"/>
              <a:t>rule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AE82-9724-4C26-AD34-85BA438DD0F0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15959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3490" y="1306425"/>
            <a:ext cx="3932237" cy="1600200"/>
          </a:xfrm>
        </p:spPr>
        <p:txBody>
          <a:bodyPr/>
          <a:lstStyle/>
          <a:p>
            <a:r>
              <a:rPr lang="en-US" dirty="0"/>
              <a:t>Are there words in the rule with specific definitions?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63489" y="2906625"/>
            <a:ext cx="3932237" cy="3811588"/>
          </a:xfrm>
        </p:spPr>
        <p:txBody>
          <a:bodyPr/>
          <a:lstStyle/>
          <a:p>
            <a:r>
              <a:rPr lang="en-US" dirty="0"/>
              <a:t>Yes! They can be found in Section 3 of the rule, which is located in Appendix A of this </a:t>
            </a:r>
            <a:r>
              <a:rPr lang="en-US" dirty="0" smtClean="0"/>
              <a:t>workbook.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AE82-9724-4C26-AD34-85BA438DD0F0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2350" y="605040"/>
            <a:ext cx="3781524" cy="487362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048940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24196"/>
            <a:ext cx="3932237" cy="1600200"/>
          </a:xfrm>
        </p:spPr>
        <p:txBody>
          <a:bodyPr/>
          <a:lstStyle/>
          <a:p>
            <a:r>
              <a:rPr lang="en-US" dirty="0" smtClean="0"/>
              <a:t>What is a confined space?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24751" y="1377788"/>
            <a:ext cx="6172200" cy="3560884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1924396"/>
            <a:ext cx="3932237" cy="3811588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It is a space that meets all of the following requirements:</a:t>
            </a:r>
          </a:p>
          <a:p>
            <a:r>
              <a:rPr lang="en-US" dirty="0" smtClean="0"/>
              <a:t>Large </a:t>
            </a:r>
            <a:r>
              <a:rPr lang="en-US" dirty="0"/>
              <a:t>enough and shaped so someone can fully enter and do </a:t>
            </a:r>
            <a:r>
              <a:rPr lang="en-US" dirty="0" smtClean="0"/>
              <a:t>work</a:t>
            </a:r>
            <a:endParaRPr lang="en-US" dirty="0"/>
          </a:p>
          <a:p>
            <a:r>
              <a:rPr lang="en-US" b="1" dirty="0"/>
              <a:t>AND</a:t>
            </a:r>
          </a:p>
          <a:p>
            <a:r>
              <a:rPr lang="en-US" dirty="0"/>
              <a:t>Entry and/or exit is limited or </a:t>
            </a:r>
            <a:r>
              <a:rPr lang="en-US" dirty="0" smtClean="0"/>
              <a:t>restricted</a:t>
            </a:r>
            <a:endParaRPr lang="en-US" dirty="0"/>
          </a:p>
          <a:p>
            <a:r>
              <a:rPr lang="en-US" b="1" dirty="0"/>
              <a:t>AND</a:t>
            </a:r>
          </a:p>
          <a:p>
            <a:r>
              <a:rPr lang="en-US" dirty="0"/>
              <a:t>Is not designed for continuous human </a:t>
            </a:r>
            <a:r>
              <a:rPr lang="en-US" dirty="0" smtClean="0"/>
              <a:t>occupancy.</a:t>
            </a:r>
            <a:endParaRPr lang="en-US" dirty="0"/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AE82-9724-4C26-AD34-85BA438DD0F0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5020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3162" y="1030778"/>
            <a:ext cx="3932237" cy="1600200"/>
          </a:xfrm>
        </p:spPr>
        <p:txBody>
          <a:bodyPr/>
          <a:lstStyle/>
          <a:p>
            <a:r>
              <a:rPr lang="en-US" dirty="0" smtClean="0"/>
              <a:t>Activity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3162" y="2630978"/>
            <a:ext cx="3932237" cy="1575262"/>
          </a:xfrm>
        </p:spPr>
        <p:txBody>
          <a:bodyPr/>
          <a:lstStyle/>
          <a:p>
            <a:r>
              <a:rPr lang="en-US" dirty="0"/>
              <a:t>Identify the confined spaces in the following photos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05AE82-9724-4C26-AD34-85BA438DD0F0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6" name="Picture 2" descr="V:\Documents and Settings\PRESSNLS\Desktop\mercedes-glk-new-suv-8217-s-spy-video_big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9196" y="1307177"/>
            <a:ext cx="6172200" cy="3703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84406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regon OSH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95540"/>
      </a:accent1>
      <a:accent2>
        <a:srgbClr val="00557D"/>
      </a:accent2>
      <a:accent3>
        <a:srgbClr val="A5A5A5"/>
      </a:accent3>
      <a:accent4>
        <a:srgbClr val="7F7F7F"/>
      </a:accent4>
      <a:accent5>
        <a:srgbClr val="3F3F3F"/>
      </a:accent5>
      <a:accent6>
        <a:srgbClr val="262626"/>
      </a:accent6>
      <a:hlink>
        <a:srgbClr val="0563C1"/>
      </a:hlink>
      <a:folHlink>
        <a:srgbClr val="954F72"/>
      </a:folHlink>
    </a:clrScheme>
    <a:fontScheme name="Myriad Pro">
      <a:majorFont>
        <a:latin typeface="Myriad Pro"/>
        <a:ea typeface=""/>
        <a:cs typeface=""/>
      </a:majorFont>
      <a:minorFont>
        <a:latin typeface="Myriad Pro Co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Training" ma:contentTypeID="0x010100854524CC3423A244BB56938E3F8ABE270067817B4706841944893504266FF3AFD0" ma:contentTypeVersion="29" ma:contentTypeDescription="Training and education materials" ma:contentTypeScope="" ma:versionID="9c14672a0c5f30bf6f8f3e80b604c454">
  <xsd:schema xmlns:xsd="http://www.w3.org/2001/XMLSchema" xmlns:xs="http://www.w3.org/2001/XMLSchema" xmlns:p="http://schemas.microsoft.com/office/2006/metadata/properties" xmlns:ns1="http://schemas.microsoft.com/sharepoint/v3" xmlns:ns2="4abed4e2-db5c-4e78-ae88-7ca7a6241065" xmlns:ns3="http://schemas.microsoft.com/sharepoint/v4" targetNamespace="http://schemas.microsoft.com/office/2006/metadata/properties" ma:root="true" ma:fieldsID="816006bf8a4b08db83d12aa117935bd6" ns1:_="" ns2:_="" ns3:_="">
    <xsd:import namespace="http://schemas.microsoft.com/sharepoint/v3"/>
    <xsd:import namespace="4abed4e2-db5c-4e78-ae88-7ca7a6241065"/>
    <xsd:import namespace="http://schemas.microsoft.com/sharepoint/v4"/>
    <xsd:element name="properties">
      <xsd:complexType>
        <xsd:sequence>
          <xsd:element name="documentManagement">
            <xsd:complexType>
              <xsd:all>
                <xsd:element ref="ns2:AdditionalTitle" minOccurs="0"/>
                <xsd:element ref="ns2:TrainingType" minOccurs="0"/>
                <xsd:element ref="ns2:TrainingFormat" minOccurs="0"/>
                <xsd:element ref="ns2:DateRevised" minOccurs="0"/>
                <xsd:element ref="ns1:Language" minOccurs="0"/>
                <xsd:element ref="ns2:Description1" minOccurs="0"/>
                <xsd:element ref="ns2:Topic" minOccurs="0"/>
                <xsd:element ref="ns2:SharedWithUsers" minOccurs="0"/>
                <xsd:element ref="ns3:IconOverla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Language" ma:index="6" nillable="true" ma:displayName="Language" ma:default="English" ma:format="Dropdown" ma:internalName="Language" ma:readOnly="false">
      <xsd:simpleType>
        <xsd:union memberTypes="dms:Text">
          <xsd:simpleType>
            <xsd:restriction base="dms:Choice">
              <xsd:enumeration value="Arabic"/>
              <xsd:enumeration value="Bulgarian"/>
              <xsd:enumeration value="Chinese"/>
              <xsd:enumeration value="Croatian"/>
              <xsd:enumeration value="Czech"/>
              <xsd:enumeration value="Danish"/>
              <xsd:enumeration value="Dutch"/>
              <xsd:enumeration value="English"/>
              <xsd:enumeration value="Estonian"/>
              <xsd:enumeration value="Finnish"/>
              <xsd:enumeration value="French"/>
              <xsd:enumeration value="German"/>
              <xsd:enumeration value="Greek"/>
              <xsd:enumeration value="Hebrew"/>
              <xsd:enumeration value="Hindi"/>
              <xsd:enumeration value="Hungarian"/>
              <xsd:enumeration value="Indonesian"/>
              <xsd:enumeration value="Italian"/>
              <xsd:enumeration value="Japanese"/>
              <xsd:enumeration value="Korean"/>
              <xsd:enumeration value="Latvian"/>
              <xsd:enumeration value="Lithuanian"/>
              <xsd:enumeration value="Malay"/>
              <xsd:enumeration value="Norwegian"/>
              <xsd:enumeration value="Polish"/>
              <xsd:enumeration value="Portuguese"/>
              <xsd:enumeration value="Romanian"/>
              <xsd:enumeration value="Russian"/>
              <xsd:enumeration value="Serbian"/>
              <xsd:enumeration value="Slovak"/>
              <xsd:enumeration value="Slovenian"/>
              <xsd:enumeration value="Spanish"/>
              <xsd:enumeration value="Swedish"/>
              <xsd:enumeration value="Thai"/>
              <xsd:enumeration value="Turkish"/>
              <xsd:enumeration value="Ukrainian"/>
              <xsd:enumeration value="Urdu"/>
              <xsd:enumeration value="Vietnamese"/>
            </xsd:restriction>
          </xsd:simpleType>
        </xsd:un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abed4e2-db5c-4e78-ae88-7ca7a6241065" elementFormDefault="qualified">
    <xsd:import namespace="http://schemas.microsoft.com/office/2006/documentManagement/types"/>
    <xsd:import namespace="http://schemas.microsoft.com/office/infopath/2007/PartnerControls"/>
    <xsd:element name="AdditionalTitle" ma:index="2" nillable="true" ma:displayName="Additional Title" ma:description="Secondary title - typically the English language title if the item has a title in another language" ma:internalName="AdditionalTitle" ma:readOnly="false">
      <xsd:simpleType>
        <xsd:restriction base="dms:Text">
          <xsd:maxLength value="255"/>
        </xsd:restriction>
      </xsd:simpleType>
    </xsd:element>
    <xsd:element name="TrainingType" ma:index="3" nillable="true" ma:displayName="Training Type" ma:description="Pick a type for this training material" ma:format="Dropdown" ma:internalName="TrainingType" ma:readOnly="false">
      <xsd:simpleType>
        <xsd:restriction base="dms:Choice">
          <xsd:enumeration value="Curriculum"/>
          <xsd:enumeration value="Grant program"/>
          <xsd:enumeration value="Online course"/>
          <xsd:enumeration value="PESO"/>
          <xsd:enumeration value="Presentation"/>
          <xsd:enumeration value="Resources"/>
          <xsd:enumeration value="Workshop"/>
        </xsd:restriction>
      </xsd:simpleType>
    </xsd:element>
    <xsd:element name="TrainingFormat" ma:index="4" nillable="true" ma:displayName="Training Format" ma:default="  " ma:description="Pick a format for this training" ma:format="Dropdown" ma:internalName="TrainingFormat" ma:readOnly="false">
      <xsd:simpleType>
        <xsd:restriction base="dms:Choice">
          <xsd:enumeration value=""/>
          <xsd:enumeration value="Instructor Guide"/>
          <xsd:enumeration value="Online course"/>
          <xsd:enumeration value="Overhead"/>
          <xsd:enumeration value="Tailgate"/>
          <xsd:enumeration value="Training program"/>
          <xsd:enumeration value="Video"/>
          <xsd:enumeration value="Workbook"/>
        </xsd:restriction>
      </xsd:simpleType>
    </xsd:element>
    <xsd:element name="DateRevised" ma:index="5" nillable="true" ma:displayName="New or Revised Date" ma:format="DateOnly" ma:internalName="DateRevised" ma:readOnly="false">
      <xsd:simpleType>
        <xsd:restriction base="dms:DateTime"/>
      </xsd:simpleType>
    </xsd:element>
    <xsd:element name="Description1" ma:index="7" nillable="true" ma:displayName="Description" ma:internalName="Description1" ma:readOnly="false">
      <xsd:simpleType>
        <xsd:restriction base="dms:Note"/>
      </xsd:simpleType>
    </xsd:element>
    <xsd:element name="Topic" ma:index="8" nillable="true" ma:displayName="Topic" ma:description="Pick associated topics" ma:list="{913132ca-d302-4b93-9158-b48ece0e0b4d}" ma:internalName="Topic" ma:readOnly="false" ma:showField="Title" ma:web="4abed4e2-db5c-4e78-ae88-7ca7a624106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16" nillable="true" ma:displayName="IconOverlay" ma:internalName="IconOverlay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0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anguage xmlns="http://schemas.microsoft.com/sharepoint/v3">English</Language>
    <Description1 xmlns="4abed4e2-db5c-4e78-ae88-7ca7a6241065">PowerPoint slides for Confined Spaces Safety education workshop.</Description1>
    <Topic xmlns="4abed4e2-db5c-4e78-ae88-7ca7a6241065">
      <Value>200</Value>
    </Topic>
    <TrainingFormat xmlns="4abed4e2-db5c-4e78-ae88-7ca7a6241065">Overhead</TrainingFormat>
    <TrainingType xmlns="4abed4e2-db5c-4e78-ae88-7ca7a6241065">Workshop</TrainingType>
    <DateRevised xmlns="4abed4e2-db5c-4e78-ae88-7ca7a6241065">2020-02-24T08:00:00+00:00</DateRevised>
    <AdditionalTitle xmlns="4abed4e2-db5c-4e78-ae88-7ca7a6241065" xsi:nil="true"/>
    <IconOverlay xmlns="http://schemas.microsoft.com/sharepoint/v4" xsi:nil="true"/>
  </documentManagement>
</p:properties>
</file>

<file path=customXml/itemProps1.xml><?xml version="1.0" encoding="utf-8"?>
<ds:datastoreItem xmlns:ds="http://schemas.openxmlformats.org/officeDocument/2006/customXml" ds:itemID="{0D122C24-4AAE-4DA2-A17F-9DDD10AE500C}"/>
</file>

<file path=customXml/itemProps2.xml><?xml version="1.0" encoding="utf-8"?>
<ds:datastoreItem xmlns:ds="http://schemas.openxmlformats.org/officeDocument/2006/customXml" ds:itemID="{85C04293-9A15-447F-9203-449A4036748F}"/>
</file>

<file path=customXml/itemProps3.xml><?xml version="1.0" encoding="utf-8"?>
<ds:datastoreItem xmlns:ds="http://schemas.openxmlformats.org/officeDocument/2006/customXml" ds:itemID="{399691ED-4679-4EC1-875B-8C2823847693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3866</TotalTime>
  <Words>443</Words>
  <Application>Microsoft Office PowerPoint</Application>
  <PresentationFormat>Widescreen</PresentationFormat>
  <Paragraphs>115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7" baseType="lpstr">
      <vt:lpstr>Arial</vt:lpstr>
      <vt:lpstr>Calibri</vt:lpstr>
      <vt:lpstr>Myriad Pro Cond</vt:lpstr>
      <vt:lpstr>Office Theme</vt:lpstr>
      <vt:lpstr>Confined Space</vt:lpstr>
      <vt:lpstr>Oregon OSHA Public Education Mission:</vt:lpstr>
      <vt:lpstr>Contact us</vt:lpstr>
      <vt:lpstr>Videos</vt:lpstr>
      <vt:lpstr>Who does the rule apply to?</vt:lpstr>
      <vt:lpstr>What doesn’t the rule apply to?</vt:lpstr>
      <vt:lpstr>Are there words in the rule with specific definitions?</vt:lpstr>
      <vt:lpstr>What is a confined space?</vt:lpstr>
      <vt:lpstr>Activity</vt:lpstr>
      <vt:lpstr>What is a confined space?</vt:lpstr>
      <vt:lpstr>What is a confined space?</vt:lpstr>
      <vt:lpstr>What is a permit required confined space?</vt:lpstr>
      <vt:lpstr>Hazard evaluation</vt:lpstr>
      <vt:lpstr>Identify the permit-required confined spaces</vt:lpstr>
      <vt:lpstr>Signs</vt:lpstr>
      <vt:lpstr>Options for entering a permit – required confined space</vt:lpstr>
      <vt:lpstr>Employees do not enter</vt:lpstr>
      <vt:lpstr>Entry with a permit</vt:lpstr>
      <vt:lpstr>Alternate entry</vt:lpstr>
      <vt:lpstr>Multi-employer worksites</vt:lpstr>
      <vt:lpstr>Records</vt:lpstr>
      <vt:lpstr>Additional Educational Resources</vt:lpstr>
      <vt:lpstr>Thank You!</vt:lpstr>
    </vt:vector>
  </TitlesOfParts>
  <Company>DCBS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Confined Spaces Safety</dc:title>
  <dc:creator>Aubol Zachary T</dc:creator>
  <cp:lastModifiedBy>Tawnya Swanson</cp:lastModifiedBy>
  <cp:revision>240</cp:revision>
  <cp:lastPrinted>2020-01-24T20:27:41Z</cp:lastPrinted>
  <dcterms:created xsi:type="dcterms:W3CDTF">2019-10-04T14:49:50Z</dcterms:created>
  <dcterms:modified xsi:type="dcterms:W3CDTF">2020-02-24T23:16:39Z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0x010100854524CC3423A244BB56938E3F8ABE270067817B4706841944893504266FF3AFD0</vt:lpwstr>
  </property>
</Properties>
</file>