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4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23.xml" ContentType="application/vnd.openxmlformats-officedocument.presentationml.slide+xml"/>
  <Override PartName="/ppt/slides/slide37.xml" ContentType="application/vnd.openxmlformats-officedocument.presentationml.slide+xml"/>
  <Override PartName="/ppt/slides/slide35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6.xml" ContentType="application/vnd.openxmlformats-officedocument.presentationml.slide+xml"/>
  <Override PartName="/ppt/slides/slide30.xml" ContentType="application/vnd.openxmlformats-officedocument.presentationml.slide+xml"/>
  <Override PartName="/ppt/slides/slide32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256" r:id="rId2"/>
    <p:sldId id="257" r:id="rId3"/>
    <p:sldId id="258" r:id="rId4"/>
    <p:sldId id="259" r:id="rId5"/>
    <p:sldId id="260" r:id="rId6"/>
    <p:sldId id="315" r:id="rId7"/>
    <p:sldId id="261" r:id="rId8"/>
    <p:sldId id="262" r:id="rId9"/>
    <p:sldId id="263" r:id="rId10"/>
    <p:sldId id="264" r:id="rId11"/>
    <p:sldId id="272" r:id="rId12"/>
    <p:sldId id="267" r:id="rId13"/>
    <p:sldId id="266" r:id="rId14"/>
    <p:sldId id="268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2" r:id="rId23"/>
    <p:sldId id="283" r:id="rId24"/>
    <p:sldId id="284" r:id="rId25"/>
    <p:sldId id="285" r:id="rId26"/>
    <p:sldId id="288" r:id="rId27"/>
    <p:sldId id="290" r:id="rId28"/>
    <p:sldId id="320" r:id="rId29"/>
    <p:sldId id="295" r:id="rId30"/>
    <p:sldId id="296" r:id="rId31"/>
    <p:sldId id="298" r:id="rId32"/>
    <p:sldId id="300" r:id="rId33"/>
    <p:sldId id="324" r:id="rId34"/>
    <p:sldId id="302" r:id="rId35"/>
    <p:sldId id="303" r:id="rId36"/>
    <p:sldId id="304" r:id="rId37"/>
    <p:sldId id="306" r:id="rId38"/>
    <p:sldId id="325" r:id="rId39"/>
    <p:sldId id="307" r:id="rId40"/>
    <p:sldId id="308" r:id="rId41"/>
    <p:sldId id="310" r:id="rId42"/>
    <p:sldId id="311" r:id="rId43"/>
    <p:sldId id="312" r:id="rId44"/>
    <p:sldId id="313" r:id="rId45"/>
    <p:sldId id="314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584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4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55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920C5-5781-489F-98ED-DDA14114961A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99F94-3514-44BA-8D70-7384B16B9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52286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B9B7E-99A5-46CE-8C8F-50979C5483C7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72688-A2EE-4D98-A80B-6F2395DC4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3306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59" y="159254"/>
              <a:ext cx="3643268" cy="152325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86751" y="241812"/>
              <a:ext cx="1794043" cy="1063469"/>
            </a:xfrm>
            <a:prstGeom prst="rect">
              <a:avLst/>
            </a:prstGeom>
          </p:spPr>
        </p:pic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96309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524000" y="2770746"/>
            <a:ext cx="9144000" cy="1325563"/>
          </a:xfrm>
        </p:spPr>
        <p:txBody>
          <a:bodyPr>
            <a:noAutofit/>
          </a:bodyPr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213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5FBEAE-E257-474F-BEA9-8D5E2EF984EE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467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56A761-2634-4B55-9230-89B997DCF264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64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8" name="Rectangle 7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776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F584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77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59" y="159254"/>
              <a:ext cx="3643268" cy="1523255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86751" y="241812"/>
              <a:ext cx="1794043" cy="1063469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8" name="Rectangle 7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569692"/>
            <a:ext cx="10515600" cy="2852737"/>
          </a:xfrm>
        </p:spPr>
        <p:txBody>
          <a:bodyPr anchor="b"/>
          <a:lstStyle>
            <a:lvl1pPr>
              <a:defRPr sz="6000" b="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44941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0C259D-DAC6-4E13-9151-2DDCF4238E9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49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9" name="Rectangle 8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776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776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596B16-2535-47A3-AF7C-6C14BF3AF9B1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01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11" name="Rectangle 10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9824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9824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EB03A1-04BD-4390-8AD5-17F742E68E7C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367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7" name="Rectangle 6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30D07A-E246-45D3-B5E3-E70B937D31C5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15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6" name="Rectangle 5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9506E2-FCD3-4044-BE4A-932793007845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014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9" name="Rectangle 8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F584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FAB483-3822-4E4A-A27B-8664B06C9F80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83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9" name="Rectangle 8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F584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71558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5ECFB6-DA32-4DD1-B3CE-B0A5B7A78E0E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38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6795" y="635308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16329" y="6353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5AE82-9724-4C26-AD34-85BA438DD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975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kGVdJVQoV0&amp;list=PLnh57qxqxSRq-2WsA-gSAT03KLwDzGE13&amp;index=12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2h5gR2BRlo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hyperlink" Target="https://www.youtube.com/watch?v=EOfuMXVNevE&amp;list=PLnh57qxqxSRq-2WsA-gSAT03KLwDzGE13&amp;index=9" TargetMode="External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mMP5pd57KM&amp;list=PLnh57qxqxSRq-2WsA-gSAT03KLwDzGE13&amp;index=14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kVGjBCyqRI" TargetMode="Externa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Oz0ZCV5Fvs&amp;list=PLnh57qxqxSRq-2WsA-gSAT03KLwDzGE13&amp;index=15" TargetMode="External"/><Relationship Id="rId7" Type="http://schemas.openxmlformats.org/officeDocument/2006/relationships/image" Target="../media/image40.png"/><Relationship Id="rId2" Type="http://schemas.openxmlformats.org/officeDocument/2006/relationships/hyperlink" Target="https://www.youtube.com/watch?v=CTsBZRV_TdA&amp;list=PLnh57qxqxSRq-2WsA-gSAT03KLwDzGE13&amp;index=1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CZb8fluWg7o&amp;list=PLnh57qxqxSRq-2WsA-gSAT03KLwDzGE13&amp;index=17" TargetMode="External"/><Relationship Id="rId5" Type="http://schemas.openxmlformats.org/officeDocument/2006/relationships/hyperlink" Target="https://www.youtube.com/watch?v=-Gy6zuDa3Q4&amp;list=PLnh57qxqxSRq-2WsA-gSAT03KLwDzGE13&amp;index=16" TargetMode="External"/><Relationship Id="rId4" Type="http://schemas.openxmlformats.org/officeDocument/2006/relationships/hyperlink" Target="https://www.youtube.com/watch?v=WT0rv3JcyOw&amp;list=PLnh57qxqxSRq-2WsA-gSAT03KLwDzGE13&amp;index=11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oregon.gov/OSHAPubs/apps/fall_safety/fall-safety.html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www.youtube.com/watch?v=CFZJDYbDM7k" TargetMode="External"/><Relationship Id="rId4" Type="http://schemas.openxmlformats.org/officeDocument/2006/relationships/hyperlink" Target="https://www.youtube.com/watch?v=9nymPPcX8Js&amp;list=PLnh57qxqxSRq-2WsA-gSAT03KLwDzGE13&amp;index=2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sha.oregon.gov" TargetMode="External"/><Relationship Id="rId2" Type="http://schemas.openxmlformats.org/officeDocument/2006/relationships/hyperlink" Target="https://osha.oregon.gov/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C4aoCrrG4E&amp;list=PLnh57qxqxSRq-2WsA-gSAT03KLwDzGE13&amp;index=22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www.youtube.com/watch?v=RBmYGDwzfWU" TargetMode="External"/><Relationship Id="rId4" Type="http://schemas.openxmlformats.org/officeDocument/2006/relationships/hyperlink" Target="https://www.youtube.com/watch?v=0ZthY1diH3U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JkXTLCpWaI&amp;list=PLnh57qxqxSRq-2WsA-gSAT03KLwDzGE13&amp;index=18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www.youtube.com/watch?v=VuRZgNTifDw" TargetMode="External"/><Relationship Id="rId4" Type="http://schemas.openxmlformats.org/officeDocument/2006/relationships/hyperlink" Target="https://www.youtube.com/watch?v=wNKS08uBe5M&amp;list=PLnh57qxqxSRq-2WsA-gSAT03KLwDzGE13&amp;index=23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c0KImxfTU4&amp;list=PLnh57qxqxSRq-2WsA-gSAT03KLwDzGE13&amp;index=25" TargetMode="External"/><Relationship Id="rId7" Type="http://schemas.openxmlformats.org/officeDocument/2006/relationships/image" Target="../media/image45.png"/><Relationship Id="rId2" Type="http://schemas.openxmlformats.org/officeDocument/2006/relationships/hyperlink" Target="https://www.youtube.com/watch?v=wRvh59eCbwU&amp;list=PLnh57qxqxSRq-2WsA-gSAT03KLwDzGE13&amp;index=2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VuRZgNTifDw" TargetMode="External"/><Relationship Id="rId5" Type="http://schemas.openxmlformats.org/officeDocument/2006/relationships/hyperlink" Target="https://www.youtube.com/watch?v=FlLCu28ieYs" TargetMode="External"/><Relationship Id="rId4" Type="http://schemas.openxmlformats.org/officeDocument/2006/relationships/hyperlink" Target="https://www.youtube.com/watch?v=ilpVfycHBdk&amp;list=PLnh57qxqxSRq-2WsA-gSAT03KLwDzGE13&amp;index=26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sDunNlrM4o" TargetMode="External"/><Relationship Id="rId2" Type="http://schemas.openxmlformats.org/officeDocument/2006/relationships/hyperlink" Target="https://www.youtube.com/watch?v=mG1sllHQgD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hyperlink" Target="https://www.youtube.com/watch?v=j8exv39wkHs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BmYGDwzfWU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c.gov/" TargetMode="External"/><Relationship Id="rId2" Type="http://schemas.openxmlformats.org/officeDocument/2006/relationships/hyperlink" Target="http://www.hse.gov.uk/slips/index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cohs.ca/oshanswers/safety_haz/falls.html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osha.oregon.gov" TargetMode="External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oregon.gov/Pages/topics/fall-protection.aspx" TargetMode="External"/><Relationship Id="rId2" Type="http://schemas.openxmlformats.org/officeDocument/2006/relationships/hyperlink" Target="https://www.youtube.com/channel/UCexHdBGLMAOjoNxMnL9-Bb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sha.oregon.gov/edu/peso/Pages/default.aspx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-XUl4g1OwnI" TargetMode="External"/><Relationship Id="rId3" Type="http://schemas.openxmlformats.org/officeDocument/2006/relationships/hyperlink" Target="https://www.youtube.com/watch?v=BEDSOYfGPzw&amp;list=PLnh57qxqxSRq-2WsA-gSAT03KLwDzGE13&amp;index=2" TargetMode="External"/><Relationship Id="rId7" Type="http://schemas.openxmlformats.org/officeDocument/2006/relationships/hyperlink" Target="https://www.youtube.com/watch?v=mfehygYt2BE&amp;list=PLnh57qxqxSRq-2WsA-gSAT03KLwDzGE13&amp;index=6" TargetMode="External"/><Relationship Id="rId2" Type="http://schemas.openxmlformats.org/officeDocument/2006/relationships/hyperlink" Target="https://www.youtube.com/watch?v=BDWGPKrAGr4&amp;list=PLnh57qxqxSRq-2WsA-gSAT03KLwDzGE13&amp;index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mWQbOQ9lO_8&amp;list=PLnh57qxqxSRq-2WsA-gSAT03KLwDzGE13&amp;index=5" TargetMode="External"/><Relationship Id="rId5" Type="http://schemas.openxmlformats.org/officeDocument/2006/relationships/hyperlink" Target="https://www.youtube.com/watch?v=HCx5wnVJuLM&amp;list=PLnh57qxqxSRq-2WsA-gSAT03KLwDzGE13&amp;index=4" TargetMode="External"/><Relationship Id="rId10" Type="http://schemas.openxmlformats.org/officeDocument/2006/relationships/image" Target="../media/image8.png"/><Relationship Id="rId4" Type="http://schemas.openxmlformats.org/officeDocument/2006/relationships/hyperlink" Target="https://www.youtube.com/watch?v=f9w9MEOVKP4&amp;list=PLnh57qxqxSRq-2WsA-gSAT03KLwDzGE13&amp;index=3" TargetMode="External"/><Relationship Id="rId9" Type="http://schemas.openxmlformats.org/officeDocument/2006/relationships/hyperlink" Target="https://www.youtube.com/watch?v=Et6LqfZSjVo&amp;list=PLnh57qxqxSRq-2WsA-gSAT03KLwDzGE13&amp;index=8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youtube.com/watch?v=JbsoVBqrgCU" TargetMode="Externa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64525"/>
            <a:ext cx="9144000" cy="1613851"/>
          </a:xfrm>
        </p:spPr>
        <p:txBody>
          <a:bodyPr/>
          <a:lstStyle/>
          <a:p>
            <a:r>
              <a:rPr lang="en-US" dirty="0" smtClean="0"/>
              <a:t>Fall Protection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96309"/>
            <a:ext cx="9144000" cy="867577"/>
          </a:xfrm>
        </p:spPr>
        <p:txBody>
          <a:bodyPr/>
          <a:lstStyle/>
          <a:p>
            <a:r>
              <a:rPr lang="en-US" dirty="0" smtClean="0"/>
              <a:t>An introduction to basic fall protection principles </a:t>
            </a:r>
            <a:r>
              <a:rPr lang="en-US" dirty="0"/>
              <a:t>and codes related to fall protection used in construction and general industries.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57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848590" cy="1600200"/>
          </a:xfrm>
        </p:spPr>
        <p:txBody>
          <a:bodyPr/>
          <a:lstStyle/>
          <a:p>
            <a:r>
              <a:rPr lang="en-US" dirty="0" smtClean="0"/>
              <a:t>Openings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206037" cy="3811588"/>
          </a:xfrm>
        </p:spPr>
        <p:txBody>
          <a:bodyPr/>
          <a:lstStyle/>
          <a:p>
            <a:r>
              <a:rPr lang="en-US" dirty="0" smtClean="0"/>
              <a:t>All openings must be protected to prevent an employee from falling through.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0905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WWS Video HERE Stairways Coming Soon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1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Stairways (stairs)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Means </a:t>
            </a:r>
            <a:r>
              <a:rPr lang="en-US" dirty="0"/>
              <a:t>risers and treads that connect one level with another, and includes any landings and platforms in between those levels. </a:t>
            </a:r>
            <a:endParaRPr lang="en-US" dirty="0" smtClean="0"/>
          </a:p>
          <a:p>
            <a:r>
              <a:rPr lang="en-US" dirty="0" smtClean="0"/>
              <a:t>Stairways </a:t>
            </a:r>
            <a:r>
              <a:rPr lang="en-US" dirty="0"/>
              <a:t>include standard, spiral, alternating tread-type, and ship stairs.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12</a:t>
            </a:fld>
            <a:endParaRPr lang="en-US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9743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 </a:t>
            </a:r>
            <a:r>
              <a:rPr lang="en-US" dirty="0"/>
              <a:t>feet or more above a lower </a:t>
            </a:r>
            <a:r>
              <a:rPr lang="en-US" dirty="0" smtClean="0"/>
              <a:t>level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Stairway landings that are 4 feet or more above a lower level must be protected by a guardrail or stair rail system. 1910.28(b)(11)(</a:t>
            </a:r>
            <a:r>
              <a:rPr lang="en-US" dirty="0" err="1"/>
              <a:t>i</a:t>
            </a:r>
            <a:r>
              <a:rPr lang="en-US" dirty="0"/>
              <a:t>).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30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6" y="1651052"/>
            <a:ext cx="7428088" cy="41783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Stair railings or Handrails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05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2357956"/>
            <a:ext cx="10515600" cy="2189106"/>
          </a:xfrm>
        </p:spPr>
        <p:txBody>
          <a:bodyPr/>
          <a:lstStyle/>
          <a:p>
            <a:r>
              <a:rPr lang="en-US" dirty="0"/>
              <a:t>Oregon OSHA </a:t>
            </a:r>
            <a:r>
              <a:rPr lang="en-US" dirty="0" err="1"/>
              <a:t>Div</a:t>
            </a:r>
            <a:r>
              <a:rPr lang="en-US" dirty="0"/>
              <a:t> 2/Sub F</a:t>
            </a:r>
          </a:p>
          <a:p>
            <a:r>
              <a:rPr lang="en-US" dirty="0"/>
              <a:t>Oregon OSHA </a:t>
            </a:r>
            <a:r>
              <a:rPr lang="en-US" dirty="0" err="1"/>
              <a:t>Div</a:t>
            </a:r>
            <a:r>
              <a:rPr lang="en-US" dirty="0"/>
              <a:t> 2/Sub N</a:t>
            </a:r>
          </a:p>
          <a:p>
            <a:r>
              <a:rPr lang="en-US" dirty="0"/>
              <a:t>Oregon OSHA </a:t>
            </a:r>
            <a:r>
              <a:rPr lang="en-US" dirty="0" err="1"/>
              <a:t>Div</a:t>
            </a:r>
            <a:r>
              <a:rPr lang="en-US" dirty="0"/>
              <a:t> 2/Sub R</a:t>
            </a:r>
          </a:p>
          <a:p>
            <a:r>
              <a:rPr lang="en-US" dirty="0"/>
              <a:t>Oregon OSHA </a:t>
            </a:r>
            <a:r>
              <a:rPr lang="en-US" dirty="0" err="1"/>
              <a:t>Div</a:t>
            </a:r>
            <a:r>
              <a:rPr lang="en-US" dirty="0"/>
              <a:t> 2/Sub </a:t>
            </a:r>
            <a:r>
              <a:rPr lang="en-US" dirty="0" smtClean="0"/>
              <a:t>RR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Fall Protection/Falling Object Protection general industry standards: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4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2831" y="187325"/>
            <a:ext cx="4480357" cy="1600200"/>
          </a:xfrm>
        </p:spPr>
        <p:txBody>
          <a:bodyPr/>
          <a:lstStyle/>
          <a:p>
            <a:r>
              <a:rPr lang="en-US" dirty="0"/>
              <a:t>Division 3/Subdivision </a:t>
            </a:r>
            <a:r>
              <a:rPr lang="en-US" dirty="0" smtClean="0"/>
              <a:t>M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46" y="987425"/>
            <a:ext cx="4537083" cy="487362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2831" y="1787525"/>
            <a:ext cx="3932237" cy="3803650"/>
          </a:xfrm>
        </p:spPr>
        <p:txBody>
          <a:bodyPr/>
          <a:lstStyle/>
          <a:p>
            <a:r>
              <a:rPr lang="en-US" dirty="0" smtClean="0"/>
              <a:t>Oregon’s primary standard for fall protection in the construction industry.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05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9467" y="59268"/>
            <a:ext cx="1854200" cy="10329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provide Fall Protection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700" y="987425"/>
            <a:ext cx="4549176" cy="487362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When employees are exposed to a hazard of falling </a:t>
            </a:r>
            <a:r>
              <a:rPr lang="en-US" b="1" u="sng" dirty="0" smtClean="0"/>
              <a:t>6</a:t>
            </a:r>
            <a:r>
              <a:rPr lang="en-US" dirty="0" smtClean="0"/>
              <a:t> feet or more: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to </a:t>
            </a:r>
            <a:r>
              <a:rPr lang="en-US" dirty="0"/>
              <a:t>a lower level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through </a:t>
            </a:r>
            <a:r>
              <a:rPr lang="en-US" dirty="0"/>
              <a:t>holes (including skylights)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through </a:t>
            </a:r>
            <a:r>
              <a:rPr lang="en-US" dirty="0"/>
              <a:t>wall openings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into </a:t>
            </a:r>
            <a:r>
              <a:rPr lang="en-US" dirty="0"/>
              <a:t>excavations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7932" y="829733"/>
            <a:ext cx="1845735" cy="26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4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Excavations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1374514"/>
            <a:ext cx="6172200" cy="409944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Each employee at the edge of a well, pit, shaft, or excavation </a:t>
            </a:r>
            <a:r>
              <a:rPr lang="en-US" b="1" u="sng" dirty="0" smtClean="0"/>
              <a:t>6</a:t>
            </a:r>
            <a:r>
              <a:rPr lang="en-US" dirty="0" smtClean="0"/>
              <a:t> feet </a:t>
            </a:r>
            <a:r>
              <a:rPr lang="en-US" dirty="0"/>
              <a:t>or more in </a:t>
            </a:r>
            <a:r>
              <a:rPr lang="en-US" dirty="0" smtClean="0"/>
              <a:t>depth, </a:t>
            </a:r>
            <a:r>
              <a:rPr lang="en-US" dirty="0"/>
              <a:t>must be protected from </a:t>
            </a:r>
            <a:r>
              <a:rPr lang="en-US" dirty="0" smtClean="0"/>
              <a:t>falling.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7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29" y="199505"/>
            <a:ext cx="4048096" cy="1600200"/>
          </a:xfrm>
        </p:spPr>
        <p:txBody>
          <a:bodyPr/>
          <a:lstStyle/>
          <a:p>
            <a:r>
              <a:rPr lang="en-US" dirty="0" smtClean="0"/>
              <a:t>Dangerous Equipment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1688306"/>
            <a:ext cx="6172200" cy="3471862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29" y="1876330"/>
            <a:ext cx="3932237" cy="3811588"/>
          </a:xfrm>
        </p:spPr>
        <p:txBody>
          <a:bodyPr/>
          <a:lstStyle/>
          <a:p>
            <a:r>
              <a:rPr lang="en-US" dirty="0"/>
              <a:t>Every employee must be protected from falls into or onto dangerous </a:t>
            </a:r>
            <a:r>
              <a:rPr lang="en-US" dirty="0" smtClean="0"/>
              <a:t>equipment, </a:t>
            </a:r>
            <a:r>
              <a:rPr lang="en-US" dirty="0"/>
              <a:t>regardless of </a:t>
            </a:r>
            <a:r>
              <a:rPr lang="en-US" dirty="0" smtClean="0"/>
              <a:t>height.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Uncapped rebar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Debris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Machinery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Tanks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58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Oregon OSHA Public Education 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4009" y="846109"/>
            <a:ext cx="6172200" cy="4873625"/>
          </a:xfrm>
        </p:spPr>
        <p:txBody>
          <a:bodyPr>
            <a:normAutofit/>
          </a:bodyPr>
          <a:lstStyle/>
          <a:p>
            <a:r>
              <a:rPr lang="en-US" b="1" dirty="0"/>
              <a:t>Consultative </a:t>
            </a:r>
            <a:r>
              <a:rPr lang="en-US" b="1" dirty="0" smtClean="0"/>
              <a:t>Services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b="1" dirty="0" smtClean="0"/>
              <a:t>Enforcement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b="1" dirty="0" smtClean="0"/>
              <a:t>Public </a:t>
            </a:r>
            <a:r>
              <a:rPr lang="en-US" b="1" dirty="0"/>
              <a:t>Education </a:t>
            </a:r>
            <a:r>
              <a:rPr lang="en-US" b="1" dirty="0" smtClean="0"/>
              <a:t>and Conferences</a:t>
            </a:r>
            <a:endParaRPr lang="en-US" b="1" dirty="0"/>
          </a:p>
          <a:p>
            <a:pPr marL="0" indent="0">
              <a:buNone/>
            </a:pPr>
            <a:endParaRPr lang="en-US" sz="2800" dirty="0"/>
          </a:p>
          <a:p>
            <a:r>
              <a:rPr lang="en-US" b="1" dirty="0" smtClean="0"/>
              <a:t>Standards </a:t>
            </a:r>
            <a:r>
              <a:rPr lang="en-US" b="1" dirty="0"/>
              <a:t>and Technical </a:t>
            </a:r>
            <a:r>
              <a:rPr lang="en-US" b="1" dirty="0" smtClean="0"/>
              <a:t>Resources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8607" y="2315095"/>
            <a:ext cx="4114597" cy="3811588"/>
          </a:xfrm>
        </p:spPr>
        <p:txBody>
          <a:bodyPr/>
          <a:lstStyle/>
          <a:p>
            <a:r>
              <a:rPr lang="en-US" i="1" dirty="0"/>
              <a:t>We provide knowledge and tools to advance self-sufficiency in workplace safety and </a:t>
            </a:r>
            <a:r>
              <a:rPr lang="en-US" i="1" dirty="0" smtClean="0"/>
              <a:t>health.</a:t>
            </a:r>
            <a:endParaRPr lang="en-US" i="1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73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525" y="-365759"/>
            <a:ext cx="4521921" cy="1600200"/>
          </a:xfrm>
        </p:spPr>
        <p:txBody>
          <a:bodyPr/>
          <a:lstStyle/>
          <a:p>
            <a:r>
              <a:rPr lang="en-US" dirty="0" smtClean="0"/>
              <a:t>Covered somewhere else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1364039"/>
            <a:ext cx="6172200" cy="412039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3575" y="1306684"/>
            <a:ext cx="3932237" cy="4402166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Scaffolds </a:t>
            </a:r>
          </a:p>
          <a:p>
            <a:r>
              <a:rPr lang="en-US" b="1" dirty="0"/>
              <a:t>	</a:t>
            </a:r>
            <a:r>
              <a:rPr lang="en-US" i="1" dirty="0" smtClean="0"/>
              <a:t>(</a:t>
            </a:r>
            <a:r>
              <a:rPr lang="en-US" i="1" dirty="0" err="1" smtClean="0"/>
              <a:t>Div</a:t>
            </a:r>
            <a:r>
              <a:rPr lang="en-US" i="1" dirty="0" smtClean="0"/>
              <a:t> 3/Sub 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Cranes </a:t>
            </a:r>
            <a:r>
              <a:rPr lang="en-US" b="1" dirty="0"/>
              <a:t>and </a:t>
            </a:r>
            <a:r>
              <a:rPr lang="en-US" b="1" dirty="0" smtClean="0"/>
              <a:t>derricks </a:t>
            </a:r>
          </a:p>
          <a:p>
            <a:r>
              <a:rPr lang="en-US" b="1" dirty="0"/>
              <a:t>	</a:t>
            </a:r>
            <a:r>
              <a:rPr lang="en-US" i="1" dirty="0" smtClean="0"/>
              <a:t>(</a:t>
            </a:r>
            <a:r>
              <a:rPr lang="en-US" i="1" dirty="0" err="1" smtClean="0"/>
              <a:t>Div</a:t>
            </a:r>
            <a:r>
              <a:rPr lang="en-US" i="1" dirty="0" smtClean="0"/>
              <a:t> 3/Sub CC)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Steel erection</a:t>
            </a:r>
          </a:p>
          <a:p>
            <a:r>
              <a:rPr lang="en-US" sz="2600" b="1" dirty="0" smtClean="0"/>
              <a:t>	</a:t>
            </a:r>
            <a:r>
              <a:rPr lang="en-US" i="1" dirty="0" smtClean="0"/>
              <a:t>(</a:t>
            </a:r>
            <a:r>
              <a:rPr lang="en-US" i="1" dirty="0" err="1" smtClean="0"/>
              <a:t>Div</a:t>
            </a:r>
            <a:r>
              <a:rPr lang="en-US" i="1" dirty="0" smtClean="0"/>
              <a:t> 3/Sub 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Tunneling operations</a:t>
            </a:r>
          </a:p>
          <a:p>
            <a:r>
              <a:rPr lang="en-US" b="1" dirty="0"/>
              <a:t>	</a:t>
            </a:r>
            <a:r>
              <a:rPr lang="en-US" i="1" dirty="0" smtClean="0"/>
              <a:t>(</a:t>
            </a:r>
            <a:r>
              <a:rPr lang="en-US" i="1" dirty="0" err="1" smtClean="0"/>
              <a:t>Div</a:t>
            </a:r>
            <a:r>
              <a:rPr lang="en-US" i="1" dirty="0" smtClean="0"/>
              <a:t> 3/Sub 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Construction of electrical transmission and distribution lines and equipment</a:t>
            </a:r>
          </a:p>
          <a:p>
            <a:r>
              <a:rPr lang="en-US" b="1" dirty="0"/>
              <a:t>	</a:t>
            </a:r>
            <a:r>
              <a:rPr lang="en-US" i="1" dirty="0" smtClean="0"/>
              <a:t>(</a:t>
            </a:r>
            <a:r>
              <a:rPr lang="en-US" i="1" dirty="0" err="1" smtClean="0"/>
              <a:t>Div</a:t>
            </a:r>
            <a:r>
              <a:rPr lang="en-US" i="1" dirty="0" smtClean="0"/>
              <a:t> 2/RR)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Stairways and ladders </a:t>
            </a:r>
          </a:p>
          <a:p>
            <a:r>
              <a:rPr lang="en-US" b="1" dirty="0"/>
              <a:t>	</a:t>
            </a:r>
            <a:r>
              <a:rPr lang="en-US" i="1" dirty="0" smtClean="0"/>
              <a:t>(</a:t>
            </a:r>
            <a:r>
              <a:rPr lang="en-US" i="1" dirty="0" err="1" smtClean="0"/>
              <a:t>Div</a:t>
            </a:r>
            <a:r>
              <a:rPr lang="en-US" i="1" dirty="0" smtClean="0"/>
              <a:t> 3/ Sub X)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3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Falling Objects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Hard hat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Toeboards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Canopies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Barricades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>
                <a:hlinkClick r:id="rId3"/>
              </a:rPr>
              <a:t>Falling </a:t>
            </a:r>
            <a:r>
              <a:rPr lang="en-US" dirty="0" smtClean="0">
                <a:hlinkClick r:id="rId3"/>
              </a:rPr>
              <a:t>Objects Video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78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-731516"/>
            <a:ext cx="3932237" cy="1600200"/>
          </a:xfrm>
        </p:spPr>
        <p:txBody>
          <a:bodyPr/>
          <a:lstStyle/>
          <a:p>
            <a:r>
              <a:rPr lang="en-US" dirty="0" smtClean="0"/>
              <a:t>Planning Elements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993376"/>
            <a:ext cx="3932237" cy="4883722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/>
              <a:t>A simple planning process can include the following elements: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Evaluate </a:t>
            </a:r>
            <a:r>
              <a:rPr lang="en-US" dirty="0"/>
              <a:t>the work site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Identify </a:t>
            </a:r>
            <a:r>
              <a:rPr lang="en-US" dirty="0"/>
              <a:t>fall hazards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Identify </a:t>
            </a:r>
            <a:r>
              <a:rPr lang="en-US" dirty="0"/>
              <a:t>who is exposed to fall hazards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Evaluate </a:t>
            </a:r>
            <a:r>
              <a:rPr lang="en-US" dirty="0"/>
              <a:t>the process to be done and the needs to complete the task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Identify </a:t>
            </a:r>
            <a:r>
              <a:rPr lang="en-US" dirty="0"/>
              <a:t>what method of fall </a:t>
            </a:r>
            <a:r>
              <a:rPr lang="en-US" dirty="0" smtClean="0"/>
              <a:t>protection </a:t>
            </a:r>
            <a:r>
              <a:rPr lang="en-US" dirty="0"/>
              <a:t>will be used for each hazard identified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Educate </a:t>
            </a:r>
            <a:r>
              <a:rPr lang="en-US" dirty="0"/>
              <a:t>and train the </a:t>
            </a:r>
            <a:r>
              <a:rPr lang="en-US" dirty="0" smtClean="0"/>
              <a:t>workers</a:t>
            </a:r>
          </a:p>
          <a:p>
            <a:endParaRPr lang="en-US" dirty="0" smtClean="0"/>
          </a:p>
          <a:p>
            <a:r>
              <a:rPr lang="en-US" sz="2800" dirty="0" smtClean="0">
                <a:hlinkClick r:id="rId3"/>
              </a:rPr>
              <a:t>Planning (Roofing) Video</a:t>
            </a:r>
            <a:endParaRPr lang="en-US" sz="2800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0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851" y="-84519"/>
            <a:ext cx="4580110" cy="1600200"/>
          </a:xfrm>
        </p:spPr>
        <p:txBody>
          <a:bodyPr/>
          <a:lstStyle/>
          <a:p>
            <a:r>
              <a:rPr lang="en-US" dirty="0" smtClean="0"/>
              <a:t>An 8 step approach to fall protection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675014"/>
            <a:ext cx="3932237" cy="4260273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Determine walking/working surfaces are structurally safe 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Conduct a fall hazard </a:t>
            </a:r>
            <a:r>
              <a:rPr lang="en-US" dirty="0" smtClean="0"/>
              <a:t>assessment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Eliminate the need for fall protection, if possible 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Select the appropriate type of fall protection system 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Develop rescue/retrieval </a:t>
            </a:r>
            <a:r>
              <a:rPr lang="en-US" dirty="0" smtClean="0"/>
              <a:t>procedures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Develop an equipment inspection, maintenance and </a:t>
            </a:r>
            <a:r>
              <a:rPr lang="en-US" dirty="0" smtClean="0"/>
              <a:t>storage program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Provide fall protection training 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Monitor the fall protection </a:t>
            </a:r>
            <a:r>
              <a:rPr lang="en-US" dirty="0" smtClean="0"/>
              <a:t>program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89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Determine walking/working surfaces are structurally safe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95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3506503" y="-262208"/>
            <a:ext cx="4053609" cy="2772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756458"/>
            <a:ext cx="3932237" cy="1600200"/>
          </a:xfrm>
        </p:spPr>
        <p:txBody>
          <a:bodyPr/>
          <a:lstStyle/>
          <a:p>
            <a:r>
              <a:rPr lang="en-US" dirty="0" smtClean="0"/>
              <a:t>Step 2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96251" y="-151724"/>
            <a:ext cx="3747709" cy="255141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356658"/>
            <a:ext cx="3932237" cy="3811588"/>
          </a:xfrm>
        </p:spPr>
        <p:txBody>
          <a:bodyPr/>
          <a:lstStyle/>
          <a:p>
            <a:r>
              <a:rPr lang="en-US" dirty="0"/>
              <a:t>Conduct a fall hazard </a:t>
            </a:r>
            <a:r>
              <a:rPr lang="en-US" dirty="0" smtClean="0"/>
              <a:t>assessment</a:t>
            </a:r>
          </a:p>
          <a:p>
            <a:endParaRPr lang="en-US" dirty="0"/>
          </a:p>
          <a:p>
            <a:r>
              <a:rPr lang="en-US" dirty="0" smtClean="0">
                <a:hlinkClick r:id="rId3"/>
              </a:rPr>
              <a:t>Risk Assessment Video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5831" y="249702"/>
            <a:ext cx="1386102" cy="7676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30861" y="1882433"/>
            <a:ext cx="1961868" cy="42009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7905" y="1979840"/>
            <a:ext cx="2143128" cy="41902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08164" y="2019211"/>
            <a:ext cx="1908558" cy="42436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2621" y="506546"/>
            <a:ext cx="948949" cy="134345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7560112" y="1314994"/>
            <a:ext cx="1567378" cy="96138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487929" y="1046457"/>
            <a:ext cx="1150379" cy="10411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14674" y="183933"/>
            <a:ext cx="1291567" cy="130474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1033" y="421162"/>
            <a:ext cx="1278387" cy="106751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2238" y="921966"/>
            <a:ext cx="1705972" cy="129014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298305">
            <a:off x="6953665" y="1369284"/>
            <a:ext cx="823396" cy="83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11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3</a:t>
            </a: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Eliminate the need for fall protection, if </a:t>
            </a:r>
            <a:r>
              <a:rPr lang="en-US" dirty="0" smtClean="0"/>
              <a:t>possible</a:t>
            </a:r>
          </a:p>
          <a:p>
            <a:endParaRPr lang="en-US" dirty="0"/>
          </a:p>
          <a:p>
            <a:r>
              <a:rPr lang="en-US" dirty="0" smtClean="0">
                <a:hlinkClick r:id="rId3"/>
              </a:rPr>
              <a:t>Elimination Video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18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Placeholder 2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4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Select the appropriate type of fall protection </a:t>
            </a:r>
            <a:r>
              <a:rPr lang="en-US" dirty="0" smtClean="0"/>
              <a:t>system</a:t>
            </a:r>
          </a:p>
          <a:p>
            <a:endParaRPr lang="en-US" dirty="0"/>
          </a:p>
          <a:p>
            <a:r>
              <a:rPr lang="en-US" dirty="0" smtClean="0">
                <a:hlinkClick r:id="rId3"/>
              </a:rPr>
              <a:t>Choosing Fall Protection (Roofing) Video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3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2175394"/>
            <a:ext cx="10515600" cy="4177694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Overview of Options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Prevent</a:t>
            </a:r>
            <a:endParaRPr lang="en-US" dirty="0" smtClean="0"/>
          </a:p>
          <a:p>
            <a:r>
              <a:rPr lang="en-US" dirty="0">
                <a:hlinkClick r:id="rId4"/>
              </a:rPr>
              <a:t>ABC’s of Fall </a:t>
            </a:r>
            <a:r>
              <a:rPr lang="en-US" dirty="0" smtClean="0">
                <a:hlinkClick r:id="rId4"/>
              </a:rPr>
              <a:t>Protection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Control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Warn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28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Protection Options Videos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801" y="1475856"/>
            <a:ext cx="3965728" cy="417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09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784" y="-304454"/>
            <a:ext cx="4343400" cy="1600200"/>
          </a:xfrm>
        </p:spPr>
        <p:txBody>
          <a:bodyPr/>
          <a:lstStyle/>
          <a:p>
            <a:r>
              <a:rPr lang="en-US" dirty="0" smtClean="0"/>
              <a:t>Calculating Fall Distance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46" y="987425"/>
            <a:ext cx="4537083" cy="487362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428749"/>
            <a:ext cx="3932237" cy="4498225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Free Fall – the act of falling before a personal fall arrest system begins to apply force to arrest the fall.</a:t>
            </a:r>
          </a:p>
          <a:p>
            <a:endParaRPr lang="en-US" dirty="0"/>
          </a:p>
          <a:p>
            <a:r>
              <a:rPr lang="en-US" dirty="0" smtClean="0"/>
              <a:t>Total Fall Distance – the free fall distance plus any distance the person falls beyond that.</a:t>
            </a:r>
          </a:p>
          <a:p>
            <a:endParaRPr lang="en-US" dirty="0"/>
          </a:p>
          <a:p>
            <a:r>
              <a:rPr lang="en-US" dirty="0" smtClean="0">
                <a:hlinkClick r:id="rId3"/>
              </a:rPr>
              <a:t>Fall Distance Educator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Calculating Fall Distance Video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Swing Fall (Roofing)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3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974" y="822960"/>
            <a:ext cx="3932237" cy="632053"/>
          </a:xfrm>
        </p:spPr>
        <p:txBody>
          <a:bodyPr/>
          <a:lstStyle/>
          <a:p>
            <a:r>
              <a:rPr lang="en-US" dirty="0" smtClean="0"/>
              <a:t>Contact Us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4974" y="1621268"/>
            <a:ext cx="4185849" cy="3811588"/>
          </a:xfrm>
        </p:spPr>
        <p:txBody>
          <a:bodyPr>
            <a:normAutofit fontScale="62500" lnSpcReduction="20000"/>
          </a:bodyPr>
          <a:lstStyle/>
          <a:p>
            <a:r>
              <a:rPr lang="en-US" sz="2800" b="1" u="sng" dirty="0" smtClean="0"/>
              <a:t>Field Offices:</a:t>
            </a:r>
          </a:p>
          <a:p>
            <a:r>
              <a:rPr lang="en-US" b="1" dirty="0"/>
              <a:t>Portland</a:t>
            </a:r>
            <a:r>
              <a:rPr lang="en-US" dirty="0"/>
              <a:t>	</a:t>
            </a:r>
            <a:r>
              <a:rPr lang="en-US" dirty="0" smtClean="0"/>
              <a:t>	503-229-5910</a:t>
            </a:r>
            <a:endParaRPr lang="en-US" dirty="0"/>
          </a:p>
          <a:p>
            <a:r>
              <a:rPr lang="en-US" b="1" dirty="0"/>
              <a:t>Salem</a:t>
            </a:r>
            <a:r>
              <a:rPr lang="en-US" dirty="0"/>
              <a:t>	</a:t>
            </a:r>
            <a:r>
              <a:rPr lang="en-US" dirty="0" smtClean="0"/>
              <a:t>	503-378-3274</a:t>
            </a:r>
            <a:endParaRPr lang="en-US" dirty="0"/>
          </a:p>
          <a:p>
            <a:r>
              <a:rPr lang="en-US" b="1" dirty="0"/>
              <a:t>Eugene</a:t>
            </a:r>
            <a:r>
              <a:rPr lang="en-US" dirty="0"/>
              <a:t>	</a:t>
            </a:r>
            <a:r>
              <a:rPr lang="en-US" dirty="0" smtClean="0"/>
              <a:t>	541-686-7562</a:t>
            </a:r>
            <a:endParaRPr lang="en-US" dirty="0"/>
          </a:p>
          <a:p>
            <a:r>
              <a:rPr lang="en-US" b="1" dirty="0"/>
              <a:t>Medford</a:t>
            </a:r>
            <a:r>
              <a:rPr lang="en-US" dirty="0"/>
              <a:t>	</a:t>
            </a:r>
            <a:r>
              <a:rPr lang="en-US" dirty="0" smtClean="0"/>
              <a:t>	541-776-6030</a:t>
            </a:r>
            <a:endParaRPr lang="en-US" dirty="0"/>
          </a:p>
          <a:p>
            <a:r>
              <a:rPr lang="en-US" b="1" dirty="0" smtClean="0"/>
              <a:t>Bend</a:t>
            </a:r>
            <a:r>
              <a:rPr lang="en-US" dirty="0" smtClean="0"/>
              <a:t>		541-388-6066</a:t>
            </a:r>
          </a:p>
          <a:p>
            <a:r>
              <a:rPr lang="en-US" b="1" dirty="0" smtClean="0"/>
              <a:t>Pendleton</a:t>
            </a:r>
            <a:r>
              <a:rPr lang="en-US" dirty="0" smtClean="0"/>
              <a:t> 		541-276-2353</a:t>
            </a:r>
          </a:p>
          <a:p>
            <a:endParaRPr lang="en-US" b="1" dirty="0" smtClean="0"/>
          </a:p>
          <a:p>
            <a:r>
              <a:rPr lang="en-US" b="1" dirty="0" smtClean="0"/>
              <a:t>Salem Central:</a:t>
            </a:r>
          </a:p>
          <a:p>
            <a:r>
              <a:rPr lang="en-US" dirty="0"/>
              <a:t>Toll Free </a:t>
            </a:r>
            <a:r>
              <a:rPr lang="en-US" dirty="0" smtClean="0"/>
              <a:t>English:	800-922-2689</a:t>
            </a:r>
          </a:p>
          <a:p>
            <a:r>
              <a:rPr lang="en-US" dirty="0" smtClean="0"/>
              <a:t> </a:t>
            </a:r>
            <a:r>
              <a:rPr lang="en-US" dirty="0"/>
              <a:t>Toll </a:t>
            </a:r>
            <a:r>
              <a:rPr lang="en-US" dirty="0" smtClean="0"/>
              <a:t>Free Spanish:	800-843-8086 </a:t>
            </a:r>
          </a:p>
          <a:p>
            <a:endParaRPr lang="en-US" dirty="0" smtClean="0"/>
          </a:p>
          <a:p>
            <a:r>
              <a:rPr lang="en-US" dirty="0" smtClean="0"/>
              <a:t>Website:		</a:t>
            </a:r>
            <a:r>
              <a:rPr lang="en-US" u="sng" dirty="0" smtClean="0">
                <a:hlinkClick r:id="rId2"/>
              </a:rPr>
              <a:t>osha.oregon.gov</a:t>
            </a:r>
            <a:endParaRPr lang="en-US" dirty="0">
              <a:hlinkClick r:id="rId3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</a:t>
            </a:fld>
            <a:endParaRPr lang="en-US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8267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-507077"/>
            <a:ext cx="3932237" cy="1600200"/>
          </a:xfrm>
        </p:spPr>
        <p:txBody>
          <a:bodyPr/>
          <a:lstStyle/>
          <a:p>
            <a:r>
              <a:rPr lang="en-US" dirty="0" smtClean="0"/>
              <a:t>Step 5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093123"/>
            <a:ext cx="4094351" cy="481722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Develop rescue/retrieval </a:t>
            </a:r>
            <a:r>
              <a:rPr lang="en-US" dirty="0" smtClean="0"/>
              <a:t>procedures</a:t>
            </a:r>
          </a:p>
          <a:p>
            <a:endParaRPr lang="en-US" sz="1800" dirty="0"/>
          </a:p>
          <a:p>
            <a:r>
              <a:rPr lang="en-US" i="1" dirty="0"/>
              <a:t>When using a personal fall arrest system, employers must provide for prompt rescue in case of a fall or assure that employees are able to rescue themselves</a:t>
            </a:r>
            <a:r>
              <a:rPr lang="en-US" i="1" dirty="0" smtClean="0"/>
              <a:t>.</a:t>
            </a:r>
          </a:p>
          <a:p>
            <a:endParaRPr lang="en-US" sz="1800" i="1" dirty="0"/>
          </a:p>
          <a:p>
            <a:r>
              <a:rPr lang="en-US" dirty="0" smtClean="0">
                <a:hlinkClick r:id="rId3"/>
              </a:rPr>
              <a:t>Rescue Demonstrations Video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Rescue (Roofing) Video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Trauma Straps Video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71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0"/>
            <a:ext cx="3932237" cy="1600200"/>
          </a:xfrm>
        </p:spPr>
        <p:txBody>
          <a:bodyPr/>
          <a:lstStyle/>
          <a:p>
            <a:r>
              <a:rPr lang="en-US" dirty="0" smtClean="0"/>
              <a:t>Step 6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600200"/>
            <a:ext cx="3932237" cy="4081752"/>
          </a:xfrm>
        </p:spPr>
        <p:txBody>
          <a:bodyPr>
            <a:normAutofit/>
          </a:bodyPr>
          <a:lstStyle/>
          <a:p>
            <a:r>
              <a:rPr lang="en-US" dirty="0"/>
              <a:t>Develop an equipment inspection, maintenance and storage </a:t>
            </a:r>
            <a:r>
              <a:rPr lang="en-US" dirty="0" smtClean="0"/>
              <a:t>program</a:t>
            </a:r>
          </a:p>
          <a:p>
            <a:endParaRPr lang="en-US" dirty="0"/>
          </a:p>
          <a:p>
            <a:r>
              <a:rPr lang="en-US" dirty="0" smtClean="0">
                <a:hlinkClick r:id="rId3"/>
              </a:rPr>
              <a:t>Inspection/</a:t>
            </a:r>
            <a:r>
              <a:rPr lang="en-US" dirty="0">
                <a:hlinkClick r:id="rId3"/>
              </a:rPr>
              <a:t>M</a:t>
            </a:r>
            <a:r>
              <a:rPr lang="en-US" dirty="0" smtClean="0">
                <a:hlinkClick r:id="rId3"/>
              </a:rPr>
              <a:t>aintenance </a:t>
            </a:r>
            <a:r>
              <a:rPr lang="en-US" dirty="0">
                <a:hlinkClick r:id="rId3"/>
              </a:rPr>
              <a:t>(Fundamentals</a:t>
            </a:r>
            <a:r>
              <a:rPr lang="en-US" dirty="0" smtClean="0">
                <a:hlinkClick r:id="rId3"/>
              </a:rPr>
              <a:t>) Video</a:t>
            </a:r>
            <a:endParaRPr lang="en-US" dirty="0"/>
          </a:p>
          <a:p>
            <a:r>
              <a:rPr lang="en-US" dirty="0">
                <a:hlinkClick r:id="rId4"/>
              </a:rPr>
              <a:t>Inspection Example (Fundamentals</a:t>
            </a:r>
            <a:r>
              <a:rPr lang="en-US" dirty="0" smtClean="0">
                <a:hlinkClick r:id="rId4"/>
              </a:rPr>
              <a:t>) Video</a:t>
            </a:r>
            <a:endParaRPr lang="en-US" dirty="0"/>
          </a:p>
          <a:p>
            <a:r>
              <a:rPr lang="en-US" dirty="0">
                <a:hlinkClick r:id="rId5"/>
              </a:rPr>
              <a:t>Inspection Training Example (Roofing</a:t>
            </a:r>
            <a:r>
              <a:rPr lang="en-US" dirty="0" smtClean="0">
                <a:hlinkClick r:id="rId5"/>
              </a:rPr>
              <a:t>) Video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68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7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Provide fall protection training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42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8818" y="2299451"/>
            <a:ext cx="10515600" cy="4177694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Purpose of Training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Training Topics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Train Your Team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Training for Roofers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Inspection Training Example (Roofing)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Protection Training Videos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727" y="1468211"/>
            <a:ext cx="3555204" cy="381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96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32509"/>
            <a:ext cx="4247601" cy="1600200"/>
          </a:xfrm>
        </p:spPr>
        <p:txBody>
          <a:bodyPr/>
          <a:lstStyle/>
          <a:p>
            <a:r>
              <a:rPr lang="en-US" dirty="0" smtClean="0"/>
              <a:t>Provide training when: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Employees </a:t>
            </a:r>
            <a:r>
              <a:rPr lang="en-US" dirty="0"/>
              <a:t>are assigned to work where fall hazards exist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Responsibilities </a:t>
            </a:r>
            <a:r>
              <a:rPr lang="en-US" dirty="0"/>
              <a:t>change or new methods are used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There </a:t>
            </a:r>
            <a:r>
              <a:rPr lang="en-US" dirty="0"/>
              <a:t>is a new fall hazard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fall protection program is inadequate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Additional </a:t>
            </a:r>
            <a:r>
              <a:rPr lang="en-US" dirty="0"/>
              <a:t>training is necessary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Employees </a:t>
            </a:r>
            <a:r>
              <a:rPr lang="en-US" dirty="0"/>
              <a:t>have not acquired or retained adequate understanding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98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512" y="1799903"/>
            <a:ext cx="5678977" cy="1325563"/>
          </a:xfrm>
        </p:spPr>
        <p:txBody>
          <a:bodyPr>
            <a:noAutofit/>
          </a:bodyPr>
          <a:lstStyle/>
          <a:p>
            <a:r>
              <a:rPr lang="en-US" sz="4800" b="1" dirty="0"/>
              <a:t>SAMPLE</a:t>
            </a:r>
            <a:r>
              <a:rPr lang="en-US" sz="4800" dirty="0"/>
              <a:t> Training 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Certification</a:t>
            </a:r>
            <a:endParaRPr lang="en-US" sz="4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35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065" y="365125"/>
            <a:ext cx="4575454" cy="552068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2679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8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" t="1933" r="2024" b="1933"/>
          <a:stretch/>
        </p:blipFill>
        <p:spPr>
          <a:xfrm>
            <a:off x="5303520" y="715581"/>
            <a:ext cx="5926975" cy="487362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Monitor the Fall Protection Program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83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4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95900" y="744156"/>
            <a:ext cx="6324599" cy="487362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Select the appropriate type of fall protection </a:t>
            </a:r>
            <a:r>
              <a:rPr lang="en-US" dirty="0" smtClean="0"/>
              <a:t>system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Safety Monitoring 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Warning Line System for Construction 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Designated area (general industry) low-slope roof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77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2449080"/>
            <a:ext cx="10515600" cy="4177694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Warning Lines (Roofing)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Safety Monitor (Roofing)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Parapet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38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Monitor &amp; Warning lines videos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367" y="1568761"/>
            <a:ext cx="3526866" cy="378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9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16131"/>
            <a:ext cx="3932237" cy="1600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Fall Protection Equipment Inspection and Maintenance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/>
              <a:t>Body Belt/Harness Inspection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Belts </a:t>
            </a:r>
            <a:r>
              <a:rPr lang="en-US" dirty="0"/>
              <a:t>and </a:t>
            </a:r>
            <a:r>
              <a:rPr lang="en-US" dirty="0" smtClean="0"/>
              <a:t>rings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D-Rings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Attachment of </a:t>
            </a:r>
            <a:r>
              <a:rPr lang="en-US" dirty="0" smtClean="0"/>
              <a:t>buckles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Frayed, broken or contaminated </a:t>
            </a:r>
            <a:r>
              <a:rPr lang="en-US" dirty="0" smtClean="0"/>
              <a:t>strands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Tongue or </a:t>
            </a:r>
            <a:r>
              <a:rPr lang="en-US" dirty="0" smtClean="0"/>
              <a:t>billet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Tongue </a:t>
            </a:r>
            <a:r>
              <a:rPr lang="en-US" dirty="0" smtClean="0"/>
              <a:t>buckle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Friction buckle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33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974" y="187325"/>
            <a:ext cx="3932237" cy="1600200"/>
          </a:xfrm>
        </p:spPr>
        <p:txBody>
          <a:bodyPr/>
          <a:lstStyle/>
          <a:p>
            <a:r>
              <a:rPr lang="en-US" dirty="0"/>
              <a:t>Workshop Objective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4973" y="1787525"/>
            <a:ext cx="3932237" cy="3811588"/>
          </a:xfrm>
        </p:spPr>
        <p:txBody>
          <a:bodyPr>
            <a:no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 smtClean="0"/>
              <a:t>Introduce </a:t>
            </a:r>
            <a:r>
              <a:rPr lang="en-US" sz="2000" dirty="0"/>
              <a:t>a proactive approach to identify fall </a:t>
            </a:r>
            <a:r>
              <a:rPr lang="en-US" sz="2000" dirty="0" smtClean="0"/>
              <a:t>hazards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 smtClean="0"/>
              <a:t>Protection </a:t>
            </a:r>
            <a:r>
              <a:rPr lang="en-US" sz="2000" dirty="0"/>
              <a:t>methods through a planning </a:t>
            </a:r>
            <a:r>
              <a:rPr lang="en-US" sz="2000" dirty="0" smtClean="0"/>
              <a:t>process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 smtClean="0"/>
              <a:t>Oregon </a:t>
            </a:r>
            <a:r>
              <a:rPr lang="en-US" sz="2000" dirty="0"/>
              <a:t>OSHA’s fall protection requirements for both general industry and </a:t>
            </a:r>
            <a:r>
              <a:rPr lang="en-US" sz="2000" dirty="0" smtClean="0"/>
              <a:t>construction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73" t="171" r="-10" b="-171"/>
          <a:stretch/>
        </p:blipFill>
        <p:spPr/>
      </p:pic>
    </p:spTree>
    <p:extLst>
      <p:ext uri="{BB962C8B-B14F-4D97-AF65-F5344CB8AC3E}">
        <p14:creationId xmlns:p14="http://schemas.microsoft.com/office/powerpoint/2010/main" val="161478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3163" y="700231"/>
            <a:ext cx="3932237" cy="1600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Fall Protection Equipment Inspection and Maintenance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3163" y="2541500"/>
            <a:ext cx="3932237" cy="3811588"/>
          </a:xfrm>
        </p:spPr>
        <p:txBody>
          <a:bodyPr>
            <a:normAutofit/>
          </a:bodyPr>
          <a:lstStyle/>
          <a:p>
            <a:r>
              <a:rPr lang="en-US" b="1" dirty="0" smtClean="0"/>
              <a:t>Lanyard Inspection</a:t>
            </a:r>
            <a:endParaRPr lang="en-US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Snaps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Thimbles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Web </a:t>
            </a:r>
            <a:r>
              <a:rPr lang="en-US" dirty="0" smtClean="0"/>
              <a:t>lanyard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Rope lanyard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81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Compatibility of Personal Fall Protection System Components</a:t>
            </a:r>
            <a:endParaRPr lang="en-US" dirty="0"/>
          </a:p>
          <a:p>
            <a:r>
              <a:rPr lang="en-US" b="1" dirty="0"/>
              <a:t>Suspension Trauma/Orthostatic </a:t>
            </a:r>
            <a:r>
              <a:rPr lang="en-US" b="1" dirty="0" smtClean="0"/>
              <a:t>Intolerance</a:t>
            </a:r>
          </a:p>
          <a:p>
            <a:pPr lvl="1"/>
            <a:r>
              <a:rPr lang="en-US" dirty="0" smtClean="0">
                <a:hlinkClick r:id="rId2"/>
              </a:rPr>
              <a:t>Trauma Straps Video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41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and Health Information Bulletin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12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428" y="-58189"/>
            <a:ext cx="4114597" cy="1600200"/>
          </a:xfrm>
        </p:spPr>
        <p:txBody>
          <a:bodyPr/>
          <a:lstStyle/>
          <a:p>
            <a:r>
              <a:rPr lang="en-US" dirty="0" smtClean="0"/>
              <a:t>Preventing Slips &amp; Trips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26976" y="612015"/>
            <a:ext cx="5361708" cy="4899324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Flooring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Footwear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Other Preventative measures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2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hlinkClick r:id="rId2"/>
              </a:rPr>
              <a:t> http://www.hse.gov.uk/slips/index.htm</a:t>
            </a:r>
            <a:r>
              <a:rPr lang="en-US" i="1" dirty="0"/>
              <a:t> (Health &amp; Safety </a:t>
            </a:r>
            <a:r>
              <a:rPr lang="en-US" i="1" dirty="0" smtClean="0"/>
              <a:t>Executive)</a:t>
            </a:r>
          </a:p>
          <a:p>
            <a:r>
              <a:rPr lang="en-US" i="1" dirty="0" smtClean="0">
                <a:hlinkClick r:id="rId3"/>
              </a:rPr>
              <a:t>http</a:t>
            </a:r>
            <a:r>
              <a:rPr lang="en-US" i="1" dirty="0">
                <a:hlinkClick r:id="rId3"/>
              </a:rPr>
              <a:t>://www.cdc.gov</a:t>
            </a:r>
            <a:r>
              <a:rPr lang="en-US" i="1" dirty="0" smtClean="0">
                <a:hlinkClick r:id="rId3"/>
              </a:rPr>
              <a:t>/</a:t>
            </a:r>
            <a:r>
              <a:rPr lang="en-US" i="1" dirty="0" smtClean="0"/>
              <a:t> (Centers for Disease Control and Prevention)</a:t>
            </a:r>
            <a:r>
              <a:rPr lang="en-US" dirty="0"/>
              <a:t> </a:t>
            </a:r>
          </a:p>
          <a:p>
            <a:r>
              <a:rPr lang="en-US" i="1" dirty="0">
                <a:hlinkClick r:id="rId4"/>
              </a:rPr>
              <a:t>http://www.ccohs.ca/oshanswers/safety_haz/falls.html</a:t>
            </a:r>
            <a:r>
              <a:rPr lang="en-US" i="1" dirty="0"/>
              <a:t> (Canadian Centre for Occupational Health &amp; Safety</a:t>
            </a:r>
            <a:r>
              <a:rPr lang="en-US" i="1" dirty="0" smtClean="0"/>
              <a:t>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43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02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974" y="0"/>
            <a:ext cx="3932237" cy="1600200"/>
          </a:xfrm>
        </p:spPr>
        <p:txBody>
          <a:bodyPr/>
          <a:lstStyle/>
          <a:p>
            <a:r>
              <a:rPr lang="en-US" dirty="0" smtClean="0"/>
              <a:t>Contact Us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4974" y="1787525"/>
            <a:ext cx="3932237" cy="3811588"/>
          </a:xfrm>
        </p:spPr>
        <p:txBody>
          <a:bodyPr>
            <a:normAutofit fontScale="62500" lnSpcReduction="20000"/>
          </a:bodyPr>
          <a:lstStyle/>
          <a:p>
            <a:r>
              <a:rPr lang="en-US" sz="2800" b="1" u="sng" dirty="0" smtClean="0"/>
              <a:t>Field Offices:</a:t>
            </a:r>
          </a:p>
          <a:p>
            <a:r>
              <a:rPr lang="en-US" b="1" dirty="0"/>
              <a:t>Portland</a:t>
            </a:r>
            <a:r>
              <a:rPr lang="en-US" dirty="0"/>
              <a:t>	</a:t>
            </a:r>
            <a:r>
              <a:rPr lang="en-US" dirty="0" smtClean="0"/>
              <a:t>	503-229-5910</a:t>
            </a:r>
            <a:endParaRPr lang="en-US" dirty="0"/>
          </a:p>
          <a:p>
            <a:r>
              <a:rPr lang="en-US" b="1" dirty="0"/>
              <a:t>Salem</a:t>
            </a:r>
            <a:r>
              <a:rPr lang="en-US" dirty="0"/>
              <a:t>	</a:t>
            </a:r>
            <a:r>
              <a:rPr lang="en-US" dirty="0" smtClean="0"/>
              <a:t>	503-378-3274</a:t>
            </a:r>
            <a:endParaRPr lang="en-US" dirty="0"/>
          </a:p>
          <a:p>
            <a:r>
              <a:rPr lang="en-US" b="1" dirty="0"/>
              <a:t>Eugene</a:t>
            </a:r>
            <a:r>
              <a:rPr lang="en-US" dirty="0"/>
              <a:t>	</a:t>
            </a:r>
            <a:r>
              <a:rPr lang="en-US" dirty="0" smtClean="0"/>
              <a:t>	541-686-7562</a:t>
            </a:r>
            <a:endParaRPr lang="en-US" dirty="0"/>
          </a:p>
          <a:p>
            <a:r>
              <a:rPr lang="en-US" b="1" dirty="0"/>
              <a:t>Medford</a:t>
            </a:r>
            <a:r>
              <a:rPr lang="en-US" dirty="0"/>
              <a:t>	</a:t>
            </a:r>
            <a:r>
              <a:rPr lang="en-US" dirty="0" smtClean="0"/>
              <a:t>	541-776-6030</a:t>
            </a:r>
            <a:endParaRPr lang="en-US" dirty="0"/>
          </a:p>
          <a:p>
            <a:r>
              <a:rPr lang="en-US" b="1" dirty="0" smtClean="0"/>
              <a:t>Bend</a:t>
            </a:r>
            <a:r>
              <a:rPr lang="en-US" dirty="0" smtClean="0"/>
              <a:t>		541-388-6066</a:t>
            </a:r>
          </a:p>
          <a:p>
            <a:r>
              <a:rPr lang="en-US" b="1" dirty="0" smtClean="0"/>
              <a:t>Pendleton</a:t>
            </a:r>
            <a:r>
              <a:rPr lang="en-US" dirty="0" smtClean="0"/>
              <a:t> 		541-276-2353</a:t>
            </a:r>
          </a:p>
          <a:p>
            <a:r>
              <a:rPr lang="en-US" b="1" dirty="0" smtClean="0"/>
              <a:t>Salem Central:</a:t>
            </a:r>
          </a:p>
          <a:p>
            <a:r>
              <a:rPr lang="en-US" dirty="0"/>
              <a:t>Toll Free number in </a:t>
            </a:r>
            <a:r>
              <a:rPr lang="en-US" dirty="0" smtClean="0"/>
              <a:t>English:</a:t>
            </a:r>
          </a:p>
          <a:p>
            <a:r>
              <a:rPr lang="en-US" dirty="0" smtClean="0"/>
              <a:t>800-922-2689</a:t>
            </a:r>
          </a:p>
          <a:p>
            <a:r>
              <a:rPr lang="en-US" dirty="0" smtClean="0"/>
              <a:t> </a:t>
            </a:r>
            <a:r>
              <a:rPr lang="en-US" dirty="0"/>
              <a:t>Toll Free number in Spanish: </a:t>
            </a:r>
            <a:endParaRPr lang="en-US" dirty="0" smtClean="0"/>
          </a:p>
          <a:p>
            <a:r>
              <a:rPr lang="en-US" dirty="0"/>
              <a:t>8</a:t>
            </a:r>
            <a:r>
              <a:rPr lang="en-US" dirty="0" smtClean="0"/>
              <a:t>00-843-8086 </a:t>
            </a:r>
          </a:p>
          <a:p>
            <a:r>
              <a:rPr lang="en-US" dirty="0" smtClean="0"/>
              <a:t>Web </a:t>
            </a:r>
            <a:r>
              <a:rPr lang="en-US" dirty="0"/>
              <a:t>site: </a:t>
            </a:r>
            <a:r>
              <a:rPr lang="en-US" u="sng" dirty="0">
                <a:hlinkClick r:id="rId2"/>
              </a:rPr>
              <a:t>www.osha.oregon.gov</a:t>
            </a:r>
            <a:endParaRPr lang="en-US" dirty="0">
              <a:hlinkClick r:id="rId2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44</a:t>
            </a:fld>
            <a:endParaRPr lang="en-US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2645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2357956"/>
            <a:ext cx="10515600" cy="4177694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Oregon OSHA’s YouTube Channel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Fall Protection A-Z Topic Index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PESO – English to </a:t>
            </a:r>
            <a:r>
              <a:rPr lang="en-US" dirty="0" err="1" smtClean="0">
                <a:hlinkClick r:id="rId4"/>
              </a:rPr>
              <a:t>Espa</a:t>
            </a:r>
            <a:r>
              <a:rPr lang="en-US" dirty="0" err="1">
                <a:hlinkClick r:id="rId4"/>
              </a:rPr>
              <a:t>ñ</a:t>
            </a:r>
            <a:r>
              <a:rPr lang="en-US" dirty="0" err="1" smtClean="0">
                <a:hlinkClick r:id="rId4"/>
              </a:rPr>
              <a:t>ol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45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Educational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36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974" y="187325"/>
            <a:ext cx="3932237" cy="1600200"/>
          </a:xfrm>
        </p:spPr>
        <p:txBody>
          <a:bodyPr>
            <a:normAutofit/>
          </a:bodyPr>
          <a:lstStyle/>
          <a:p>
            <a:r>
              <a:rPr lang="en-US" dirty="0" smtClean="0"/>
              <a:t>(2) Primary Standards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0074" y="2049462"/>
            <a:ext cx="4713114" cy="3811588"/>
          </a:xfrm>
        </p:spPr>
        <p:txBody>
          <a:bodyPr>
            <a:no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Division 2/Subdivision D [Walking-Working Surfaces</a:t>
            </a:r>
            <a:r>
              <a:rPr lang="en-US" dirty="0" smtClean="0"/>
              <a:t>]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Division 2/Subdivision I [Personal Protective Equipment]</a:t>
            </a:r>
            <a:endParaRPr lang="en-US" sz="2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817" y="1092757"/>
            <a:ext cx="6172200" cy="4119272"/>
          </a:xfrm>
        </p:spPr>
      </p:pic>
    </p:spTree>
    <p:extLst>
      <p:ext uri="{BB962C8B-B14F-4D97-AF65-F5344CB8AC3E}">
        <p14:creationId xmlns:p14="http://schemas.microsoft.com/office/powerpoint/2010/main" val="345227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177694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The Russ </a:t>
            </a:r>
            <a:r>
              <a:rPr lang="en-US" dirty="0" err="1" smtClean="0">
                <a:hlinkClick r:id="rId2"/>
              </a:rPr>
              <a:t>Youngstrom</a:t>
            </a:r>
            <a:r>
              <a:rPr lang="en-US" dirty="0" smtClean="0">
                <a:hlinkClick r:id="rId2"/>
              </a:rPr>
              <a:t> Story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Why are Falls Dangerous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What is Fall Protection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History of Fall Protection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Aftermath of a Fall</a:t>
            </a:r>
            <a:endParaRPr lang="en-US" dirty="0" smtClean="0"/>
          </a:p>
          <a:p>
            <a:r>
              <a:rPr lang="en-US" dirty="0" smtClean="0">
                <a:hlinkClick r:id="rId7"/>
              </a:rPr>
              <a:t>Who Needs Fall Protection</a:t>
            </a:r>
            <a:endParaRPr lang="en-US" dirty="0" smtClean="0"/>
          </a:p>
          <a:p>
            <a:r>
              <a:rPr lang="en-US" dirty="0" smtClean="0">
                <a:hlinkClick r:id="rId8"/>
              </a:rPr>
              <a:t>Does it Work?</a:t>
            </a:r>
            <a:endParaRPr lang="en-US" dirty="0" smtClean="0"/>
          </a:p>
          <a:p>
            <a:r>
              <a:rPr lang="en-US" dirty="0" smtClean="0">
                <a:hlinkClick r:id="rId9"/>
              </a:rPr>
              <a:t>Oregon OSHA Standards</a:t>
            </a: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Fall Protection Videos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448" y="1690688"/>
            <a:ext cx="3605081" cy="387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1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Hazards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35"/>
          <a:stretch/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206037" cy="3811588"/>
          </a:xfrm>
        </p:spPr>
        <p:txBody>
          <a:bodyPr/>
          <a:lstStyle/>
          <a:p>
            <a:r>
              <a:rPr lang="en-US" dirty="0"/>
              <a:t>Fall hazards exist when an employee can fall over the side of an unprotected walking-working surface, through a hole in a horizontal surface such as a floor, or through an opening in a vertical surface such as a wall.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32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848590" cy="1600200"/>
          </a:xfrm>
        </p:spPr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206037" cy="38115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Walking-working surface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Lower level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Unprotected sides and edges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Hole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Opening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718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848590" cy="1600200"/>
          </a:xfrm>
        </p:spPr>
        <p:txBody>
          <a:bodyPr/>
          <a:lstStyle/>
          <a:p>
            <a:r>
              <a:rPr lang="en-US" dirty="0" smtClean="0"/>
              <a:t>Holes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206037" cy="3811588"/>
          </a:xfrm>
        </p:spPr>
        <p:txBody>
          <a:bodyPr/>
          <a:lstStyle/>
          <a:p>
            <a:r>
              <a:rPr lang="en-US" dirty="0" smtClean="0"/>
              <a:t>All holes must be guarded or covered, regardless of fall distance.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Skylights (Roofing</a:t>
            </a:r>
            <a:r>
              <a:rPr lang="en-US" dirty="0" smtClean="0">
                <a:hlinkClick r:id="rId2"/>
              </a:rPr>
              <a:t>) Video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Holes </a:t>
            </a:r>
            <a:r>
              <a:rPr lang="en-US" dirty="0" smtClean="0"/>
              <a:t>and Openings </a:t>
            </a:r>
            <a:r>
              <a:rPr lang="en-US" dirty="0"/>
              <a:t>(Construction) ‘coming soon’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5802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regon OSH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95540"/>
      </a:accent1>
      <a:accent2>
        <a:srgbClr val="00557D"/>
      </a:accent2>
      <a:accent3>
        <a:srgbClr val="A5A5A5"/>
      </a:accent3>
      <a:accent4>
        <a:srgbClr val="7F7F7F"/>
      </a:accent4>
      <a:accent5>
        <a:srgbClr val="3F3F3F"/>
      </a:accent5>
      <a:accent6>
        <a:srgbClr val="262626"/>
      </a:accent6>
      <a:hlink>
        <a:srgbClr val="0563C1"/>
      </a:hlink>
      <a:folHlink>
        <a:srgbClr val="954F72"/>
      </a:folHlink>
    </a:clrScheme>
    <a:fontScheme name="Myriad Pro">
      <a:majorFont>
        <a:latin typeface="Myriad Pro"/>
        <a:ea typeface=""/>
        <a:cs typeface=""/>
      </a:majorFont>
      <a:minorFont>
        <a:latin typeface="Myriad Pro C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raining" ma:contentTypeID="0x010100854524CC3423A244BB56938E3F8ABE270067817B4706841944893504266FF3AFD0" ma:contentTypeVersion="29" ma:contentTypeDescription="Training and education materials" ma:contentTypeScope="" ma:versionID="9c14672a0c5f30bf6f8f3e80b604c454">
  <xsd:schema xmlns:xsd="http://www.w3.org/2001/XMLSchema" xmlns:xs="http://www.w3.org/2001/XMLSchema" xmlns:p="http://schemas.microsoft.com/office/2006/metadata/properties" xmlns:ns1="http://schemas.microsoft.com/sharepoint/v3" xmlns:ns2="4abed4e2-db5c-4e78-ae88-7ca7a6241065" xmlns:ns3="http://schemas.microsoft.com/sharepoint/v4" targetNamespace="http://schemas.microsoft.com/office/2006/metadata/properties" ma:root="true" ma:fieldsID="816006bf8a4b08db83d12aa117935bd6" ns1:_="" ns2:_="" ns3:_="">
    <xsd:import namespace="http://schemas.microsoft.com/sharepoint/v3"/>
    <xsd:import namespace="4abed4e2-db5c-4e78-ae88-7ca7a6241065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AdditionalTitle" minOccurs="0"/>
                <xsd:element ref="ns2:TrainingType" minOccurs="0"/>
                <xsd:element ref="ns2:TrainingFormat" minOccurs="0"/>
                <xsd:element ref="ns2:DateRevised" minOccurs="0"/>
                <xsd:element ref="ns1:Language" minOccurs="0"/>
                <xsd:element ref="ns2:Description1" minOccurs="0"/>
                <xsd:element ref="ns2:Topic" minOccurs="0"/>
                <xsd:element ref="ns2:SharedWithUsers" minOccurs="0"/>
                <xsd:element ref="ns3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anguage" ma:index="6" nillable="true" ma:displayName="Language" ma:default="English" ma:format="Dropdown" ma:internalName="Language" ma:readOnly="false">
      <xsd:simpleType>
        <xsd:union memberTypes="dms:Text">
          <xsd:simpleType>
            <xsd:restriction base="dms:Choice">
              <xsd:enumeration value="Arabic"/>
              <xsd:enumeration value="Bulgarian"/>
              <xsd:enumeration value="Chinese"/>
              <xsd:enumeration value="Croatian"/>
              <xsd:enumeration value="Czech"/>
              <xsd:enumeration value="Danish"/>
              <xsd:enumeration value="Dutch"/>
              <xsd:enumeration value="English"/>
              <xsd:enumeration value="Estonian"/>
              <xsd:enumeration value="Finnish"/>
              <xsd:enumeration value="French"/>
              <xsd:enumeration value="German"/>
              <xsd:enumeration value="Greek"/>
              <xsd:enumeration value="Hebrew"/>
              <xsd:enumeration value="Hindi"/>
              <xsd:enumeration value="Hungarian"/>
              <xsd:enumeration value="Indonesian"/>
              <xsd:enumeration value="Italian"/>
              <xsd:enumeration value="Japanese"/>
              <xsd:enumeration value="Korean"/>
              <xsd:enumeration value="Latvian"/>
              <xsd:enumeration value="Lithuanian"/>
              <xsd:enumeration value="Malay"/>
              <xsd:enumeration value="Norwegian"/>
              <xsd:enumeration value="Polish"/>
              <xsd:enumeration value="Portuguese"/>
              <xsd:enumeration value="Romanian"/>
              <xsd:enumeration value="Russian"/>
              <xsd:enumeration value="Serbian"/>
              <xsd:enumeration value="Slovak"/>
              <xsd:enumeration value="Slovenian"/>
              <xsd:enumeration value="Spanish"/>
              <xsd:enumeration value="Swedish"/>
              <xsd:enumeration value="Thai"/>
              <xsd:enumeration value="Turkish"/>
              <xsd:enumeration value="Ukrainian"/>
              <xsd:enumeration value="Urdu"/>
              <xsd:enumeration value="Vietnamese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bed4e2-db5c-4e78-ae88-7ca7a6241065" elementFormDefault="qualified">
    <xsd:import namespace="http://schemas.microsoft.com/office/2006/documentManagement/types"/>
    <xsd:import namespace="http://schemas.microsoft.com/office/infopath/2007/PartnerControls"/>
    <xsd:element name="AdditionalTitle" ma:index="2" nillable="true" ma:displayName="Additional Title" ma:description="Secondary title - typically the English language title if the item has a title in another language" ma:internalName="AdditionalTitle" ma:readOnly="false">
      <xsd:simpleType>
        <xsd:restriction base="dms:Text">
          <xsd:maxLength value="255"/>
        </xsd:restriction>
      </xsd:simpleType>
    </xsd:element>
    <xsd:element name="TrainingType" ma:index="3" nillable="true" ma:displayName="Training Type" ma:description="Pick a type for this training material" ma:format="Dropdown" ma:internalName="TrainingType" ma:readOnly="false">
      <xsd:simpleType>
        <xsd:restriction base="dms:Choice">
          <xsd:enumeration value="Curriculum"/>
          <xsd:enumeration value="Grant program"/>
          <xsd:enumeration value="Online course"/>
          <xsd:enumeration value="PESO"/>
          <xsd:enumeration value="Presentation"/>
          <xsd:enumeration value="Resources"/>
          <xsd:enumeration value="Workshop"/>
        </xsd:restriction>
      </xsd:simpleType>
    </xsd:element>
    <xsd:element name="TrainingFormat" ma:index="4" nillable="true" ma:displayName="Training Format" ma:default="  " ma:description="Pick a format for this training" ma:format="Dropdown" ma:internalName="TrainingFormat" ma:readOnly="false">
      <xsd:simpleType>
        <xsd:restriction base="dms:Choice">
          <xsd:enumeration value=""/>
          <xsd:enumeration value="Instructor Guide"/>
          <xsd:enumeration value="Online course"/>
          <xsd:enumeration value="Overhead"/>
          <xsd:enumeration value="Tailgate"/>
          <xsd:enumeration value="Training program"/>
          <xsd:enumeration value="Video"/>
          <xsd:enumeration value="Workbook"/>
        </xsd:restriction>
      </xsd:simpleType>
    </xsd:element>
    <xsd:element name="DateRevised" ma:index="5" nillable="true" ma:displayName="New or Revised Date" ma:format="DateOnly" ma:internalName="DateRevised" ma:readOnly="false">
      <xsd:simpleType>
        <xsd:restriction base="dms:DateTime"/>
      </xsd:simpleType>
    </xsd:element>
    <xsd:element name="Description1" ma:index="7" nillable="true" ma:displayName="Description" ma:internalName="Description1" ma:readOnly="false">
      <xsd:simpleType>
        <xsd:restriction base="dms:Note"/>
      </xsd:simpleType>
    </xsd:element>
    <xsd:element name="Topic" ma:index="8" nillable="true" ma:displayName="Topic" ma:description="Pick associated topics" ma:list="{913132ca-d302-4b93-9158-b48ece0e0b4d}" ma:internalName="Topic" ma:readOnly="false" ma:showField="Title" ma:web="4abed4e2-db5c-4e78-ae88-7ca7a62410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6" nillable="true" ma:displayName="IconOverlay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nguage xmlns="http://schemas.microsoft.com/sharepoint/v3">English</Language>
    <Description1 xmlns="4abed4e2-db5c-4e78-ae88-7ca7a6241065">PowerPoint slides for the Fall Protection workshop.</Description1>
    <Topic xmlns="4abed4e2-db5c-4e78-ae88-7ca7a6241065">
      <Value>224</Value>
    </Topic>
    <TrainingFormat xmlns="4abed4e2-db5c-4e78-ae88-7ca7a6241065">Overhead</TrainingFormat>
    <TrainingType xmlns="4abed4e2-db5c-4e78-ae88-7ca7a6241065">Workshop</TrainingType>
    <DateRevised xmlns="4abed4e2-db5c-4e78-ae88-7ca7a6241065">2020-02-24T08:00:00+00:00</DateRevised>
    <AdditionalTitle xmlns="4abed4e2-db5c-4e78-ae88-7ca7a6241065" xsi:nil="true"/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AB17CD2E-89C0-4B6A-949B-9070988A5ADF}"/>
</file>

<file path=customXml/itemProps2.xml><?xml version="1.0" encoding="utf-8"?>
<ds:datastoreItem xmlns:ds="http://schemas.openxmlformats.org/officeDocument/2006/customXml" ds:itemID="{11712C43-AD6F-497D-9E3B-25F3EA31FC2F}"/>
</file>

<file path=customXml/itemProps3.xml><?xml version="1.0" encoding="utf-8"?>
<ds:datastoreItem xmlns:ds="http://schemas.openxmlformats.org/officeDocument/2006/customXml" ds:itemID="{3E9D45BA-D9ED-4925-ADA6-934989A7DCF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1222</Words>
  <Application>Microsoft Office PowerPoint</Application>
  <PresentationFormat>Widescreen</PresentationFormat>
  <Paragraphs>283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Arial</vt:lpstr>
      <vt:lpstr>Calibri</vt:lpstr>
      <vt:lpstr>Myriad Pro</vt:lpstr>
      <vt:lpstr>Myriad Pro Cond</vt:lpstr>
      <vt:lpstr>Office Theme</vt:lpstr>
      <vt:lpstr>Fall Protection</vt:lpstr>
      <vt:lpstr>Oregon OSHA Public Education Mission</vt:lpstr>
      <vt:lpstr>Contact Us</vt:lpstr>
      <vt:lpstr>Workshop Objective</vt:lpstr>
      <vt:lpstr>(2) Primary Standards</vt:lpstr>
      <vt:lpstr>Introduction to Fall Protection Videos</vt:lpstr>
      <vt:lpstr>Fall Hazards</vt:lpstr>
      <vt:lpstr>Definitions</vt:lpstr>
      <vt:lpstr>Holes</vt:lpstr>
      <vt:lpstr>Openings</vt:lpstr>
      <vt:lpstr>WWS Video HERE Stairways Coming Soon</vt:lpstr>
      <vt:lpstr>Stairways (stairs)</vt:lpstr>
      <vt:lpstr>4 feet or more above a lower level</vt:lpstr>
      <vt:lpstr>Stair railings or Handrails</vt:lpstr>
      <vt:lpstr>Other Fall Protection/Falling Object Protection general industry standards:</vt:lpstr>
      <vt:lpstr>Division 3/Subdivision M</vt:lpstr>
      <vt:lpstr>When to provide Fall Protection</vt:lpstr>
      <vt:lpstr>Excavations</vt:lpstr>
      <vt:lpstr>Dangerous Equipment</vt:lpstr>
      <vt:lpstr>Covered somewhere else</vt:lpstr>
      <vt:lpstr>Falling Objects</vt:lpstr>
      <vt:lpstr>Planning Elements</vt:lpstr>
      <vt:lpstr>An 8 step approach to fall protection</vt:lpstr>
      <vt:lpstr>Step 1</vt:lpstr>
      <vt:lpstr>Step 2</vt:lpstr>
      <vt:lpstr>Step 3</vt:lpstr>
      <vt:lpstr>Step 4</vt:lpstr>
      <vt:lpstr>Fall Protection Options Videos</vt:lpstr>
      <vt:lpstr>Calculating Fall Distance</vt:lpstr>
      <vt:lpstr>Step 5</vt:lpstr>
      <vt:lpstr>Step 6</vt:lpstr>
      <vt:lpstr>Step 7</vt:lpstr>
      <vt:lpstr>Fall Protection Training Videos</vt:lpstr>
      <vt:lpstr>Provide training when:</vt:lpstr>
      <vt:lpstr>SAMPLE Training  Certification</vt:lpstr>
      <vt:lpstr>Step 8</vt:lpstr>
      <vt:lpstr>Step 4</vt:lpstr>
      <vt:lpstr>Safety Monitor &amp; Warning lines videos</vt:lpstr>
      <vt:lpstr>Fall Protection Equipment Inspection and Maintenance</vt:lpstr>
      <vt:lpstr>Fall Protection Equipment Inspection and Maintenance</vt:lpstr>
      <vt:lpstr>Safety and Health Information Bulletin</vt:lpstr>
      <vt:lpstr>Preventing Slips &amp; Trips</vt:lpstr>
      <vt:lpstr>Sources</vt:lpstr>
      <vt:lpstr>Contact Us</vt:lpstr>
      <vt:lpstr>Additional Educational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 Protection</dc:title>
  <dc:creator/>
  <cp:lastModifiedBy/>
  <cp:revision>1</cp:revision>
  <dcterms:created xsi:type="dcterms:W3CDTF">2020-02-24T23:05:48Z</dcterms:created>
  <dcterms:modified xsi:type="dcterms:W3CDTF">2020-02-24T23:09:11Z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0x010100854524CC3423A244BB56938E3F8ABE270067817B4706841944893504266FF3AFD0</vt:lpwstr>
  </property>
</Properties>
</file>