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43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1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2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257" r:id="rId3"/>
    <p:sldId id="258" r:id="rId4"/>
    <p:sldId id="347" r:id="rId5"/>
    <p:sldId id="342" r:id="rId6"/>
    <p:sldId id="343" r:id="rId7"/>
    <p:sldId id="344" r:id="rId8"/>
    <p:sldId id="345" r:id="rId9"/>
    <p:sldId id="346" r:id="rId10"/>
    <p:sldId id="438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439" r:id="rId24"/>
    <p:sldId id="360" r:id="rId25"/>
    <p:sldId id="361" r:id="rId26"/>
    <p:sldId id="362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70" r:id="rId35"/>
    <p:sldId id="371" r:id="rId36"/>
    <p:sldId id="372" r:id="rId37"/>
    <p:sldId id="373" r:id="rId38"/>
    <p:sldId id="374" r:id="rId39"/>
    <p:sldId id="375" r:id="rId40"/>
    <p:sldId id="376" r:id="rId41"/>
    <p:sldId id="377" r:id="rId42"/>
    <p:sldId id="378" r:id="rId43"/>
    <p:sldId id="379" r:id="rId44"/>
    <p:sldId id="380" r:id="rId45"/>
    <p:sldId id="381" r:id="rId46"/>
    <p:sldId id="382" r:id="rId47"/>
    <p:sldId id="383" r:id="rId48"/>
    <p:sldId id="384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42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8" Type="http://schemas.openxmlformats.org/officeDocument/2006/relationships/customXml" Target="../customXml/item3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ustomXml" Target="../customXml/item1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ustomXml" Target="../customXml/item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920C5-5781-489F-98ED-DDA14114961A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99F94-3514-44BA-8D70-7384B16B9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2286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B9B7E-99A5-46CE-8C8F-50979C5483C7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72688-A2EE-4D98-A80B-6F2395DC4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3306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59" y="159254"/>
              <a:ext cx="3643268" cy="152325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6751" y="241812"/>
              <a:ext cx="1794043" cy="1063469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6309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524000" y="2770746"/>
            <a:ext cx="9144000" cy="1325563"/>
          </a:xfrm>
        </p:spPr>
        <p:txBody>
          <a:bodyPr>
            <a:no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21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5FBEAE-E257-474F-BEA9-8D5E2EF984EE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67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56A761-2634-4B55-9230-89B997DCF264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6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8" name="Rectangle 7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776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F584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77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59" y="159254"/>
              <a:ext cx="3643268" cy="152325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6751" y="241812"/>
              <a:ext cx="1794043" cy="1063469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8" name="Rectangle 7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569692"/>
            <a:ext cx="10515600" cy="2852737"/>
          </a:xfrm>
        </p:spPr>
        <p:txBody>
          <a:bodyPr anchor="b"/>
          <a:lstStyle>
            <a:lvl1pPr>
              <a:defRPr sz="6000" b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44941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0C259D-DAC6-4E13-9151-2DDCF4238E9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9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9" name="Rectangle 8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776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776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596B16-2535-47A3-AF7C-6C14BF3AF9B1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01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11" name="Rectangle 10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982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9824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EB03A1-04BD-4390-8AD5-17F742E68E7C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6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7" name="Rectangle 6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30D07A-E246-45D3-B5E3-E70B937D31C5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5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6" name="Rectangle 5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506E2-FCD3-4044-BE4A-932793007845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1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9" name="Rectangle 8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F584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FAB483-3822-4E4A-A27B-8664B06C9F80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3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9" name="Rectangle 8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F584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71558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5ECFB6-DA32-4DD1-B3CE-B0A5B7A78E0E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8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795" y="635308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16329" y="6353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5AE82-9724-4C26-AD34-85BA438DD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97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3bjzxULlG0" TargetMode="External"/><Relationship Id="rId2" Type="http://schemas.openxmlformats.org/officeDocument/2006/relationships/hyperlink" Target="https://www.youtube.com/watch?v=W2SsmTyA2a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ha.oregon.gov" TargetMode="External"/><Relationship Id="rId2" Type="http://schemas.openxmlformats.org/officeDocument/2006/relationships/hyperlink" Target="https://osha.oregon.gov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V-sVn_AUEM&amp;feature=youtu.be" TargetMode="External"/><Relationship Id="rId7" Type="http://schemas.openxmlformats.org/officeDocument/2006/relationships/hyperlink" Target="https://www.youtube.com/watch?v=GmPSW2cx6n8" TargetMode="External"/><Relationship Id="rId2" Type="http://schemas.openxmlformats.org/officeDocument/2006/relationships/hyperlink" Target="https://www.youtube.com/watch?v=uLs1_8yohb8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EIthR6akGtw&amp;list=PLhrq4Rbpm2-i66qv-hYyg8DHfrQ9NaOEf" TargetMode="External"/><Relationship Id="rId5" Type="http://schemas.openxmlformats.org/officeDocument/2006/relationships/hyperlink" Target="https://www.youtube.com/watch?v=o60TBPnrJgg" TargetMode="External"/><Relationship Id="rId4" Type="http://schemas.openxmlformats.org/officeDocument/2006/relationships/hyperlink" Target="https://www.youtube.com/watch?v=cFYkeT0Yk6k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fif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64525"/>
            <a:ext cx="9144000" cy="1613851"/>
          </a:xfrm>
        </p:spPr>
        <p:txBody>
          <a:bodyPr/>
          <a:lstStyle/>
          <a:p>
            <a:r>
              <a:rPr lang="en-US" dirty="0" smtClean="0"/>
              <a:t>Excavation Safety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7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Trench Box – MGF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Trench Box – </a:t>
            </a:r>
            <a:r>
              <a:rPr lang="en-US" dirty="0" err="1" smtClean="0">
                <a:hlinkClick r:id="rId3"/>
              </a:rPr>
              <a:t>Vp</a:t>
            </a:r>
            <a:r>
              <a:rPr lang="en-US" dirty="0" smtClean="0">
                <a:hlinkClick r:id="rId3"/>
              </a:rPr>
              <a:t> </a:t>
            </a:r>
            <a:r>
              <a:rPr lang="en-US" dirty="0" err="1" smtClean="0">
                <a:hlinkClick r:id="rId3"/>
              </a:rPr>
              <a:t>Groundforce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Trenching system videos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58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system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structure </a:t>
            </a:r>
            <a:r>
              <a:rPr lang="en-US" dirty="0"/>
              <a:t>that provides support </a:t>
            </a:r>
            <a:r>
              <a:rPr lang="en-US" dirty="0" smtClean="0"/>
              <a:t>to an: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Adjacent </a:t>
            </a:r>
            <a:r>
              <a:rPr lang="en-US" dirty="0"/>
              <a:t>structure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Underground </a:t>
            </a:r>
            <a:r>
              <a:rPr lang="en-US" dirty="0"/>
              <a:t>installation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Sides </a:t>
            </a:r>
            <a:r>
              <a:rPr lang="en-US" dirty="0"/>
              <a:t>of an </a:t>
            </a:r>
            <a:r>
              <a:rPr lang="en-US" dirty="0" smtClean="0"/>
              <a:t>excavation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Underpinning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Bracing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</a:t>
            </a:r>
            <a:r>
              <a:rPr lang="en-US" sz="2000" dirty="0" smtClean="0"/>
              <a:t>horing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8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162" y="715581"/>
            <a:ext cx="3932237" cy="1600200"/>
          </a:xfrm>
        </p:spPr>
        <p:txBody>
          <a:bodyPr/>
          <a:lstStyle/>
          <a:p>
            <a:r>
              <a:rPr lang="en-US" dirty="0" smtClean="0"/>
              <a:t>Tabulated data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r="778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3162" y="2427925"/>
            <a:ext cx="3932237" cy="3811588"/>
          </a:xfrm>
        </p:spPr>
        <p:txBody>
          <a:bodyPr>
            <a:normAutofit/>
          </a:bodyPr>
          <a:lstStyle/>
          <a:p>
            <a:r>
              <a:rPr lang="en-US" dirty="0" smtClean="0"/>
              <a:t>Tables </a:t>
            </a:r>
            <a:r>
              <a:rPr lang="en-US" dirty="0"/>
              <a:t>and charts approved by </a:t>
            </a:r>
            <a:r>
              <a:rPr lang="en-US" dirty="0" smtClean="0"/>
              <a:t>a </a:t>
            </a:r>
            <a:r>
              <a:rPr lang="en-US" dirty="0"/>
              <a:t>registered professional </a:t>
            </a:r>
            <a:r>
              <a:rPr lang="en-US" dirty="0" smtClean="0"/>
              <a:t>engineer </a:t>
            </a:r>
            <a:r>
              <a:rPr lang="en-US" dirty="0"/>
              <a:t>and used to design </a:t>
            </a:r>
            <a:r>
              <a:rPr lang="en-US" dirty="0" smtClean="0"/>
              <a:t>and </a:t>
            </a:r>
            <a:r>
              <a:rPr lang="en-US" dirty="0"/>
              <a:t>construct a </a:t>
            </a:r>
            <a:r>
              <a:rPr lang="en-US" dirty="0" smtClean="0"/>
              <a:t>protective system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27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Trench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4206" y="2186797"/>
            <a:ext cx="4343400" cy="381158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 narrow excavation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 relation to it’s length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Depth is greater than the width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width is not greater </a:t>
            </a:r>
            <a:r>
              <a:rPr lang="en-US" altLang="en-US" sz="2000" dirty="0" smtClean="0"/>
              <a:t>than 15 feet (measured at </a:t>
            </a:r>
            <a:r>
              <a:rPr lang="en-US" altLang="en-US" sz="2000" dirty="0"/>
              <a:t>the bottom</a:t>
            </a:r>
            <a:r>
              <a:rPr lang="en-US" altLang="en-US" sz="2000" dirty="0" smtClean="0"/>
              <a:t>)</a:t>
            </a:r>
            <a:endParaRPr lang="en-US" alt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58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579" y="1047404"/>
            <a:ext cx="4314825" cy="1600200"/>
          </a:xfrm>
        </p:spPr>
        <p:txBody>
          <a:bodyPr/>
          <a:lstStyle/>
          <a:p>
            <a:r>
              <a:rPr lang="en-US" dirty="0" smtClean="0"/>
              <a:t>Preplanning against cave-ins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4" r="10054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471" y="2777001"/>
            <a:ext cx="4219934" cy="3811588"/>
          </a:xfrm>
        </p:spPr>
        <p:txBody>
          <a:bodyPr>
            <a:normAutofit/>
          </a:bodyPr>
          <a:lstStyle/>
          <a:p>
            <a:r>
              <a:rPr lang="en-US" altLang="en-US" dirty="0" smtClean="0"/>
              <a:t>The most effective method to prevent cave-ins, or other serious mishaps, is to plan.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8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092" y="457200"/>
            <a:ext cx="4219934" cy="1600200"/>
          </a:xfrm>
        </p:spPr>
        <p:txBody>
          <a:bodyPr/>
          <a:lstStyle/>
          <a:p>
            <a:r>
              <a:rPr lang="en-US" dirty="0" smtClean="0"/>
              <a:t>Preplanning questions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366837"/>
            <a:ext cx="6172200" cy="41148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2092" y="2057400"/>
            <a:ext cx="4219934" cy="381158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types of soil will be found?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are the soil moisture conditions?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Has the soil previously been disturbed?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789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157" y="299258"/>
            <a:ext cx="4219934" cy="1600200"/>
          </a:xfrm>
        </p:spPr>
        <p:txBody>
          <a:bodyPr/>
          <a:lstStyle/>
          <a:p>
            <a:r>
              <a:rPr lang="en-US" dirty="0" smtClean="0"/>
              <a:t>Preplanning questions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526286"/>
            <a:ext cx="6172200" cy="379590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157" y="1899458"/>
            <a:ext cx="4219934" cy="3811588"/>
          </a:xfrm>
        </p:spPr>
        <p:txBody>
          <a:bodyPr/>
          <a:lstStyle/>
          <a:p>
            <a:r>
              <a:rPr lang="en-US" dirty="0"/>
              <a:t>4.  How large will the excavation </a:t>
            </a:r>
            <a:r>
              <a:rPr lang="en-US" dirty="0" smtClean="0"/>
              <a:t>be</a:t>
            </a:r>
            <a:r>
              <a:rPr lang="en-US" dirty="0"/>
              <a:t>? </a:t>
            </a:r>
          </a:p>
          <a:p>
            <a:endParaRPr lang="en-US" dirty="0"/>
          </a:p>
          <a:p>
            <a:r>
              <a:rPr lang="en-US" dirty="0"/>
              <a:t>5.  How long will the excavation </a:t>
            </a:r>
            <a:r>
              <a:rPr lang="en-US" dirty="0" smtClean="0"/>
              <a:t>be </a:t>
            </a:r>
            <a:r>
              <a:rPr lang="en-US" dirty="0"/>
              <a:t>open?</a:t>
            </a:r>
          </a:p>
          <a:p>
            <a:endParaRPr lang="en-US" dirty="0"/>
          </a:p>
          <a:p>
            <a:r>
              <a:rPr lang="en-US" dirty="0"/>
              <a:t>6. </a:t>
            </a:r>
            <a:r>
              <a:rPr lang="en-US" dirty="0" smtClean="0"/>
              <a:t> What </a:t>
            </a:r>
            <a:r>
              <a:rPr lang="en-US" dirty="0"/>
              <a:t>kinds of weather can we </a:t>
            </a:r>
            <a:r>
              <a:rPr lang="en-US" dirty="0" smtClean="0"/>
              <a:t>expect</a:t>
            </a:r>
            <a:r>
              <a:rPr lang="en-US" dirty="0"/>
              <a:t>?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86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092" y="457200"/>
            <a:ext cx="4219934" cy="1600200"/>
          </a:xfrm>
        </p:spPr>
        <p:txBody>
          <a:bodyPr/>
          <a:lstStyle/>
          <a:p>
            <a:r>
              <a:rPr lang="en-US" dirty="0" smtClean="0"/>
              <a:t>Preplanning questions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2092" y="2057400"/>
            <a:ext cx="4219934" cy="3811588"/>
          </a:xfrm>
        </p:spPr>
        <p:txBody>
          <a:bodyPr/>
          <a:lstStyle/>
          <a:p>
            <a:r>
              <a:rPr lang="en-US" dirty="0"/>
              <a:t>7.  What equipment will be on the </a:t>
            </a:r>
            <a:r>
              <a:rPr lang="en-US" dirty="0" smtClean="0"/>
              <a:t>job</a:t>
            </a:r>
            <a:r>
              <a:rPr lang="en-US" dirty="0"/>
              <a:t>? </a:t>
            </a:r>
          </a:p>
          <a:p>
            <a:endParaRPr lang="en-US" dirty="0"/>
          </a:p>
          <a:p>
            <a:r>
              <a:rPr lang="en-US" dirty="0"/>
              <a:t>8.  Will the excavation be </a:t>
            </a:r>
            <a:r>
              <a:rPr lang="en-US" dirty="0" smtClean="0"/>
              <a:t>near </a:t>
            </a:r>
            <a:r>
              <a:rPr lang="en-US" dirty="0"/>
              <a:t>structures? </a:t>
            </a:r>
          </a:p>
          <a:p>
            <a:endParaRPr lang="en-US" dirty="0"/>
          </a:p>
          <a:p>
            <a:r>
              <a:rPr lang="en-US" dirty="0"/>
              <a:t>9.  Is traffic control needed?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17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305" y="322407"/>
            <a:ext cx="3753004" cy="5629506"/>
          </a:xfrm>
        </p:spPr>
      </p:pic>
    </p:spTree>
    <p:extLst>
      <p:ext uri="{BB962C8B-B14F-4D97-AF65-F5344CB8AC3E}">
        <p14:creationId xmlns:p14="http://schemas.microsoft.com/office/powerpoint/2010/main" val="1651343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092" y="457200"/>
            <a:ext cx="4219934" cy="1104181"/>
          </a:xfrm>
        </p:spPr>
        <p:txBody>
          <a:bodyPr/>
          <a:lstStyle/>
          <a:p>
            <a:r>
              <a:rPr lang="en-US" dirty="0" smtClean="0"/>
              <a:t>Preplanning </a:t>
            </a:r>
            <a:r>
              <a:rPr lang="en-US" dirty="0"/>
              <a:t>q</a:t>
            </a:r>
            <a:r>
              <a:rPr lang="en-US" dirty="0" smtClean="0"/>
              <a:t>uestions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888" y="1443037"/>
            <a:ext cx="4876800" cy="39624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2092" y="1751162"/>
            <a:ext cx="4219934" cy="4117826"/>
          </a:xfrm>
        </p:spPr>
        <p:txBody>
          <a:bodyPr>
            <a:normAutofit/>
          </a:bodyPr>
          <a:lstStyle/>
          <a:p>
            <a:r>
              <a:rPr lang="en-US" dirty="0" smtClean="0"/>
              <a:t>10. What </a:t>
            </a:r>
            <a:r>
              <a:rPr lang="en-US" dirty="0"/>
              <a:t>sources of </a:t>
            </a:r>
            <a:r>
              <a:rPr lang="en-US" dirty="0" smtClean="0"/>
              <a:t>vibration </a:t>
            </a:r>
            <a:r>
              <a:rPr lang="en-US" dirty="0"/>
              <a:t>are nearby?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11. Will </a:t>
            </a:r>
            <a:r>
              <a:rPr lang="en-US" dirty="0"/>
              <a:t>water be a problem</a:t>
            </a:r>
            <a:r>
              <a:rPr lang="en-US" dirty="0" smtClean="0"/>
              <a:t>?</a:t>
            </a:r>
          </a:p>
          <a:p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12. What </a:t>
            </a:r>
            <a:r>
              <a:rPr lang="en-US" dirty="0"/>
              <a:t>kind of shoring?  </a:t>
            </a:r>
            <a:endParaRPr lang="en-US" dirty="0" smtClean="0"/>
          </a:p>
          <a:p>
            <a:r>
              <a:rPr lang="en-US" dirty="0" smtClean="0"/>
              <a:t>	- How </a:t>
            </a:r>
            <a:r>
              <a:rPr lang="en-US" dirty="0"/>
              <a:t>much? </a:t>
            </a:r>
            <a:r>
              <a:rPr lang="en-US" dirty="0" smtClean="0"/>
              <a:t>–</a:t>
            </a:r>
          </a:p>
          <a:p>
            <a:endParaRPr lang="en-US" dirty="0"/>
          </a:p>
          <a:p>
            <a:r>
              <a:rPr lang="en-US" dirty="0" smtClean="0"/>
              <a:t>13. Underground </a:t>
            </a:r>
            <a:r>
              <a:rPr lang="en-US" dirty="0"/>
              <a:t>Utilities?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99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notification </a:t>
            </a:r>
            <a:r>
              <a:rPr lang="en-US" dirty="0"/>
              <a:t>c</a:t>
            </a:r>
            <a:r>
              <a:rPr lang="en-US" dirty="0" smtClean="0"/>
              <a:t>enter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Determine </a:t>
            </a:r>
            <a:r>
              <a:rPr lang="en-US" dirty="0"/>
              <a:t>the </a:t>
            </a:r>
            <a:r>
              <a:rPr lang="en-US" dirty="0" smtClean="0"/>
              <a:t>estimated locations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Contact </a:t>
            </a:r>
            <a:r>
              <a:rPr lang="en-US" dirty="0"/>
              <a:t>the utility or owner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Proceed </a:t>
            </a:r>
            <a:r>
              <a:rPr lang="en-US" dirty="0"/>
              <a:t>cautiously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Support, protect, or safely </a:t>
            </a:r>
            <a:r>
              <a:rPr lang="en-US" dirty="0" smtClean="0"/>
              <a:t>remove </a:t>
            </a:r>
            <a:r>
              <a:rPr lang="en-US" dirty="0"/>
              <a:t>the installation in open </a:t>
            </a:r>
            <a:r>
              <a:rPr lang="en-US" dirty="0" smtClean="0"/>
              <a:t>excavations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569" y="688771"/>
            <a:ext cx="6597717" cy="494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3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Oregon OSHA Public Education Mission: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009" y="846109"/>
            <a:ext cx="6172200" cy="4873625"/>
          </a:xfrm>
        </p:spPr>
        <p:txBody>
          <a:bodyPr>
            <a:normAutofit/>
          </a:bodyPr>
          <a:lstStyle/>
          <a:p>
            <a:r>
              <a:rPr lang="en-US" b="1" dirty="0"/>
              <a:t>Consultative </a:t>
            </a:r>
            <a:r>
              <a:rPr lang="en-US" b="1" dirty="0" smtClean="0"/>
              <a:t>Services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Enforcement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Public </a:t>
            </a:r>
            <a:r>
              <a:rPr lang="en-US" b="1" dirty="0"/>
              <a:t>Education </a:t>
            </a:r>
            <a:r>
              <a:rPr lang="en-US" b="1" dirty="0" smtClean="0"/>
              <a:t>and Conferences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Standards </a:t>
            </a:r>
            <a:r>
              <a:rPr lang="en-US" b="1" dirty="0"/>
              <a:t>and Technical </a:t>
            </a:r>
            <a:r>
              <a:rPr lang="en-US" b="1" dirty="0" smtClean="0"/>
              <a:t>Resources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8607" y="2315095"/>
            <a:ext cx="4114597" cy="3811588"/>
          </a:xfrm>
        </p:spPr>
        <p:txBody>
          <a:bodyPr/>
          <a:lstStyle/>
          <a:p>
            <a:r>
              <a:rPr lang="en-US" i="1" dirty="0"/>
              <a:t>We provide knowledge and tools to advance self-sufficiency in workplace safety and </a:t>
            </a:r>
            <a:r>
              <a:rPr lang="en-US" i="1" dirty="0" smtClean="0"/>
              <a:t>health.</a:t>
            </a:r>
            <a:endParaRPr lang="en-US" i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7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notification </a:t>
            </a:r>
            <a:r>
              <a:rPr lang="en-US" dirty="0"/>
              <a:t>c</a:t>
            </a:r>
            <a:r>
              <a:rPr lang="en-US" dirty="0" smtClean="0"/>
              <a:t>enter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405072" cy="3811588"/>
          </a:xfrm>
        </p:spPr>
        <p:txBody>
          <a:bodyPr/>
          <a:lstStyle/>
          <a:p>
            <a:r>
              <a:rPr lang="en-US" altLang="en-US" dirty="0">
                <a:solidFill>
                  <a:srgbClr val="0000E0"/>
                </a:solidFill>
                <a:latin typeface="Verdana" panose="020B0604030504040204" pitchFamily="34" charset="0"/>
              </a:rPr>
              <a:t>Oregon Utility Notification Center</a:t>
            </a:r>
          </a:p>
          <a:p>
            <a:r>
              <a:rPr lang="en-US" altLang="en-US" dirty="0">
                <a:solidFill>
                  <a:srgbClr val="0000E0"/>
                </a:solidFill>
                <a:latin typeface="Verdana" panose="020B0604030504040204" pitchFamily="34" charset="0"/>
              </a:rPr>
              <a:t>www.callbeforeyoudig.org</a:t>
            </a:r>
          </a:p>
          <a:p>
            <a:r>
              <a:rPr lang="en-US" altLang="en-US" dirty="0">
                <a:solidFill>
                  <a:srgbClr val="0000E0"/>
                </a:solidFill>
                <a:latin typeface="Verdana" panose="020B0604030504040204" pitchFamily="34" charset="0"/>
              </a:rPr>
              <a:t>(503) 246-6699 PDX</a:t>
            </a:r>
          </a:p>
          <a:p>
            <a:r>
              <a:rPr lang="en-US" altLang="en-US" dirty="0">
                <a:solidFill>
                  <a:srgbClr val="0000E0"/>
                </a:solidFill>
                <a:latin typeface="Verdana" panose="020B0604030504040204" pitchFamily="34" charset="0"/>
              </a:rPr>
              <a:t>(800) 332-2344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075" y="713101"/>
            <a:ext cx="6705975" cy="502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43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223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21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0500" y="101600"/>
            <a:ext cx="11836400" cy="6001643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</a:rPr>
              <a:t>RED		Electric power lines, cables or conduits, and </a:t>
            </a:r>
            <a:r>
              <a:rPr lang="en-US" altLang="en-US" sz="2400" dirty="0" smtClean="0">
                <a:solidFill>
                  <a:srgbClr val="800000"/>
                </a:solidFill>
                <a:latin typeface="Arial" panose="020B0604020202020204" pitchFamily="34" charset="0"/>
              </a:rPr>
              <a:t>lighting </a:t>
            </a:r>
            <a:r>
              <a:rPr lang="en-US" altLang="en-US" sz="2400" dirty="0">
                <a:solidFill>
                  <a:srgbClr val="800000"/>
                </a:solidFill>
                <a:latin typeface="Arial" panose="020B0604020202020204" pitchFamily="34" charset="0"/>
              </a:rPr>
              <a:t>cables.</a:t>
            </a:r>
          </a:p>
          <a:p>
            <a:endParaRPr lang="en-US" altLang="en-US" sz="2400" dirty="0">
              <a:latin typeface="Arial" panose="020B0604020202020204" pitchFamily="34" charset="0"/>
            </a:endParaRPr>
          </a:p>
          <a:p>
            <a:r>
              <a:rPr lang="en-US" altLang="en-US" sz="2400" dirty="0">
                <a:solidFill>
                  <a:srgbClr val="FFFF00"/>
                </a:solidFill>
                <a:latin typeface="Arial" panose="020B0604020202020204" pitchFamily="34" charset="0"/>
              </a:rPr>
              <a:t>YELLOW	Gas, oil, steam, petroleum or other </a:t>
            </a:r>
            <a:r>
              <a:rPr lang="en-US" altLang="en-US" sz="2400" dirty="0" smtClean="0">
                <a:solidFill>
                  <a:srgbClr val="FFFF00"/>
                </a:solidFill>
                <a:latin typeface="Arial" panose="020B0604020202020204" pitchFamily="34" charset="0"/>
              </a:rPr>
              <a:t> hazardous </a:t>
            </a:r>
            <a:r>
              <a:rPr lang="en-US" altLang="en-US" sz="2400" dirty="0">
                <a:solidFill>
                  <a:srgbClr val="FFFF00"/>
                </a:solidFill>
                <a:latin typeface="Arial" panose="020B0604020202020204" pitchFamily="34" charset="0"/>
              </a:rPr>
              <a:t>liquid or gaseous </a:t>
            </a:r>
            <a:r>
              <a:rPr lang="en-US" altLang="en-US" sz="2400" dirty="0" smtClean="0">
                <a:solidFill>
                  <a:srgbClr val="FFFF00"/>
                </a:solidFill>
                <a:latin typeface="Arial" panose="020B0604020202020204" pitchFamily="34" charset="0"/>
              </a:rPr>
              <a:t>			materials</a:t>
            </a:r>
            <a:r>
              <a:rPr lang="en-US" altLang="en-US" sz="2400" dirty="0">
                <a:solidFill>
                  <a:srgbClr val="FFFF00"/>
                </a:solidFill>
                <a:latin typeface="Arial" panose="020B0604020202020204" pitchFamily="34" charset="0"/>
              </a:rPr>
              <a:t>.</a:t>
            </a:r>
          </a:p>
          <a:p>
            <a:endParaRPr lang="en-US" altLang="en-US" sz="2400" dirty="0">
              <a:latin typeface="Arial" panose="020B0604020202020204" pitchFamily="34" charset="0"/>
            </a:endParaRPr>
          </a:p>
          <a:p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</a:rPr>
              <a:t>ORANGE	Communications, cable TV, alarm or signal </a:t>
            </a:r>
            <a:r>
              <a:rPr lang="en-US" altLang="en-US" sz="2400" dirty="0" smtClean="0">
                <a:solidFill>
                  <a:srgbClr val="FF6600"/>
                </a:solidFill>
                <a:latin typeface="Arial" panose="020B0604020202020204" pitchFamily="34" charset="0"/>
              </a:rPr>
              <a:t>lines</a:t>
            </a: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</a:rPr>
              <a:t>, cables, or conduits.</a:t>
            </a:r>
          </a:p>
          <a:p>
            <a:endParaRPr lang="en-US" altLang="en-US" sz="2400" dirty="0">
              <a:latin typeface="Arial" panose="020B0604020202020204" pitchFamily="34" charset="0"/>
            </a:endParaRPr>
          </a:p>
          <a:p>
            <a:r>
              <a:rPr lang="en-US" altLang="en-US" sz="2400" dirty="0">
                <a:solidFill>
                  <a:srgbClr val="0000E0"/>
                </a:solidFill>
                <a:latin typeface="Arial" panose="020B0604020202020204" pitchFamily="34" charset="0"/>
              </a:rPr>
              <a:t>BLUE		Water, irrigation, and slurry lines.</a:t>
            </a:r>
          </a:p>
          <a:p>
            <a:endParaRPr lang="en-US" altLang="en-US" sz="2400" dirty="0">
              <a:latin typeface="Arial" panose="020B0604020202020204" pitchFamily="34" charset="0"/>
            </a:endParaRPr>
          </a:p>
          <a:p>
            <a:r>
              <a:rPr lang="en-US" altLang="en-US" sz="2400" dirty="0">
                <a:solidFill>
                  <a:srgbClr val="00CC00"/>
                </a:solidFill>
                <a:latin typeface="Arial" panose="020B0604020202020204" pitchFamily="34" charset="0"/>
              </a:rPr>
              <a:t>GREEN	</a:t>
            </a:r>
            <a:r>
              <a:rPr lang="en-US" altLang="en-US" sz="2400" dirty="0" smtClean="0">
                <a:solidFill>
                  <a:srgbClr val="00CC00"/>
                </a:solidFill>
                <a:latin typeface="Arial" panose="020B0604020202020204" pitchFamily="34" charset="0"/>
              </a:rPr>
              <a:t>Sewers</a:t>
            </a:r>
            <a:r>
              <a:rPr lang="en-US" altLang="en-US" sz="2400" dirty="0">
                <a:solidFill>
                  <a:srgbClr val="00CC00"/>
                </a:solidFill>
                <a:latin typeface="Arial" panose="020B0604020202020204" pitchFamily="34" charset="0"/>
              </a:rPr>
              <a:t>, storm sewer facilities, or other drain </a:t>
            </a:r>
            <a:r>
              <a:rPr lang="en-US" altLang="en-US" sz="2400" dirty="0" smtClean="0">
                <a:solidFill>
                  <a:srgbClr val="00CC00"/>
                </a:solidFill>
                <a:latin typeface="Arial" panose="020B0604020202020204" pitchFamily="34" charset="0"/>
              </a:rPr>
              <a:t>lines</a:t>
            </a:r>
            <a:r>
              <a:rPr lang="en-US" altLang="en-US" sz="2400" dirty="0">
                <a:solidFill>
                  <a:srgbClr val="00CC00"/>
                </a:solidFill>
                <a:latin typeface="Arial" panose="020B0604020202020204" pitchFamily="34" charset="0"/>
              </a:rPr>
              <a:t>.</a:t>
            </a:r>
          </a:p>
          <a:p>
            <a:endParaRPr lang="en-US" altLang="en-US" sz="2400" dirty="0">
              <a:latin typeface="Arial" panose="020B0604020202020204" pitchFamily="34" charset="0"/>
            </a:endParaRPr>
          </a:p>
          <a:p>
            <a:r>
              <a:rPr lang="en-US" altLang="en-US" sz="2400" dirty="0">
                <a:solidFill>
                  <a:srgbClr val="FFFFFF"/>
                </a:solidFill>
                <a:latin typeface="Arial" panose="020B0604020202020204" pitchFamily="34" charset="0"/>
              </a:rPr>
              <a:t>WHITE	Proposed excavation.</a:t>
            </a:r>
          </a:p>
          <a:p>
            <a:endParaRPr lang="en-US" altLang="en-US" sz="2400" dirty="0">
              <a:latin typeface="Arial" panose="020B0604020202020204" pitchFamily="34" charset="0"/>
            </a:endParaRPr>
          </a:p>
          <a:p>
            <a:r>
              <a:rPr lang="en-US" altLang="en-US" sz="2400" dirty="0">
                <a:solidFill>
                  <a:srgbClr val="FF33CC"/>
                </a:solidFill>
                <a:latin typeface="Arial" panose="020B0604020202020204" pitchFamily="34" charset="0"/>
              </a:rPr>
              <a:t>PINK		Temporary survey markings.</a:t>
            </a:r>
            <a:endParaRPr lang="en-US" altLang="en-US" sz="2400" dirty="0">
              <a:latin typeface="Arial" panose="020B0604020202020204" pitchFamily="34" charset="0"/>
            </a:endParaRPr>
          </a:p>
          <a:p>
            <a:endParaRPr lang="en-US" altLang="en-US" sz="2400" dirty="0">
              <a:latin typeface="Arial" panose="020B0604020202020204" pitchFamily="34" charset="0"/>
            </a:endParaRPr>
          </a:p>
          <a:p>
            <a:r>
              <a:rPr lang="en-US" altLang="en-US" sz="2400" dirty="0">
                <a:solidFill>
                  <a:srgbClr val="800080"/>
                </a:solidFill>
                <a:latin typeface="Arial" panose="020B0604020202020204" pitchFamily="34" charset="0"/>
              </a:rPr>
              <a:t>PURPLE	Reclaimed water, irrigation and slurry lines.</a:t>
            </a:r>
          </a:p>
        </p:txBody>
      </p:sp>
    </p:spTree>
    <p:extLst>
      <p:ext uri="{BB962C8B-B14F-4D97-AF65-F5344CB8AC3E}">
        <p14:creationId xmlns:p14="http://schemas.microsoft.com/office/powerpoint/2010/main" val="1978400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0788" y="676275"/>
            <a:ext cx="3932237" cy="1600200"/>
          </a:xfrm>
        </p:spPr>
        <p:txBody>
          <a:bodyPr/>
          <a:lstStyle/>
          <a:p>
            <a:r>
              <a:rPr lang="en-US" dirty="0" smtClean="0"/>
              <a:t>Surface </a:t>
            </a:r>
            <a:r>
              <a:rPr lang="en-US" dirty="0"/>
              <a:t>e</a:t>
            </a:r>
            <a:r>
              <a:rPr lang="en-US" dirty="0" smtClean="0"/>
              <a:t>ncumbrances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6723" y="351358"/>
            <a:ext cx="3716002" cy="551763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0788" y="2276475"/>
            <a:ext cx="3932237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Remove or support all surface encumbrances which can create a hazard.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What </a:t>
            </a:r>
            <a:r>
              <a:rPr lang="en-US" dirty="0"/>
              <a:t>are surface encumbrances?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40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Surface encumbrance?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1" y="1368875"/>
            <a:ext cx="6210300" cy="465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253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and egress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smtClean="0"/>
              <a:t>1) Structural </a:t>
            </a:r>
            <a:r>
              <a:rPr lang="en-US" dirty="0"/>
              <a:t>ramps must be </a:t>
            </a:r>
            <a:r>
              <a:rPr lang="en-US" dirty="0" smtClean="0"/>
              <a:t>designed </a:t>
            </a:r>
            <a:r>
              <a:rPr lang="en-US" dirty="0"/>
              <a:t>by a </a:t>
            </a:r>
            <a:r>
              <a:rPr lang="en-US" dirty="0" smtClean="0"/>
              <a:t>Competent Person.      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smtClean="0"/>
              <a:t>2) A </a:t>
            </a:r>
            <a:r>
              <a:rPr lang="en-US" dirty="0"/>
              <a:t>safe means of entering and </a:t>
            </a:r>
            <a:r>
              <a:rPr lang="en-US" dirty="0" smtClean="0"/>
              <a:t>leaving </a:t>
            </a:r>
            <a:r>
              <a:rPr lang="en-US" dirty="0"/>
              <a:t>excavations must be </a:t>
            </a:r>
            <a:r>
              <a:rPr lang="en-US" dirty="0" smtClean="0"/>
              <a:t>provided </a:t>
            </a:r>
            <a:r>
              <a:rPr lang="en-US" dirty="0"/>
              <a:t>for workers.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534" y="847724"/>
            <a:ext cx="6344374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20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458" y="457200"/>
            <a:ext cx="4015567" cy="1600200"/>
          </a:xfrm>
        </p:spPr>
        <p:txBody>
          <a:bodyPr/>
          <a:lstStyle/>
          <a:p>
            <a:r>
              <a:rPr lang="en-US" dirty="0" smtClean="0"/>
              <a:t>Access and egress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51" y="628649"/>
            <a:ext cx="6548436" cy="491132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6458" y="2057400"/>
            <a:ext cx="4015567" cy="3811588"/>
          </a:xfrm>
        </p:spPr>
        <p:txBody>
          <a:bodyPr/>
          <a:lstStyle/>
          <a:p>
            <a:r>
              <a:rPr lang="en-US" dirty="0"/>
              <a:t>(</a:t>
            </a:r>
            <a:r>
              <a:rPr lang="en-US" dirty="0" smtClean="0"/>
              <a:t>2) A </a:t>
            </a:r>
            <a:r>
              <a:rPr lang="en-US" dirty="0"/>
              <a:t>stairway, ladder, or ramp </a:t>
            </a:r>
            <a:r>
              <a:rPr lang="en-US" dirty="0" smtClean="0"/>
              <a:t>must </a:t>
            </a:r>
            <a:r>
              <a:rPr lang="en-US" dirty="0"/>
              <a:t>be located in trenches </a:t>
            </a:r>
            <a:r>
              <a:rPr lang="en-US" dirty="0" smtClean="0"/>
              <a:t>which </a:t>
            </a:r>
            <a:r>
              <a:rPr lang="en-US" dirty="0"/>
              <a:t>are at </a:t>
            </a:r>
            <a:r>
              <a:rPr lang="en-US" dirty="0" smtClean="0"/>
              <a:t>least </a:t>
            </a:r>
            <a:r>
              <a:rPr lang="en-US" b="1" dirty="0" smtClean="0"/>
              <a:t>4 </a:t>
            </a:r>
            <a:r>
              <a:rPr lang="en-US" b="1" dirty="0"/>
              <a:t>ft.</a:t>
            </a:r>
            <a:r>
              <a:rPr lang="en-US" dirty="0"/>
              <a:t> deep </a:t>
            </a:r>
            <a:r>
              <a:rPr lang="en-US" dirty="0" smtClean="0"/>
              <a:t>and </a:t>
            </a:r>
            <a:r>
              <a:rPr lang="en-US" dirty="0"/>
              <a:t>spaced so as to require no </a:t>
            </a:r>
            <a:r>
              <a:rPr lang="en-US" dirty="0" smtClean="0"/>
              <a:t>more </a:t>
            </a:r>
            <a:r>
              <a:rPr lang="en-US" dirty="0"/>
              <a:t>than </a:t>
            </a:r>
            <a:r>
              <a:rPr lang="en-US" b="1" dirty="0"/>
              <a:t>25 ft.</a:t>
            </a:r>
            <a:r>
              <a:rPr lang="en-US" dirty="0"/>
              <a:t> of lateral </a:t>
            </a:r>
            <a:r>
              <a:rPr lang="en-US" dirty="0" smtClean="0"/>
              <a:t>travel</a:t>
            </a:r>
            <a:r>
              <a:rPr lang="en-US" dirty="0"/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83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1886" y="2360815"/>
            <a:ext cx="3932237" cy="1600200"/>
          </a:xfrm>
        </p:spPr>
        <p:txBody>
          <a:bodyPr>
            <a:noAutofit/>
          </a:bodyPr>
          <a:lstStyle/>
          <a:p>
            <a:r>
              <a:rPr lang="en-US" sz="11500" b="1" dirty="0" smtClean="0"/>
              <a:t>Nice!</a:t>
            </a:r>
            <a:endParaRPr lang="en-US" sz="115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975" y="221227"/>
            <a:ext cx="4252725" cy="570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90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8" y="790575"/>
            <a:ext cx="3932237" cy="1600200"/>
          </a:xfrm>
        </p:spPr>
        <p:txBody>
          <a:bodyPr/>
          <a:lstStyle/>
          <a:p>
            <a:r>
              <a:rPr lang="en-US" dirty="0" smtClean="0"/>
              <a:t>Exposure to vehicular </a:t>
            </a:r>
            <a:r>
              <a:rPr lang="en-US" dirty="0"/>
              <a:t>t</a:t>
            </a:r>
            <a:r>
              <a:rPr lang="en-US" dirty="0" smtClean="0"/>
              <a:t>raffic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109662"/>
            <a:ext cx="6172200" cy="46291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0738" y="2390775"/>
            <a:ext cx="3932237" cy="3811588"/>
          </a:xfrm>
        </p:spPr>
        <p:txBody>
          <a:bodyPr/>
          <a:lstStyle/>
          <a:p>
            <a:r>
              <a:rPr lang="en-US" dirty="0"/>
              <a:t>Employees exposed to vehicles must wear warning vests or other suitable garments marked </a:t>
            </a:r>
            <a:r>
              <a:rPr lang="en-US" dirty="0" smtClean="0"/>
              <a:t>with </a:t>
            </a:r>
            <a:r>
              <a:rPr lang="en-US" dirty="0"/>
              <a:t>or made of </a:t>
            </a:r>
            <a:r>
              <a:rPr lang="en-US" dirty="0" smtClean="0"/>
              <a:t>reflectorized </a:t>
            </a:r>
            <a:r>
              <a:rPr lang="en-US" dirty="0"/>
              <a:t>or </a:t>
            </a:r>
            <a:r>
              <a:rPr lang="en-US" dirty="0" smtClean="0"/>
              <a:t>high visibility </a:t>
            </a:r>
            <a:r>
              <a:rPr lang="en-US" dirty="0"/>
              <a:t>material.</a:t>
            </a:r>
            <a:endParaRPr lang="en-US" b="1" i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728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563" y="800100"/>
            <a:ext cx="3932237" cy="1600200"/>
          </a:xfrm>
        </p:spPr>
        <p:txBody>
          <a:bodyPr/>
          <a:lstStyle/>
          <a:p>
            <a:r>
              <a:rPr lang="en-US" dirty="0" smtClean="0"/>
              <a:t>Exposure to falling </a:t>
            </a:r>
            <a:r>
              <a:rPr lang="en-US" dirty="0"/>
              <a:t>l</a:t>
            </a:r>
            <a:r>
              <a:rPr lang="en-US" dirty="0" smtClean="0"/>
              <a:t>oads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563" y="2400300"/>
            <a:ext cx="3932237" cy="3811588"/>
          </a:xfrm>
        </p:spPr>
        <p:txBody>
          <a:bodyPr/>
          <a:lstStyle/>
          <a:p>
            <a:r>
              <a:rPr lang="en-US" dirty="0"/>
              <a:t>Employees are not allowed under loads handled by lifting or digging equipment.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Loose </a:t>
            </a:r>
            <a:r>
              <a:rPr lang="en-US" dirty="0"/>
              <a:t>soil and rock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Equipment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Materials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623" y="1181219"/>
            <a:ext cx="5786110" cy="435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409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Warning mobile </a:t>
            </a:r>
            <a:r>
              <a:rPr lang="en-US" dirty="0"/>
              <a:t>e</a:t>
            </a:r>
            <a:r>
              <a:rPr lang="en-US" dirty="0" smtClean="0"/>
              <a:t>quipment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125" y="-498475"/>
            <a:ext cx="7127875" cy="712787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When adjacent to an open excavation and the operator does not have clear view of the edge, a warning system must be installed.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Barricades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Hand signals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Earth berm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348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974" y="822960"/>
            <a:ext cx="3932237" cy="632053"/>
          </a:xfrm>
        </p:spPr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4975" y="1529828"/>
            <a:ext cx="4762990" cy="4388834"/>
          </a:xfrm>
        </p:spPr>
        <p:txBody>
          <a:bodyPr>
            <a:normAutofit fontScale="55000" lnSpcReduction="20000"/>
          </a:bodyPr>
          <a:lstStyle/>
          <a:p>
            <a:r>
              <a:rPr lang="en-US" sz="3800" b="1" u="sng" dirty="0" smtClean="0"/>
              <a:t>Field Offices:</a:t>
            </a:r>
          </a:p>
          <a:p>
            <a:r>
              <a:rPr lang="en-US" sz="3400" b="1" dirty="0"/>
              <a:t>Portland</a:t>
            </a:r>
            <a:r>
              <a:rPr lang="en-US" sz="3400" dirty="0"/>
              <a:t>	</a:t>
            </a:r>
            <a:r>
              <a:rPr lang="en-US" sz="3400" dirty="0" smtClean="0"/>
              <a:t>	503-229-5910</a:t>
            </a:r>
            <a:endParaRPr lang="en-US" sz="3400" dirty="0"/>
          </a:p>
          <a:p>
            <a:r>
              <a:rPr lang="en-US" sz="3400" b="1" dirty="0"/>
              <a:t>Salem</a:t>
            </a:r>
            <a:r>
              <a:rPr lang="en-US" sz="3400" dirty="0"/>
              <a:t>	</a:t>
            </a:r>
            <a:r>
              <a:rPr lang="en-US" sz="3400" dirty="0" smtClean="0"/>
              <a:t>		503-378-3274</a:t>
            </a:r>
            <a:endParaRPr lang="en-US" sz="3400" dirty="0"/>
          </a:p>
          <a:p>
            <a:r>
              <a:rPr lang="en-US" sz="3400" b="1" dirty="0"/>
              <a:t>Eugene</a:t>
            </a:r>
            <a:r>
              <a:rPr lang="en-US" sz="3400" dirty="0"/>
              <a:t>	</a:t>
            </a:r>
            <a:r>
              <a:rPr lang="en-US" sz="3400" dirty="0" smtClean="0"/>
              <a:t>		541-686-7562</a:t>
            </a:r>
            <a:endParaRPr lang="en-US" sz="3400" dirty="0"/>
          </a:p>
          <a:p>
            <a:r>
              <a:rPr lang="en-US" sz="3400" b="1" dirty="0"/>
              <a:t>Medford</a:t>
            </a:r>
            <a:r>
              <a:rPr lang="en-US" sz="3400" dirty="0"/>
              <a:t>	</a:t>
            </a:r>
            <a:r>
              <a:rPr lang="en-US" sz="3400" dirty="0" smtClean="0"/>
              <a:t>	541-776-6030</a:t>
            </a:r>
            <a:endParaRPr lang="en-US" sz="3400" dirty="0"/>
          </a:p>
          <a:p>
            <a:r>
              <a:rPr lang="en-US" sz="3400" b="1" dirty="0" smtClean="0"/>
              <a:t>Bend</a:t>
            </a:r>
            <a:r>
              <a:rPr lang="en-US" sz="3400" dirty="0" smtClean="0"/>
              <a:t>			541-388-6066</a:t>
            </a:r>
          </a:p>
          <a:p>
            <a:r>
              <a:rPr lang="en-US" sz="3400" b="1" dirty="0" smtClean="0"/>
              <a:t>Pendleton</a:t>
            </a:r>
            <a:r>
              <a:rPr lang="en-US" sz="3400" dirty="0" smtClean="0"/>
              <a:t> 		541-276-2353</a:t>
            </a:r>
          </a:p>
          <a:p>
            <a:endParaRPr lang="en-US" sz="3400" dirty="0" smtClean="0"/>
          </a:p>
          <a:p>
            <a:r>
              <a:rPr lang="en-US" sz="3400" b="1" dirty="0" smtClean="0"/>
              <a:t>Salem Central:</a:t>
            </a:r>
          </a:p>
          <a:p>
            <a:r>
              <a:rPr lang="en-US" sz="3400" dirty="0" smtClean="0"/>
              <a:t>Toll </a:t>
            </a:r>
            <a:r>
              <a:rPr lang="en-US" sz="3400" dirty="0"/>
              <a:t>Free </a:t>
            </a:r>
            <a:r>
              <a:rPr lang="en-US" sz="3400" dirty="0" smtClean="0"/>
              <a:t>English</a:t>
            </a:r>
            <a:r>
              <a:rPr lang="en-US" sz="3400" dirty="0"/>
              <a:t>		800-922-2689</a:t>
            </a:r>
          </a:p>
          <a:p>
            <a:r>
              <a:rPr lang="en-US" sz="3400" dirty="0" smtClean="0"/>
              <a:t>Toll </a:t>
            </a:r>
            <a:r>
              <a:rPr lang="en-US" sz="3400" dirty="0"/>
              <a:t>Free </a:t>
            </a:r>
            <a:r>
              <a:rPr lang="en-US" sz="3400" dirty="0" smtClean="0"/>
              <a:t>Spanish		800-843-8086 </a:t>
            </a:r>
            <a:endParaRPr lang="en-US" sz="3400" dirty="0"/>
          </a:p>
          <a:p>
            <a:r>
              <a:rPr lang="en-US" sz="3400" dirty="0" smtClean="0"/>
              <a:t> </a:t>
            </a:r>
          </a:p>
          <a:p>
            <a:r>
              <a:rPr lang="en-US" sz="3400" dirty="0" smtClean="0"/>
              <a:t>Website</a:t>
            </a:r>
            <a:r>
              <a:rPr lang="en-US" sz="3400" dirty="0"/>
              <a:t>: </a:t>
            </a:r>
            <a:r>
              <a:rPr lang="en-US" sz="3400" dirty="0" smtClean="0"/>
              <a:t>			</a:t>
            </a:r>
            <a:r>
              <a:rPr lang="en-US" sz="3400" dirty="0" smtClean="0">
                <a:hlinkClick r:id="rId2"/>
              </a:rPr>
              <a:t>osha.oregon.gov</a:t>
            </a:r>
            <a:endParaRPr lang="en-US" sz="3400" dirty="0">
              <a:hlinkClick r:id="rId3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129" y="1329992"/>
            <a:ext cx="5298344" cy="353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7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204" y="457200"/>
            <a:ext cx="4316774" cy="1600200"/>
          </a:xfrm>
        </p:spPr>
        <p:txBody>
          <a:bodyPr/>
          <a:lstStyle/>
          <a:p>
            <a:r>
              <a:rPr lang="en-US" dirty="0" smtClean="0"/>
              <a:t>Hazardous atmospheres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881187"/>
            <a:ext cx="6172200" cy="30861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204" y="2057400"/>
            <a:ext cx="4181821" cy="3811588"/>
          </a:xfrm>
        </p:spPr>
        <p:txBody>
          <a:bodyPr/>
          <a:lstStyle/>
          <a:p>
            <a:r>
              <a:rPr lang="en-US" dirty="0"/>
              <a:t>Atmospheric testing is required when the following exist or could reasonably be expected to </a:t>
            </a:r>
            <a:r>
              <a:rPr lang="en-US" dirty="0" smtClean="0"/>
              <a:t>exist: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Oxygen </a:t>
            </a:r>
            <a:r>
              <a:rPr lang="en-US" dirty="0"/>
              <a:t>deficiency (&lt;19.5%)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Flammable </a:t>
            </a:r>
            <a:r>
              <a:rPr lang="en-US" dirty="0"/>
              <a:t>substance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Toxic </a:t>
            </a:r>
            <a:r>
              <a:rPr lang="en-US" dirty="0"/>
              <a:t>substance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7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634" y="847898"/>
            <a:ext cx="5112847" cy="1600200"/>
          </a:xfrm>
        </p:spPr>
        <p:txBody>
          <a:bodyPr>
            <a:normAutofit/>
          </a:bodyPr>
          <a:lstStyle/>
          <a:p>
            <a:r>
              <a:rPr lang="en-US" dirty="0"/>
              <a:t>Where could some of these hazardous atmospheres exist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156" y="1248350"/>
            <a:ext cx="5803132" cy="435234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0700" y="2448098"/>
            <a:ext cx="4348076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 smtClean="0"/>
              <a:t>excavating </a:t>
            </a:r>
            <a:r>
              <a:rPr lang="en-US" i="1" dirty="0"/>
              <a:t>around a landfill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 smtClean="0"/>
              <a:t>excavating </a:t>
            </a:r>
            <a:r>
              <a:rPr lang="en-US" i="1" dirty="0"/>
              <a:t>in contaminated </a:t>
            </a:r>
            <a:r>
              <a:rPr lang="en-US" i="1" dirty="0" smtClean="0"/>
              <a:t>soil</a:t>
            </a:r>
            <a:endParaRPr lang="en-US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 smtClean="0"/>
              <a:t>working </a:t>
            </a:r>
            <a:r>
              <a:rPr lang="en-US" i="1" dirty="0"/>
              <a:t>around </a:t>
            </a:r>
            <a:r>
              <a:rPr lang="en-US" i="1" dirty="0" smtClean="0"/>
              <a:t>utilities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i="1" dirty="0" smtClean="0"/>
              <a:t>(gas</a:t>
            </a:r>
            <a:r>
              <a:rPr lang="en-US" sz="1800" i="1" dirty="0"/>
              <a:t>, sewer, purged lines?)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/>
              <a:t> </a:t>
            </a:r>
            <a:r>
              <a:rPr lang="en-US" i="1" dirty="0" smtClean="0"/>
              <a:t>toxins </a:t>
            </a:r>
            <a:r>
              <a:rPr lang="en-US" i="1" dirty="0"/>
              <a:t>nearby (CO, CO2)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72475" y="1463332"/>
            <a:ext cx="2736647" cy="369332"/>
          </a:xfrm>
          <a:prstGeom prst="rect">
            <a:avLst/>
          </a:prstGeom>
          <a:solidFill>
            <a:srgbClr val="0F5842"/>
          </a:solidFill>
          <a:ln>
            <a:solidFill>
              <a:srgbClr val="0F584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Petroleum Contaminated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61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422" y="449262"/>
            <a:ext cx="4729941" cy="1600200"/>
          </a:xfrm>
        </p:spPr>
        <p:txBody>
          <a:bodyPr/>
          <a:lstStyle/>
          <a:p>
            <a:r>
              <a:rPr lang="en-US" dirty="0" smtClean="0"/>
              <a:t>Oxygen deficiency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250" y="282575"/>
            <a:ext cx="5578475" cy="557847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422" y="2049462"/>
            <a:ext cx="4729941" cy="3811588"/>
          </a:xfrm>
        </p:spPr>
        <p:txBody>
          <a:bodyPr>
            <a:normAutofit/>
          </a:bodyPr>
          <a:lstStyle/>
          <a:p>
            <a:r>
              <a:rPr lang="en-US" dirty="0"/>
              <a:t>Oxygen deficiency happens when oxygen is displaced by some other gas or vapor</a:t>
            </a:r>
            <a:r>
              <a:rPr lang="en-US" dirty="0" smtClean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 smtClean="0"/>
              <a:t>Settling </a:t>
            </a:r>
            <a:r>
              <a:rPr lang="en-US" i="1" dirty="0"/>
              <a:t>CO from vehicles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 smtClean="0"/>
              <a:t>CO </a:t>
            </a:r>
            <a:r>
              <a:rPr lang="en-US" i="1" dirty="0"/>
              <a:t>produced by gas-powered </a:t>
            </a:r>
            <a:r>
              <a:rPr lang="en-US" i="1" dirty="0" smtClean="0"/>
              <a:t>equipment </a:t>
            </a:r>
            <a:r>
              <a:rPr lang="en-US" i="1" dirty="0"/>
              <a:t>in </a:t>
            </a:r>
            <a:r>
              <a:rPr lang="en-US" i="1" dirty="0" smtClean="0"/>
              <a:t>a trench </a:t>
            </a:r>
            <a:endParaRPr lang="en-US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 smtClean="0"/>
              <a:t>Gases/vapors </a:t>
            </a:r>
            <a:r>
              <a:rPr lang="en-US" i="1" dirty="0"/>
              <a:t>from nearby </a:t>
            </a:r>
            <a:r>
              <a:rPr lang="en-US" i="1" dirty="0" smtClean="0"/>
              <a:t>landfills</a:t>
            </a:r>
            <a:r>
              <a:rPr lang="en-US" i="1" dirty="0"/>
              <a:t>, storage tanks, etc.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833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888" y="504825"/>
            <a:ext cx="3932237" cy="1600200"/>
          </a:xfrm>
        </p:spPr>
        <p:txBody>
          <a:bodyPr/>
          <a:lstStyle/>
          <a:p>
            <a:r>
              <a:rPr lang="en-US" dirty="0" smtClean="0"/>
              <a:t>Oxygen deficiency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8888" y="2105025"/>
            <a:ext cx="3932237" cy="3811588"/>
          </a:xfrm>
        </p:spPr>
        <p:txBody>
          <a:bodyPr/>
          <a:lstStyle/>
          <a:p>
            <a:r>
              <a:rPr lang="en-US" dirty="0"/>
              <a:t>Testing must be conducted as often as necessary to ensure continuous safety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Precautions may include ventilation or proper respiratory protection. 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466" y="828825"/>
            <a:ext cx="3644063" cy="48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462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accumulation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113" y="1621631"/>
            <a:ext cx="6172200" cy="347186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The action of water against the sides of a trench can cause undermining and cave-ins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If water removal equipment is used, the Competent Person must monitor its effectiveness.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113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Adjacent structures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738" y="2143125"/>
            <a:ext cx="6596436" cy="256848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Support systems must be provided to ensure stability of adjacent buildings, walls, or </a:t>
            </a:r>
            <a:r>
              <a:rPr lang="en-US" dirty="0" smtClean="0"/>
              <a:t>other </a:t>
            </a:r>
            <a:r>
              <a:rPr lang="en-US" dirty="0"/>
              <a:t>structures. 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Shoring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Bracing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Underpinning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738" y="361950"/>
            <a:ext cx="3932237" cy="1600200"/>
          </a:xfrm>
        </p:spPr>
        <p:txBody>
          <a:bodyPr/>
          <a:lstStyle/>
          <a:p>
            <a:r>
              <a:rPr lang="en-US" dirty="0" smtClean="0"/>
              <a:t>Adjacent structures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047" y="457200"/>
            <a:ext cx="4093428" cy="545654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1738" y="1962150"/>
            <a:ext cx="3932237" cy="3811588"/>
          </a:xfrm>
        </p:spPr>
        <p:txBody>
          <a:bodyPr>
            <a:normAutofit/>
          </a:bodyPr>
          <a:lstStyle/>
          <a:p>
            <a:r>
              <a:rPr lang="en-US" dirty="0"/>
              <a:t>Excavating below the level of a base or footing (posing a hazard) is not permitted except when: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Excavating </a:t>
            </a:r>
            <a:r>
              <a:rPr lang="en-US" dirty="0"/>
              <a:t>in stable rock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Support </a:t>
            </a:r>
            <a:r>
              <a:rPr lang="en-US" dirty="0"/>
              <a:t>system provided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Registered </a:t>
            </a:r>
            <a:r>
              <a:rPr lang="en-US" dirty="0"/>
              <a:t>Professional </a:t>
            </a:r>
            <a:r>
              <a:rPr lang="en-US" dirty="0" smtClean="0"/>
              <a:t>Engineer </a:t>
            </a:r>
            <a:r>
              <a:rPr lang="en-US" dirty="0"/>
              <a:t>approves                                 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143" y="449262"/>
            <a:ext cx="4331450" cy="1600200"/>
          </a:xfrm>
        </p:spPr>
        <p:txBody>
          <a:bodyPr/>
          <a:lstStyle/>
          <a:p>
            <a:r>
              <a:rPr lang="en-US" dirty="0" smtClean="0"/>
              <a:t>Daily inspections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488" y="1176337"/>
            <a:ext cx="6172200" cy="41148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5143" y="2049462"/>
            <a:ext cx="4331450" cy="3811588"/>
          </a:xfrm>
        </p:spPr>
        <p:txBody>
          <a:bodyPr/>
          <a:lstStyle/>
          <a:p>
            <a:r>
              <a:rPr lang="en-US" dirty="0"/>
              <a:t>A Competent Person must inspect excavations, adjacent areas, and protective systems </a:t>
            </a:r>
            <a:r>
              <a:rPr lang="en-US" dirty="0" smtClean="0"/>
              <a:t>daily: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Prior </a:t>
            </a:r>
            <a:r>
              <a:rPr lang="en-US" dirty="0"/>
              <a:t>to the job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As </a:t>
            </a:r>
            <a:r>
              <a:rPr lang="en-US" dirty="0"/>
              <a:t>needed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After </a:t>
            </a:r>
            <a:r>
              <a:rPr lang="en-US" dirty="0"/>
              <a:t>any occurrence which </a:t>
            </a:r>
            <a:r>
              <a:rPr lang="en-US" dirty="0" smtClean="0"/>
              <a:t>would </a:t>
            </a:r>
            <a:r>
              <a:rPr lang="en-US" dirty="0"/>
              <a:t>warrant an inspection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318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885" y="287337"/>
            <a:ext cx="4331450" cy="1720360"/>
          </a:xfrm>
        </p:spPr>
        <p:txBody>
          <a:bodyPr/>
          <a:lstStyle/>
          <a:p>
            <a:r>
              <a:rPr lang="en-US" dirty="0" smtClean="0"/>
              <a:t>Look for evidence of: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75" y="987425"/>
            <a:ext cx="4873625" cy="4873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6884" y="2165639"/>
            <a:ext cx="4987635" cy="353348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Potential </a:t>
            </a:r>
            <a:r>
              <a:rPr lang="en-US" sz="2600" dirty="0"/>
              <a:t>cave-in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Failure </a:t>
            </a:r>
            <a:r>
              <a:rPr lang="en-US" sz="2600" dirty="0"/>
              <a:t>of protective systems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Hazardous </a:t>
            </a:r>
            <a:r>
              <a:rPr lang="en-US" sz="2600" dirty="0"/>
              <a:t>atmospheres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Undermining</a:t>
            </a:r>
            <a:endParaRPr lang="en-US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Water </a:t>
            </a:r>
            <a:r>
              <a:rPr lang="en-US" sz="2600" dirty="0"/>
              <a:t>accumulation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Vibration</a:t>
            </a:r>
            <a:endParaRPr lang="en-US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Utilities</a:t>
            </a:r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959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Loose rock or soil protection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Protection must be provided when there is falling or rolling rock/soil from the excavation face: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Scale </a:t>
            </a:r>
            <a:r>
              <a:rPr lang="en-US" dirty="0"/>
              <a:t>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Keep </a:t>
            </a:r>
            <a:r>
              <a:rPr lang="en-US" dirty="0"/>
              <a:t>all material and </a:t>
            </a:r>
            <a:r>
              <a:rPr lang="en-US" dirty="0" smtClean="0"/>
              <a:t>equipment </a:t>
            </a:r>
            <a:r>
              <a:rPr lang="en-US" dirty="0"/>
              <a:t>back at least </a:t>
            </a:r>
            <a:r>
              <a:rPr lang="en-US" u="sng" dirty="0" smtClean="0"/>
              <a:t>2</a:t>
            </a:r>
            <a:r>
              <a:rPr lang="en-US" dirty="0"/>
              <a:t> </a:t>
            </a:r>
            <a:r>
              <a:rPr lang="en-US" dirty="0" smtClean="0"/>
              <a:t>feet </a:t>
            </a:r>
            <a:r>
              <a:rPr lang="en-US" dirty="0"/>
              <a:t>from the edge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024" y="857250"/>
            <a:ext cx="6813473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84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videos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1479060"/>
            <a:ext cx="11562272" cy="4616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>
                <a:hlinkClick r:id="rId2"/>
              </a:rPr>
              <a:t>Oregon OSHA - Cave In</a:t>
            </a:r>
            <a:endParaRPr lang="en-US" sz="3000" dirty="0" smtClean="0"/>
          </a:p>
          <a:p>
            <a:endParaRPr lang="en-US" sz="3600" dirty="0"/>
          </a:p>
          <a:p>
            <a:r>
              <a:rPr lang="en-US" sz="3000" dirty="0" smtClean="0">
                <a:hlinkClick r:id="rId3"/>
              </a:rPr>
              <a:t>Federal OSHA – 5 Things </a:t>
            </a:r>
            <a:r>
              <a:rPr lang="en-US" sz="3000" dirty="0">
                <a:hlinkClick r:id="rId3"/>
              </a:rPr>
              <a:t>You Should Know to Stay Safe in a Trench</a:t>
            </a:r>
            <a:endParaRPr lang="en-US" sz="3000" dirty="0"/>
          </a:p>
          <a:p>
            <a:endParaRPr lang="en-US" sz="3600" dirty="0" smtClean="0">
              <a:hlinkClick r:id="rId4"/>
            </a:endParaRPr>
          </a:p>
          <a:p>
            <a:r>
              <a:rPr lang="en-US" sz="3000" dirty="0" smtClean="0">
                <a:hlinkClick r:id="rId4"/>
              </a:rPr>
              <a:t>Federal OSHA – Excavations in Construction/Trenching</a:t>
            </a:r>
            <a:endParaRPr lang="en-US" sz="3000" dirty="0" smtClean="0"/>
          </a:p>
          <a:p>
            <a:endParaRPr lang="en-US" sz="3600" dirty="0"/>
          </a:p>
          <a:p>
            <a:r>
              <a:rPr lang="en-US" sz="3000" dirty="0" smtClean="0">
                <a:hlinkClick r:id="rId5"/>
              </a:rPr>
              <a:t>Federal OSHA – Excavations in Construction/Soil Classification</a:t>
            </a:r>
            <a:endParaRPr lang="en-US" sz="3000" dirty="0" smtClean="0"/>
          </a:p>
          <a:p>
            <a:endParaRPr lang="en-US" sz="3000" dirty="0"/>
          </a:p>
          <a:p>
            <a:r>
              <a:rPr lang="en-US" sz="3000" dirty="0" err="1" smtClean="0">
                <a:hlinkClick r:id="rId6"/>
              </a:rPr>
              <a:t>WorkPlace</a:t>
            </a:r>
            <a:r>
              <a:rPr lang="en-US" sz="3000" dirty="0" smtClean="0">
                <a:hlinkClick r:id="rId6"/>
              </a:rPr>
              <a:t> BC - YouTube Playlist</a:t>
            </a:r>
            <a:endParaRPr lang="en-US" sz="3000" dirty="0" smtClean="0"/>
          </a:p>
          <a:p>
            <a:endParaRPr lang="en-US" sz="3000" dirty="0"/>
          </a:p>
          <a:p>
            <a:r>
              <a:rPr lang="en-US" sz="3000" dirty="0" smtClean="0">
                <a:hlinkClick r:id="rId7"/>
              </a:rPr>
              <a:t>Marko Karr - Excavation &amp; Trenching Safety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83229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7908" y="2136544"/>
            <a:ext cx="3932237" cy="1600200"/>
          </a:xfrm>
        </p:spPr>
        <p:txBody>
          <a:bodyPr>
            <a:noAutofit/>
          </a:bodyPr>
          <a:lstStyle/>
          <a:p>
            <a:r>
              <a:rPr lang="en-US" sz="4000" b="1" dirty="0"/>
              <a:t>How close is the spoil pile here</a:t>
            </a:r>
            <a:r>
              <a:rPr lang="en-US" sz="4000" b="1" dirty="0" smtClean="0"/>
              <a:t>?</a:t>
            </a: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40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832"/>
          <a:stretch/>
        </p:blipFill>
        <p:spPr>
          <a:xfrm>
            <a:off x="7058025" y="209550"/>
            <a:ext cx="3618934" cy="5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227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protection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Walkways or bridges with guardrails must be provided where employees are permitted to cross over excavations.</a:t>
            </a:r>
          </a:p>
          <a:p>
            <a:r>
              <a:rPr lang="en-US" dirty="0" smtClean="0"/>
              <a:t>All </a:t>
            </a:r>
            <a:r>
              <a:rPr lang="en-US" dirty="0"/>
              <a:t>remote excavations must be barricaded, covered, or backfilled.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608" y="1257300"/>
            <a:ext cx="5804992" cy="402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355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020" y="315912"/>
            <a:ext cx="3932237" cy="1600200"/>
          </a:xfrm>
        </p:spPr>
        <p:txBody>
          <a:bodyPr/>
          <a:lstStyle/>
          <a:p>
            <a:r>
              <a:rPr lang="en-US" dirty="0" smtClean="0"/>
              <a:t>Soil classification system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938" y="1724026"/>
            <a:ext cx="4481384" cy="304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1020" y="1916112"/>
            <a:ext cx="4879368" cy="38115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Describes a method of classifying soil and rock deposits </a:t>
            </a:r>
            <a:r>
              <a:rPr lang="en-US" dirty="0" smtClean="0"/>
              <a:t>based </a:t>
            </a:r>
            <a:r>
              <a:rPr lang="en-US" dirty="0"/>
              <a:t>on site and environmental conditions, and on the structure and composition of the earth deposits.</a:t>
            </a:r>
          </a:p>
          <a:p>
            <a:endParaRPr lang="en-US" dirty="0"/>
          </a:p>
          <a:p>
            <a:r>
              <a:rPr lang="en-US" dirty="0"/>
              <a:t>Appendix A in </a:t>
            </a:r>
            <a:r>
              <a:rPr lang="en-US" i="1" dirty="0" smtClean="0"/>
              <a:t>Oregon-OSHA </a:t>
            </a:r>
            <a:r>
              <a:rPr lang="en-US" i="1" dirty="0" err="1"/>
              <a:t>Div</a:t>
            </a:r>
            <a:r>
              <a:rPr lang="en-US" i="1" dirty="0"/>
              <a:t> 3/Sub P</a:t>
            </a:r>
            <a:r>
              <a:rPr lang="en-US" dirty="0"/>
              <a:t> contains definitions, sets forth requirements, and describes acceptable visual </a:t>
            </a:r>
            <a:r>
              <a:rPr lang="en-US" dirty="0" smtClean="0"/>
              <a:t>and manual </a:t>
            </a:r>
            <a:r>
              <a:rPr lang="en-US" dirty="0"/>
              <a:t>tests for classifying soils.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568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Soil classifications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Stable Rock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Type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Type 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Type 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43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5362576" y="2057400"/>
            <a:ext cx="6248400" cy="3303050"/>
            <a:chOff x="5362576" y="2057400"/>
            <a:chExt cx="6248400" cy="33030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b="18286"/>
            <a:stretch/>
          </p:blipFill>
          <p:spPr>
            <a:xfrm>
              <a:off x="5362576" y="2057400"/>
              <a:ext cx="6248400" cy="265671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172200" y="4714119"/>
              <a:ext cx="5180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27730" y="4714119"/>
              <a:ext cx="5180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447055" y="4714119"/>
              <a:ext cx="5180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7095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Stable rock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1" y="558800"/>
            <a:ext cx="5076824" cy="507682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Natural </a:t>
            </a:r>
            <a:r>
              <a:rPr lang="en-US" dirty="0"/>
              <a:t>solid mineral matter that can be excavated with vertical sides and remain intact while exposed</a:t>
            </a:r>
            <a:r>
              <a:rPr lang="en-US" dirty="0" smtClean="0"/>
              <a:t>.</a:t>
            </a:r>
            <a:endParaRPr lang="en-US" b="1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348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2688" y="238125"/>
            <a:ext cx="3932237" cy="1600200"/>
          </a:xfrm>
        </p:spPr>
        <p:txBody>
          <a:bodyPr/>
          <a:lstStyle/>
          <a:p>
            <a:r>
              <a:rPr lang="en-US" dirty="0" smtClean="0"/>
              <a:t>Type 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2688" y="1838325"/>
            <a:ext cx="3932237" cy="3811588"/>
          </a:xfrm>
        </p:spPr>
        <p:txBody>
          <a:bodyPr/>
          <a:lstStyle/>
          <a:p>
            <a:r>
              <a:rPr lang="en-US" dirty="0"/>
              <a:t>Cohesive soils with an unconfined compressive strength of 1.5 tons per square foot (</a:t>
            </a:r>
            <a:r>
              <a:rPr lang="en-US" dirty="0" err="1"/>
              <a:t>tsf</a:t>
            </a:r>
            <a:r>
              <a:rPr lang="en-US" dirty="0"/>
              <a:t>) or greater.  </a:t>
            </a:r>
          </a:p>
          <a:p>
            <a:endParaRPr lang="en-US" dirty="0"/>
          </a:p>
          <a:p>
            <a:r>
              <a:rPr lang="en-US" dirty="0"/>
              <a:t>Examples of cohesive soils are:  clay, silty clay, sandy clay, clay loam, and, in some cases, silty clay loam and sandy clay loam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3" t="1835" r="64523" b="17384"/>
          <a:stretch/>
        </p:blipFill>
        <p:spPr>
          <a:xfrm>
            <a:off x="6500812" y="714375"/>
            <a:ext cx="4062413" cy="482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933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388" y="342900"/>
            <a:ext cx="3932237" cy="1600200"/>
          </a:xfrm>
        </p:spPr>
        <p:txBody>
          <a:bodyPr/>
          <a:lstStyle/>
          <a:p>
            <a:r>
              <a:rPr lang="en-US" dirty="0" smtClean="0"/>
              <a:t>Type B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9388" y="1943100"/>
            <a:ext cx="3932237" cy="38115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Cohesive soil with an unconfined compressive strength greater than 0.5 </a:t>
            </a:r>
            <a:r>
              <a:rPr lang="en-US" dirty="0" err="1"/>
              <a:t>tsf</a:t>
            </a:r>
            <a:r>
              <a:rPr lang="en-US" dirty="0"/>
              <a:t> but less than 1.5 </a:t>
            </a:r>
            <a:r>
              <a:rPr lang="en-US" dirty="0" err="1"/>
              <a:t>tsf</a:t>
            </a:r>
            <a:r>
              <a:rPr lang="en-US" dirty="0"/>
              <a:t>.  </a:t>
            </a:r>
          </a:p>
          <a:p>
            <a:endParaRPr lang="en-US" dirty="0"/>
          </a:p>
          <a:p>
            <a:r>
              <a:rPr lang="en-US" dirty="0"/>
              <a:t>Some examples are:  granular </a:t>
            </a:r>
            <a:r>
              <a:rPr lang="en-US" dirty="0" smtClean="0"/>
              <a:t>cohesion less </a:t>
            </a:r>
            <a:r>
              <a:rPr lang="en-US" dirty="0"/>
              <a:t>soils including angular gravel, silt, silt loam, sandy loam, and, in some cases, silty clay loam and sandy clay loam</a:t>
            </a:r>
            <a:r>
              <a:rPr lang="en-US" dirty="0" smtClean="0"/>
              <a:t>.</a:t>
            </a:r>
            <a:endParaRPr lang="en-US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6556" t="4226" r="36390" b="18900"/>
          <a:stretch/>
        </p:blipFill>
        <p:spPr>
          <a:xfrm>
            <a:off x="7010400" y="457200"/>
            <a:ext cx="3505200" cy="518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514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9413" y="295275"/>
            <a:ext cx="3932237" cy="1600200"/>
          </a:xfrm>
        </p:spPr>
        <p:txBody>
          <a:bodyPr/>
          <a:lstStyle/>
          <a:p>
            <a:r>
              <a:rPr lang="en-US" dirty="0" smtClean="0"/>
              <a:t>Type C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9413" y="1895475"/>
            <a:ext cx="3932237" cy="38115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Cohesive soil with an unconfined compressive strength of 0.5 </a:t>
            </a:r>
            <a:r>
              <a:rPr lang="en-US" dirty="0" err="1"/>
              <a:t>tsf</a:t>
            </a:r>
            <a:r>
              <a:rPr lang="en-US" dirty="0"/>
              <a:t> or less.  </a:t>
            </a:r>
          </a:p>
          <a:p>
            <a:endParaRPr lang="en-US" dirty="0"/>
          </a:p>
          <a:p>
            <a:r>
              <a:rPr lang="en-US" dirty="0"/>
              <a:t>Some examples include:  gravel, sand, and loamy sand.  Also included may be submerged soil or soil from which water is freely seeping, and submerged rock that is not stable</a:t>
            </a:r>
            <a:r>
              <a:rPr lang="en-US" dirty="0" smtClean="0"/>
              <a:t>.</a:t>
            </a:r>
            <a:endParaRPr lang="en-US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5436" t="4386" b="19378"/>
          <a:stretch/>
        </p:blipFill>
        <p:spPr>
          <a:xfrm>
            <a:off x="6753225" y="742949"/>
            <a:ext cx="3967162" cy="455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037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162" y="1911927"/>
            <a:ext cx="3932237" cy="1600200"/>
          </a:xfrm>
        </p:spPr>
        <p:txBody>
          <a:bodyPr/>
          <a:lstStyle/>
          <a:p>
            <a:r>
              <a:rPr lang="en-US" b="1" dirty="0"/>
              <a:t>What type of soil does this look like</a:t>
            </a:r>
            <a:r>
              <a:rPr lang="en-US" b="1" dirty="0" smtClean="0"/>
              <a:t>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85" y="454601"/>
            <a:ext cx="3911834" cy="554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024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645" y="941300"/>
            <a:ext cx="3932237" cy="1600200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112%</a:t>
            </a:r>
            <a:endParaRPr lang="en-US" sz="5400" b="1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3" r="8147"/>
          <a:stretch/>
        </p:blipFill>
        <p:spPr>
          <a:xfrm>
            <a:off x="4272741" y="715581"/>
            <a:ext cx="7622771" cy="4873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2645" y="2541500"/>
            <a:ext cx="3932237" cy="3811588"/>
          </a:xfrm>
        </p:spPr>
        <p:txBody>
          <a:bodyPr/>
          <a:lstStyle/>
          <a:p>
            <a:r>
              <a:rPr lang="en-US" dirty="0" smtClean="0"/>
              <a:t>The fatality rate for excavation work is 112% higher than the rate for general construction.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25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491" y="177418"/>
            <a:ext cx="3932237" cy="1600200"/>
          </a:xfrm>
        </p:spPr>
        <p:txBody>
          <a:bodyPr>
            <a:normAutofit/>
          </a:bodyPr>
          <a:lstStyle/>
          <a:p>
            <a:r>
              <a:rPr lang="en-US" sz="3600" dirty="0"/>
              <a:t>Annual </a:t>
            </a:r>
            <a:r>
              <a:rPr lang="en-US" sz="3600" dirty="0" smtClean="0"/>
              <a:t>averages</a:t>
            </a:r>
            <a:endParaRPr lang="en-US" sz="3600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5" r="1369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6491" y="1777618"/>
            <a:ext cx="5397110" cy="3811588"/>
          </a:xfrm>
        </p:spPr>
        <p:txBody>
          <a:bodyPr>
            <a:normAutofit/>
          </a:bodyPr>
          <a:lstStyle/>
          <a:p>
            <a:r>
              <a:rPr lang="en-US" altLang="en-US" sz="2800" b="1" dirty="0"/>
              <a:t>Cave-ins</a:t>
            </a:r>
            <a:r>
              <a:rPr lang="en-US" altLang="en-US" sz="2800" b="1" dirty="0" smtClean="0"/>
              <a:t>:</a:t>
            </a:r>
            <a:endParaRPr lang="en-US" altLang="en-US" sz="1600" b="1" dirty="0" smtClean="0"/>
          </a:p>
          <a:p>
            <a:r>
              <a:rPr lang="en-US" altLang="en-US" sz="2800" dirty="0" smtClean="0"/>
              <a:t>1,000 injuries/</a:t>
            </a:r>
            <a:r>
              <a:rPr lang="en-US" altLang="en-US" sz="2800" dirty="0" err="1" smtClean="0"/>
              <a:t>yr</a:t>
            </a:r>
            <a:endParaRPr lang="en-US" altLang="en-US" sz="28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2800" dirty="0" smtClean="0"/>
              <a:t>140 </a:t>
            </a:r>
            <a:r>
              <a:rPr lang="en-US" altLang="en-US" sz="2800" dirty="0"/>
              <a:t>permanent </a:t>
            </a:r>
            <a:r>
              <a:rPr lang="en-US" altLang="en-US" sz="2800" dirty="0" smtClean="0"/>
              <a:t>disability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2800" dirty="0" smtClean="0"/>
              <a:t>54 </a:t>
            </a:r>
            <a:r>
              <a:rPr lang="en-US" altLang="en-US" sz="2800" dirty="0"/>
              <a:t>deaths (76</a:t>
            </a:r>
            <a:r>
              <a:rPr lang="en-US" altLang="en-US" sz="2800" dirty="0" smtClean="0"/>
              <a:t>%)</a:t>
            </a:r>
            <a:endParaRPr lang="en-US" altLang="en-US" sz="2800" dirty="0"/>
          </a:p>
          <a:p>
            <a:r>
              <a:rPr lang="en-US" altLang="en-US" sz="2800" b="1" dirty="0"/>
              <a:t>Struck by excavator and </a:t>
            </a:r>
            <a:r>
              <a:rPr lang="en-US" altLang="en-US" sz="2800" b="1" dirty="0" smtClean="0"/>
              <a:t>components:</a:t>
            </a:r>
            <a:endParaRPr lang="en-US" altLang="en-US" sz="16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en-US" sz="2800" dirty="0" smtClean="0"/>
              <a:t>50 </a:t>
            </a:r>
            <a:r>
              <a:rPr lang="en-US" altLang="en-US" sz="2800" dirty="0"/>
              <a:t>deaths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7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1" dirty="0"/>
              <a:t>Introduce you to </a:t>
            </a:r>
            <a:r>
              <a:rPr lang="en-US" b="1" dirty="0" smtClean="0"/>
              <a:t>OR-OSHA </a:t>
            </a:r>
            <a:r>
              <a:rPr lang="en-US" b="1" dirty="0" err="1" smtClean="0"/>
              <a:t>Div</a:t>
            </a:r>
            <a:r>
              <a:rPr lang="en-US" b="1" dirty="0" smtClean="0"/>
              <a:t> </a:t>
            </a:r>
            <a:r>
              <a:rPr lang="en-US" b="1" dirty="0"/>
              <a:t>3/Sub P Excavations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General </a:t>
            </a:r>
            <a:r>
              <a:rPr lang="en-US" dirty="0" smtClean="0"/>
              <a:t>requirements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Soil </a:t>
            </a:r>
            <a:r>
              <a:rPr lang="en-US" dirty="0" smtClean="0"/>
              <a:t>classification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Protective </a:t>
            </a:r>
            <a:r>
              <a:rPr lang="en-US" dirty="0" smtClean="0"/>
              <a:t>systems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9242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163" y="1014153"/>
            <a:ext cx="3932237" cy="1600200"/>
          </a:xfrm>
        </p:spPr>
        <p:txBody>
          <a:bodyPr/>
          <a:lstStyle/>
          <a:p>
            <a:r>
              <a:rPr lang="en-US" dirty="0" smtClean="0"/>
              <a:t>Competent person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5" r="1039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3163" y="2614353"/>
            <a:ext cx="3932237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Capable of identifying </a:t>
            </a:r>
            <a:r>
              <a:rPr lang="en-US" dirty="0"/>
              <a:t>h</a:t>
            </a:r>
            <a:r>
              <a:rPr lang="en-US" dirty="0" smtClean="0"/>
              <a:t>azards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Has authority to take corrective measures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33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0288" y="912725"/>
            <a:ext cx="3932237" cy="1600200"/>
          </a:xfrm>
        </p:spPr>
        <p:txBody>
          <a:bodyPr/>
          <a:lstStyle/>
          <a:p>
            <a:r>
              <a:rPr lang="en-US" dirty="0" smtClean="0"/>
              <a:t>Protective system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0288" y="2512925"/>
            <a:ext cx="3932237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Support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Sloping and benching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Shield systems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9" r="18339"/>
          <a:stretch>
            <a:fillRect/>
          </a:stretch>
        </p:blipFill>
        <p:spPr>
          <a:xfrm>
            <a:off x="6840538" y="438150"/>
            <a:ext cx="3284537" cy="259350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522" y="3394254"/>
            <a:ext cx="4778017" cy="238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3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regon OSH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95540"/>
      </a:accent1>
      <a:accent2>
        <a:srgbClr val="00557D"/>
      </a:accent2>
      <a:accent3>
        <a:srgbClr val="A5A5A5"/>
      </a:accent3>
      <a:accent4>
        <a:srgbClr val="7F7F7F"/>
      </a:accent4>
      <a:accent5>
        <a:srgbClr val="3F3F3F"/>
      </a:accent5>
      <a:accent6>
        <a:srgbClr val="262626"/>
      </a:accent6>
      <a:hlink>
        <a:srgbClr val="0563C1"/>
      </a:hlink>
      <a:folHlink>
        <a:srgbClr val="954F72"/>
      </a:folHlink>
    </a:clrScheme>
    <a:fontScheme name="Myriad Pro">
      <a:majorFont>
        <a:latin typeface="Myriad Pro"/>
        <a:ea typeface=""/>
        <a:cs typeface=""/>
      </a:majorFont>
      <a:minorFont>
        <a:latin typeface="Myriad Pro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raining" ma:contentTypeID="0x010100854524CC3423A244BB56938E3F8ABE270067817B4706841944893504266FF3AFD0" ma:contentTypeVersion="29" ma:contentTypeDescription="Training and education materials" ma:contentTypeScope="" ma:versionID="9c14672a0c5f30bf6f8f3e80b604c454">
  <xsd:schema xmlns:xsd="http://www.w3.org/2001/XMLSchema" xmlns:xs="http://www.w3.org/2001/XMLSchema" xmlns:p="http://schemas.microsoft.com/office/2006/metadata/properties" xmlns:ns1="http://schemas.microsoft.com/sharepoint/v3" xmlns:ns2="4abed4e2-db5c-4e78-ae88-7ca7a6241065" xmlns:ns3="http://schemas.microsoft.com/sharepoint/v4" targetNamespace="http://schemas.microsoft.com/office/2006/metadata/properties" ma:root="true" ma:fieldsID="816006bf8a4b08db83d12aa117935bd6" ns1:_="" ns2:_="" ns3:_="">
    <xsd:import namespace="http://schemas.microsoft.com/sharepoint/v3"/>
    <xsd:import namespace="4abed4e2-db5c-4e78-ae88-7ca7a6241065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AdditionalTitle" minOccurs="0"/>
                <xsd:element ref="ns2:TrainingType" minOccurs="0"/>
                <xsd:element ref="ns2:TrainingFormat" minOccurs="0"/>
                <xsd:element ref="ns2:DateRevised" minOccurs="0"/>
                <xsd:element ref="ns1:Language" minOccurs="0"/>
                <xsd:element ref="ns2:Description1" minOccurs="0"/>
                <xsd:element ref="ns2:Topic" minOccurs="0"/>
                <xsd:element ref="ns2:SharedWithUsers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6" nillable="true" ma:displayName="Language" ma:default="English" ma:format="Dropdown" ma:internalName="Language" ma:readOnly="false">
      <xsd:simpleType>
        <xsd:union memberTypes="dms:Text">
          <xsd:simpleType>
            <xsd:restriction base="dms:Choice">
              <xsd:enumeration value="Arabic"/>
              <xsd:enumeration value="Bulgarian"/>
              <xsd:enumeration value="Chinese"/>
              <xsd:enumeration value="Croatian"/>
              <xsd:enumeration value="Czech"/>
              <xsd:enumeration value="Danish"/>
              <xsd:enumeration value="Dutch"/>
              <xsd:enumeration value="English"/>
              <xsd:enumeration value="Estonian"/>
              <xsd:enumeration value="Finnish"/>
              <xsd:enumeration value="French"/>
              <xsd:enumeration value="German"/>
              <xsd:enumeration value="Greek"/>
              <xsd:enumeration value="Hebrew"/>
              <xsd:enumeration value="Hindi"/>
              <xsd:enumeration value="Hungarian"/>
              <xsd:enumeration value="Indonesian"/>
              <xsd:enumeration value="Italian"/>
              <xsd:enumeration value="Japanese"/>
              <xsd:enumeration value="Korean"/>
              <xsd:enumeration value="Latvian"/>
              <xsd:enumeration value="Lithuanian"/>
              <xsd:enumeration value="Malay"/>
              <xsd:enumeration value="Norwegian"/>
              <xsd:enumeration value="Polish"/>
              <xsd:enumeration value="Portuguese"/>
              <xsd:enumeration value="Romanian"/>
              <xsd:enumeration value="Russian"/>
              <xsd:enumeration value="Serbian"/>
              <xsd:enumeration value="Slovak"/>
              <xsd:enumeration value="Slovenian"/>
              <xsd:enumeration value="Spanish"/>
              <xsd:enumeration value="Swedish"/>
              <xsd:enumeration value="Thai"/>
              <xsd:enumeration value="Turkish"/>
              <xsd:enumeration value="Ukrainian"/>
              <xsd:enumeration value="Urdu"/>
              <xsd:enumeration value="Vietnamese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bed4e2-db5c-4e78-ae88-7ca7a6241065" elementFormDefault="qualified">
    <xsd:import namespace="http://schemas.microsoft.com/office/2006/documentManagement/types"/>
    <xsd:import namespace="http://schemas.microsoft.com/office/infopath/2007/PartnerControls"/>
    <xsd:element name="AdditionalTitle" ma:index="2" nillable="true" ma:displayName="Additional Title" ma:description="Secondary title - typically the English language title if the item has a title in another language" ma:internalName="AdditionalTitle" ma:readOnly="false">
      <xsd:simpleType>
        <xsd:restriction base="dms:Text">
          <xsd:maxLength value="255"/>
        </xsd:restriction>
      </xsd:simpleType>
    </xsd:element>
    <xsd:element name="TrainingType" ma:index="3" nillable="true" ma:displayName="Training Type" ma:description="Pick a type for this training material" ma:format="Dropdown" ma:internalName="TrainingType" ma:readOnly="false">
      <xsd:simpleType>
        <xsd:restriction base="dms:Choice">
          <xsd:enumeration value="Curriculum"/>
          <xsd:enumeration value="Grant program"/>
          <xsd:enumeration value="Online course"/>
          <xsd:enumeration value="PESO"/>
          <xsd:enumeration value="Presentation"/>
          <xsd:enumeration value="Resources"/>
          <xsd:enumeration value="Workshop"/>
        </xsd:restriction>
      </xsd:simpleType>
    </xsd:element>
    <xsd:element name="TrainingFormat" ma:index="4" nillable="true" ma:displayName="Training Format" ma:default="  " ma:description="Pick a format for this training" ma:format="Dropdown" ma:internalName="TrainingFormat" ma:readOnly="false">
      <xsd:simpleType>
        <xsd:restriction base="dms:Choice">
          <xsd:enumeration value=""/>
          <xsd:enumeration value="Instructor Guide"/>
          <xsd:enumeration value="Online course"/>
          <xsd:enumeration value="Overhead"/>
          <xsd:enumeration value="Tailgate"/>
          <xsd:enumeration value="Training program"/>
          <xsd:enumeration value="Video"/>
          <xsd:enumeration value="Workbook"/>
        </xsd:restriction>
      </xsd:simpleType>
    </xsd:element>
    <xsd:element name="DateRevised" ma:index="5" nillable="true" ma:displayName="New or Revised Date" ma:format="DateOnly" ma:internalName="DateRevised" ma:readOnly="false">
      <xsd:simpleType>
        <xsd:restriction base="dms:DateTime"/>
      </xsd:simpleType>
    </xsd:element>
    <xsd:element name="Description1" ma:index="7" nillable="true" ma:displayName="Description" ma:internalName="Description1" ma:readOnly="false">
      <xsd:simpleType>
        <xsd:restriction base="dms:Note"/>
      </xsd:simpleType>
    </xsd:element>
    <xsd:element name="Topic" ma:index="8" nillable="true" ma:displayName="Topic" ma:description="Pick associated topics" ma:list="{913132ca-d302-4b93-9158-b48ece0e0b4d}" ma:internalName="Topic" ma:readOnly="false" ma:showField="Title" ma:web="4abed4e2-db5c-4e78-ae88-7ca7a62410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6" nillable="true" ma:displayName="IconOverlay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English</Language>
    <TrainingFormat xmlns="4abed4e2-db5c-4e78-ae88-7ca7a6241065">Overhead</TrainingFormat>
    <Topic xmlns="4abed4e2-db5c-4e78-ae88-7ca7a6241065">
      <Value>216</Value>
    </Topic>
    <AdditionalTitle xmlns="4abed4e2-db5c-4e78-ae88-7ca7a6241065">Part 1</AdditionalTitle>
    <TrainingType xmlns="4abed4e2-db5c-4e78-ae88-7ca7a6241065">Workshop</TrainingType>
    <Description1 xmlns="4abed4e2-db5c-4e78-ae88-7ca7a6241065">Part 1 of 2 of the PowerPoint slides for the Excavation Safety education workshop.</Description1>
    <DateRevised xmlns="4abed4e2-db5c-4e78-ae88-7ca7a6241065">2020-02-24T08:00:00+00:00</DateRevised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F52DB093-14E1-4CA4-85C1-A9992F144370}"/>
</file>

<file path=customXml/itemProps2.xml><?xml version="1.0" encoding="utf-8"?>
<ds:datastoreItem xmlns:ds="http://schemas.openxmlformats.org/officeDocument/2006/customXml" ds:itemID="{48062EB4-4E3F-4D10-B1B1-3C36F0812A87}"/>
</file>

<file path=customXml/itemProps3.xml><?xml version="1.0" encoding="utf-8"?>
<ds:datastoreItem xmlns:ds="http://schemas.openxmlformats.org/officeDocument/2006/customXml" ds:itemID="{81BD6C90-349A-4CFF-AAE0-AF620448543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4047</TotalTime>
  <Words>1398</Words>
  <Application>Microsoft Office PowerPoint</Application>
  <PresentationFormat>Widescreen</PresentationFormat>
  <Paragraphs>280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Myriad Pro</vt:lpstr>
      <vt:lpstr>Myriad Pro Cond</vt:lpstr>
      <vt:lpstr>Verdana</vt:lpstr>
      <vt:lpstr>Office Theme</vt:lpstr>
      <vt:lpstr>Excavation Safety</vt:lpstr>
      <vt:lpstr>Oregon OSHA Public Education Mission:</vt:lpstr>
      <vt:lpstr>Contact us</vt:lpstr>
      <vt:lpstr>Example videos</vt:lpstr>
      <vt:lpstr>112%</vt:lpstr>
      <vt:lpstr>Annual averages</vt:lpstr>
      <vt:lpstr>Objectives</vt:lpstr>
      <vt:lpstr>Competent person</vt:lpstr>
      <vt:lpstr>Protective system</vt:lpstr>
      <vt:lpstr>Trenching system videos</vt:lpstr>
      <vt:lpstr>Support system</vt:lpstr>
      <vt:lpstr>Tabulated data</vt:lpstr>
      <vt:lpstr>Trench</vt:lpstr>
      <vt:lpstr>Preplanning against cave-ins</vt:lpstr>
      <vt:lpstr>Preplanning questions</vt:lpstr>
      <vt:lpstr>Preplanning questions</vt:lpstr>
      <vt:lpstr>Preplanning questions</vt:lpstr>
      <vt:lpstr>Preplanning questions</vt:lpstr>
      <vt:lpstr>Utility notification center</vt:lpstr>
      <vt:lpstr>Utility notification center</vt:lpstr>
      <vt:lpstr>PowerPoint Presentation</vt:lpstr>
      <vt:lpstr>Surface encumbrances</vt:lpstr>
      <vt:lpstr>Surface encumbrance?</vt:lpstr>
      <vt:lpstr>Access and egress</vt:lpstr>
      <vt:lpstr>Access and egress</vt:lpstr>
      <vt:lpstr>Nice!</vt:lpstr>
      <vt:lpstr>Exposure to vehicular traffic</vt:lpstr>
      <vt:lpstr>Exposure to falling loads</vt:lpstr>
      <vt:lpstr>Warning mobile equipment</vt:lpstr>
      <vt:lpstr>Hazardous atmospheres</vt:lpstr>
      <vt:lpstr>Where could some of these hazardous atmospheres exist?</vt:lpstr>
      <vt:lpstr>Oxygen deficiency</vt:lpstr>
      <vt:lpstr>Oxygen deficiency</vt:lpstr>
      <vt:lpstr>Water accumulation</vt:lpstr>
      <vt:lpstr>Adjacent structures</vt:lpstr>
      <vt:lpstr>Adjacent structures</vt:lpstr>
      <vt:lpstr>Daily inspections</vt:lpstr>
      <vt:lpstr>Look for evidence of:</vt:lpstr>
      <vt:lpstr>Loose rock or soil protection</vt:lpstr>
      <vt:lpstr>How close is the spoil pile here?</vt:lpstr>
      <vt:lpstr>Fall protection</vt:lpstr>
      <vt:lpstr>Soil classification system</vt:lpstr>
      <vt:lpstr>4 Soil classifications</vt:lpstr>
      <vt:lpstr>Stable rock</vt:lpstr>
      <vt:lpstr>Type A</vt:lpstr>
      <vt:lpstr>Type B</vt:lpstr>
      <vt:lpstr>Type C</vt:lpstr>
      <vt:lpstr>What type of soil does this look like?</vt:lpstr>
    </vt:vector>
  </TitlesOfParts>
  <Company>DCBS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Excavation Safety</dc:title>
  <dc:creator>Aubol Zachary T</dc:creator>
  <cp:lastModifiedBy>Tawnya Swanson</cp:lastModifiedBy>
  <cp:revision>251</cp:revision>
  <dcterms:created xsi:type="dcterms:W3CDTF">2019-10-04T14:49:50Z</dcterms:created>
  <dcterms:modified xsi:type="dcterms:W3CDTF">2020-02-25T19:31:09Z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0x010100854524CC3423A244BB56938E3F8ABE270067817B4706841944893504266FF3AFD0</vt:lpwstr>
  </property>
  <property fmtid="{D5CDD505-2E9C-101B-9397-08002B2CF9AE}" pid="3" name="URL">
    <vt:lpwstr/>
  </property>
  <property fmtid="{D5CDD505-2E9C-101B-9397-08002B2CF9AE}" pid="5" name="ExternalLink">
    <vt:lpwstr/>
  </property>
  <property fmtid="{D5CDD505-2E9C-101B-9397-08002B2CF9AE}" pid="6" name="Thumbnail1">
    <vt:lpwstr/>
  </property>
  <property fmtid="{D5CDD505-2E9C-101B-9397-08002B2CF9AE}" pid="7" name="_Publisher">
    <vt:lpwstr/>
  </property>
  <property fmtid="{D5CDD505-2E9C-101B-9397-08002B2CF9AE}" pid="8" name="RuleType">
    <vt:lpwstr/>
  </property>
  <property fmtid="{D5CDD505-2E9C-101B-9397-08002B2CF9AE}" pid="9" name="PublicationType">
    <vt:lpwstr/>
  </property>
</Properties>
</file>