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54.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19.xml" ContentType="application/vnd.openxmlformats-officedocument.presentationml.slide+xml"/>
  <Override PartName="/ppt/slides/slide53.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7.xml" ContentType="application/vnd.openxmlformats-officedocument.presentationml.slide+xml"/>
  <Override PartName="/ppt/slides/slide56.xml" ContentType="application/vnd.openxmlformats-officedocument.presentationml.slide+xml"/>
  <Override PartName="/ppt/slides/slide55.xml" ContentType="application/vnd.openxmlformats-officedocument.presentationml.slide+xml"/>
  <Override PartName="/ppt/slides/slide48.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385" r:id="rId2"/>
    <p:sldId id="386" r:id="rId3"/>
    <p:sldId id="387" r:id="rId4"/>
    <p:sldId id="388" r:id="rId5"/>
    <p:sldId id="389" r:id="rId6"/>
    <p:sldId id="390" r:id="rId7"/>
    <p:sldId id="391" r:id="rId8"/>
    <p:sldId id="392" r:id="rId9"/>
    <p:sldId id="393" r:id="rId10"/>
    <p:sldId id="394" r:id="rId11"/>
    <p:sldId id="395" r:id="rId12"/>
    <p:sldId id="396" r:id="rId13"/>
    <p:sldId id="397" r:id="rId14"/>
    <p:sldId id="398" r:id="rId15"/>
    <p:sldId id="399" r:id="rId16"/>
    <p:sldId id="400" r:id="rId17"/>
    <p:sldId id="401" r:id="rId18"/>
    <p:sldId id="402" r:id="rId19"/>
    <p:sldId id="403" r:id="rId20"/>
    <p:sldId id="404" r:id="rId21"/>
    <p:sldId id="405" r:id="rId22"/>
    <p:sldId id="406" r:id="rId23"/>
    <p:sldId id="407" r:id="rId24"/>
    <p:sldId id="408" r:id="rId25"/>
    <p:sldId id="409" r:id="rId26"/>
    <p:sldId id="410" r:id="rId27"/>
    <p:sldId id="411" r:id="rId28"/>
    <p:sldId id="412" r:id="rId29"/>
    <p:sldId id="413" r:id="rId30"/>
    <p:sldId id="414" r:id="rId31"/>
    <p:sldId id="440" r:id="rId32"/>
    <p:sldId id="441" r:id="rId33"/>
    <p:sldId id="415" r:id="rId34"/>
    <p:sldId id="416" r:id="rId35"/>
    <p:sldId id="417" r:id="rId36"/>
    <p:sldId id="418" r:id="rId37"/>
    <p:sldId id="419" r:id="rId38"/>
    <p:sldId id="420" r:id="rId39"/>
    <p:sldId id="421" r:id="rId40"/>
    <p:sldId id="422" r:id="rId41"/>
    <p:sldId id="423" r:id="rId42"/>
    <p:sldId id="424" r:id="rId43"/>
    <p:sldId id="425" r:id="rId44"/>
    <p:sldId id="426" r:id="rId45"/>
    <p:sldId id="427" r:id="rId46"/>
    <p:sldId id="428" r:id="rId47"/>
    <p:sldId id="429" r:id="rId48"/>
    <p:sldId id="430" r:id="rId49"/>
    <p:sldId id="431" r:id="rId50"/>
    <p:sldId id="432" r:id="rId51"/>
    <p:sldId id="433" r:id="rId52"/>
    <p:sldId id="434" r:id="rId53"/>
    <p:sldId id="435" r:id="rId54"/>
    <p:sldId id="436" r:id="rId55"/>
    <p:sldId id="437" r:id="rId56"/>
    <p:sldId id="314" r:id="rId57"/>
    <p:sldId id="341"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58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420" y="84"/>
      </p:cViewPr>
      <p:guideLst/>
    </p:cSldViewPr>
  </p:slideViewPr>
  <p:notesTextViewPr>
    <p:cViewPr>
      <p:scale>
        <a:sx n="3" d="2"/>
        <a:sy n="3" d="2"/>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ustomXml" Target="../customXml/item2.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21920C5-5781-489F-98ED-DDA14114961A}" type="datetimeFigureOut">
              <a:rPr lang="en-US" smtClean="0"/>
              <a:t>2/25/2020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F99F94-3514-44BA-8D70-7384B16B98B2}" type="slidenum">
              <a:rPr lang="en-US" smtClean="0"/>
              <a:t>‹#›</a:t>
            </a:fld>
            <a:endParaRPr lang="en-US"/>
          </a:p>
        </p:txBody>
      </p:sp>
    </p:spTree>
    <p:extLst>
      <p:ext uri="{BB962C8B-B14F-4D97-AF65-F5344CB8AC3E}">
        <p14:creationId xmlns:p14="http://schemas.microsoft.com/office/powerpoint/2010/main" val="81252286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B9B7E-99A5-46CE-8C8F-50979C5483C7}" type="datetimeFigureOut">
              <a:rPr lang="en-US" smtClean="0"/>
              <a:t>2/25/2020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872688-A2EE-4D98-A80B-6F2395DC41FB}" type="slidenum">
              <a:rPr lang="en-US" smtClean="0"/>
              <a:t>‹#›</a:t>
            </a:fld>
            <a:endParaRPr lang="en-US"/>
          </a:p>
        </p:txBody>
      </p:sp>
    </p:spTree>
    <p:extLst>
      <p:ext uri="{BB962C8B-B14F-4D97-AF65-F5344CB8AC3E}">
        <p14:creationId xmlns:p14="http://schemas.microsoft.com/office/powerpoint/2010/main" val="70923306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7" name="Group 6"/>
          <p:cNvGrpSpPr/>
          <p:nvPr userDrawn="1"/>
        </p:nvGrpSpPr>
        <p:grpSpPr>
          <a:xfrm>
            <a:off x="0" y="0"/>
            <a:ext cx="12192000" cy="6858000"/>
            <a:chOff x="0" y="0"/>
            <a:chExt cx="12192000" cy="685800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59" y="159254"/>
              <a:ext cx="3643268" cy="1523255"/>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6751" y="241812"/>
              <a:ext cx="1794043" cy="1063469"/>
            </a:xfrm>
            <a:prstGeom prst="rect">
              <a:avLst/>
            </a:prstGeom>
          </p:spPr>
        </p:pic>
      </p:grpSp>
      <p:sp>
        <p:nvSpPr>
          <p:cNvPr id="3" name="Subtitle 2"/>
          <p:cNvSpPr>
            <a:spLocks noGrp="1"/>
          </p:cNvSpPr>
          <p:nvPr>
            <p:ph type="subTitle" idx="1"/>
          </p:nvPr>
        </p:nvSpPr>
        <p:spPr>
          <a:xfrm>
            <a:off x="1524000" y="4096309"/>
            <a:ext cx="9144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6" name="Slide Number Placeholder 5"/>
          <p:cNvSpPr>
            <a:spLocks noGrp="1"/>
          </p:cNvSpPr>
          <p:nvPr>
            <p:ph type="sldNum" sz="quarter" idx="12"/>
          </p:nvPr>
        </p:nvSpPr>
        <p:spPr/>
        <p:txBody>
          <a:bodyPr/>
          <a:lstStyle/>
          <a:p>
            <a:fld id="{0305AE82-9724-4C26-AD34-85BA438DD0F0}" type="slidenum">
              <a:rPr lang="en-US" smtClean="0"/>
              <a:t>‹#›</a:t>
            </a:fld>
            <a:endParaRPr lang="en-US"/>
          </a:p>
        </p:txBody>
      </p:sp>
      <p:sp>
        <p:nvSpPr>
          <p:cNvPr id="11" name="Title 10"/>
          <p:cNvSpPr>
            <a:spLocks noGrp="1"/>
          </p:cNvSpPr>
          <p:nvPr>
            <p:ph type="title"/>
          </p:nvPr>
        </p:nvSpPr>
        <p:spPr>
          <a:xfrm>
            <a:off x="1524000" y="2770746"/>
            <a:ext cx="9144000" cy="1325563"/>
          </a:xfrm>
        </p:spPr>
        <p:txBody>
          <a:bodyPr>
            <a:noAutofit/>
          </a:bodyPr>
          <a:lstStyle>
            <a:lvl1pPr>
              <a:defRPr sz="5400">
                <a:solidFill>
                  <a:schemeClr val="accent1"/>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38213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175FBEAE-E257-474F-BEA9-8D5E2EF984EE}" type="datetime1">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05AE82-9724-4C26-AD34-85BA438DD0F0}" type="slidenum">
              <a:rPr lang="en-US" smtClean="0"/>
              <a:t>‹#›</a:t>
            </a:fld>
            <a:endParaRPr lang="en-US"/>
          </a:p>
        </p:txBody>
      </p:sp>
    </p:spTree>
    <p:extLst>
      <p:ext uri="{BB962C8B-B14F-4D97-AF65-F5344CB8AC3E}">
        <p14:creationId xmlns:p14="http://schemas.microsoft.com/office/powerpoint/2010/main" val="1418467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656A761-2634-4B55-9230-89B997DCF264}" type="datetime1">
              <a:rPr lang="en-US" smtClean="0"/>
              <a:t>2/25/2020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05AE82-9724-4C26-AD34-85BA438DD0F0}" type="slidenum">
              <a:rPr lang="en-US" smtClean="0"/>
              <a:t>‹#›</a:t>
            </a:fld>
            <a:endParaRPr lang="en-US"/>
          </a:p>
        </p:txBody>
      </p:sp>
    </p:spTree>
    <p:extLst>
      <p:ext uri="{BB962C8B-B14F-4D97-AF65-F5344CB8AC3E}">
        <p14:creationId xmlns:p14="http://schemas.microsoft.com/office/powerpoint/2010/main" val="770064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Group 6"/>
          <p:cNvGrpSpPr/>
          <p:nvPr userDrawn="1"/>
        </p:nvGrpSpPr>
        <p:grpSpPr>
          <a:xfrm>
            <a:off x="0" y="6143105"/>
            <a:ext cx="12192000" cy="714895"/>
            <a:chOff x="0" y="6143105"/>
            <a:chExt cx="12192000" cy="714895"/>
          </a:xfrm>
        </p:grpSpPr>
        <p:sp>
          <p:nvSpPr>
            <p:cNvPr id="8" name="Rectangle 7"/>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4610" y="6179425"/>
              <a:ext cx="1083463" cy="642253"/>
            </a:xfrm>
            <a:prstGeom prst="rect">
              <a:avLst/>
            </a:prstGeom>
          </p:spPr>
        </p:pic>
      </p:grpSp>
      <p:sp>
        <p:nvSpPr>
          <p:cNvPr id="3" name="Content Placeholder 2"/>
          <p:cNvSpPr>
            <a:spLocks noGrp="1"/>
          </p:cNvSpPr>
          <p:nvPr>
            <p:ph idx="1"/>
          </p:nvPr>
        </p:nvSpPr>
        <p:spPr>
          <a:xfrm>
            <a:off x="838200" y="1825625"/>
            <a:ext cx="10515600" cy="417769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5AE82-9724-4C26-AD34-85BA438DD0F0}" type="slidenum">
              <a:rPr lang="en-US" smtClean="0"/>
              <a:t>‹#›</a:t>
            </a:fld>
            <a:endParaRPr lang="en-US"/>
          </a:p>
        </p:txBody>
      </p:sp>
      <p:sp>
        <p:nvSpPr>
          <p:cNvPr id="10" name="Title 9"/>
          <p:cNvSpPr>
            <a:spLocks noGrp="1"/>
          </p:cNvSpPr>
          <p:nvPr>
            <p:ph type="title"/>
          </p:nvPr>
        </p:nvSpPr>
        <p:spPr/>
        <p:txBody>
          <a:bodyPr/>
          <a:lstStyle>
            <a:lvl1pPr>
              <a:defRPr>
                <a:solidFill>
                  <a:srgbClr val="0F5842"/>
                </a:solidFill>
              </a:defRPr>
            </a:lvl1pPr>
          </a:lstStyle>
          <a:p>
            <a:r>
              <a:rPr lang="en-US" dirty="0" smtClean="0"/>
              <a:t>Click to edit Master title style</a:t>
            </a:r>
            <a:endParaRPr lang="en-US" dirty="0"/>
          </a:p>
        </p:txBody>
      </p:sp>
    </p:spTree>
    <p:extLst>
      <p:ext uri="{BB962C8B-B14F-4D97-AF65-F5344CB8AC3E}">
        <p14:creationId xmlns:p14="http://schemas.microsoft.com/office/powerpoint/2010/main" val="3131778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0"/>
            <a:ext cx="12192000" cy="6858000"/>
            <a:chOff x="0" y="0"/>
            <a:chExt cx="12192000" cy="685800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59" y="159254"/>
              <a:ext cx="3643268" cy="1523255"/>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6751" y="241812"/>
              <a:ext cx="1794043" cy="1063469"/>
            </a:xfrm>
            <a:prstGeom prst="rect">
              <a:avLst/>
            </a:prstGeom>
          </p:spPr>
        </p:pic>
      </p:grpSp>
      <p:grpSp>
        <p:nvGrpSpPr>
          <p:cNvPr id="7" name="Group 6"/>
          <p:cNvGrpSpPr/>
          <p:nvPr userDrawn="1"/>
        </p:nvGrpSpPr>
        <p:grpSpPr>
          <a:xfrm>
            <a:off x="0" y="6143105"/>
            <a:ext cx="12192000" cy="714895"/>
            <a:chOff x="0" y="6143105"/>
            <a:chExt cx="12192000" cy="714895"/>
          </a:xfrm>
        </p:grpSpPr>
        <p:sp>
          <p:nvSpPr>
            <p:cNvPr id="8" name="Rectangle 7"/>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14610" y="6179425"/>
              <a:ext cx="1083463" cy="642253"/>
            </a:xfrm>
            <a:prstGeom prst="rect">
              <a:avLst/>
            </a:prstGeom>
          </p:spPr>
        </p:pic>
      </p:grpSp>
      <p:sp>
        <p:nvSpPr>
          <p:cNvPr id="2" name="Title 1"/>
          <p:cNvSpPr>
            <a:spLocks noGrp="1"/>
          </p:cNvSpPr>
          <p:nvPr>
            <p:ph type="title"/>
          </p:nvPr>
        </p:nvSpPr>
        <p:spPr>
          <a:xfrm>
            <a:off x="831850" y="1569692"/>
            <a:ext cx="10515600" cy="2852737"/>
          </a:xfrm>
        </p:spPr>
        <p:txBody>
          <a:bodyPr anchor="b"/>
          <a:lstStyle>
            <a:lvl1pPr>
              <a:defRPr sz="6000" b="0">
                <a:solidFill>
                  <a:schemeClr val="accent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831850" y="4449417"/>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80C259D-DAC6-4E13-9151-2DDCF4238E99}" type="datetime1">
              <a:rPr lang="en-US" smtClean="0"/>
              <a:t>2/25/2020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305AE82-9724-4C26-AD34-85BA438DD0F0}" type="slidenum">
              <a:rPr lang="en-US" smtClean="0"/>
              <a:t>‹#›</a:t>
            </a:fld>
            <a:endParaRPr lang="en-US"/>
          </a:p>
        </p:txBody>
      </p:sp>
    </p:spTree>
    <p:extLst>
      <p:ext uri="{BB962C8B-B14F-4D97-AF65-F5344CB8AC3E}">
        <p14:creationId xmlns:p14="http://schemas.microsoft.com/office/powerpoint/2010/main" val="2499491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p:cNvGrpSpPr/>
          <p:nvPr userDrawn="1"/>
        </p:nvGrpSpPr>
        <p:grpSpPr>
          <a:xfrm>
            <a:off x="0" y="6143105"/>
            <a:ext cx="12192000" cy="714895"/>
            <a:chOff x="0" y="6143105"/>
            <a:chExt cx="12192000" cy="714895"/>
          </a:xfrm>
        </p:grpSpPr>
        <p:sp>
          <p:nvSpPr>
            <p:cNvPr id="9" name="Rectangle 8"/>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4610" y="6179425"/>
              <a:ext cx="1083463" cy="642253"/>
            </a:xfrm>
            <a:prstGeom prst="rect">
              <a:avLst/>
            </a:prstGeom>
          </p:spPr>
        </p:pic>
      </p:grpSp>
      <p:sp>
        <p:nvSpPr>
          <p:cNvPr id="2" name="Title 1"/>
          <p:cNvSpPr>
            <a:spLocks noGrp="1"/>
          </p:cNvSpPr>
          <p:nvPr>
            <p:ph type="title"/>
          </p:nvPr>
        </p:nvSpPr>
        <p:spPr/>
        <p:txBody>
          <a:bodyPr/>
          <a:lstStyle>
            <a:lvl1pPr>
              <a:defRPr b="0">
                <a:solidFill>
                  <a:schemeClr val="accent1"/>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838200" y="1825625"/>
            <a:ext cx="5181600" cy="417769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17769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6B596B16-2535-47A3-AF7C-6C14BF3AF9B1}" type="datetime1">
              <a:rPr lang="en-US" smtClean="0"/>
              <a:t>2/25/2020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05AE82-9724-4C26-AD34-85BA438DD0F0}" type="slidenum">
              <a:rPr lang="en-US" smtClean="0"/>
              <a:t>‹#›</a:t>
            </a:fld>
            <a:endParaRPr lang="en-US"/>
          </a:p>
        </p:txBody>
      </p:sp>
    </p:spTree>
    <p:extLst>
      <p:ext uri="{BB962C8B-B14F-4D97-AF65-F5344CB8AC3E}">
        <p14:creationId xmlns:p14="http://schemas.microsoft.com/office/powerpoint/2010/main" val="2174901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userDrawn="1"/>
        </p:nvGrpSpPr>
        <p:grpSpPr>
          <a:xfrm>
            <a:off x="0" y="6143105"/>
            <a:ext cx="12192000" cy="714895"/>
            <a:chOff x="0" y="6143105"/>
            <a:chExt cx="12192000" cy="714895"/>
          </a:xfrm>
        </p:grpSpPr>
        <p:sp>
          <p:nvSpPr>
            <p:cNvPr id="11" name="Rectangle 10"/>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4610" y="6179425"/>
              <a:ext cx="1083463" cy="642253"/>
            </a:xfrm>
            <a:prstGeom prst="rect">
              <a:avLst/>
            </a:prstGeom>
          </p:spPr>
        </p:pic>
      </p:grpSp>
      <p:sp>
        <p:nvSpPr>
          <p:cNvPr id="2" name="Title 1"/>
          <p:cNvSpPr>
            <a:spLocks noGrp="1"/>
          </p:cNvSpPr>
          <p:nvPr>
            <p:ph type="title"/>
          </p:nvPr>
        </p:nvSpPr>
        <p:spPr>
          <a:xfrm>
            <a:off x="839788" y="365125"/>
            <a:ext cx="10515600" cy="1325563"/>
          </a:xfrm>
        </p:spPr>
        <p:txBody>
          <a:bodyPr/>
          <a:lstStyle>
            <a:lvl1pPr>
              <a:defRPr b="0">
                <a:solidFill>
                  <a:schemeClr val="accent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Edit Master text styles</a:t>
            </a:r>
          </a:p>
        </p:txBody>
      </p:sp>
      <p:sp>
        <p:nvSpPr>
          <p:cNvPr id="4" name="Content Placeholder 3"/>
          <p:cNvSpPr>
            <a:spLocks noGrp="1"/>
          </p:cNvSpPr>
          <p:nvPr>
            <p:ph sz="half" idx="2"/>
          </p:nvPr>
        </p:nvSpPr>
        <p:spPr>
          <a:xfrm>
            <a:off x="839788" y="2505075"/>
            <a:ext cx="5157787" cy="34982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4982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0EB03A1-04BD-4390-8AD5-17F742E68E7C}" type="datetime1">
              <a:rPr lang="en-US" smtClean="0"/>
              <a:t>2/25/2020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05AE82-9724-4C26-AD34-85BA438DD0F0}" type="slidenum">
              <a:rPr lang="en-US" smtClean="0"/>
              <a:t>‹#›</a:t>
            </a:fld>
            <a:endParaRPr lang="en-US"/>
          </a:p>
        </p:txBody>
      </p:sp>
    </p:spTree>
    <p:extLst>
      <p:ext uri="{BB962C8B-B14F-4D97-AF65-F5344CB8AC3E}">
        <p14:creationId xmlns:p14="http://schemas.microsoft.com/office/powerpoint/2010/main" val="2996367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6" name="Group 5"/>
          <p:cNvGrpSpPr/>
          <p:nvPr userDrawn="1"/>
        </p:nvGrpSpPr>
        <p:grpSpPr>
          <a:xfrm>
            <a:off x="0" y="6143105"/>
            <a:ext cx="12192000" cy="714895"/>
            <a:chOff x="0" y="6143105"/>
            <a:chExt cx="12192000" cy="714895"/>
          </a:xfrm>
        </p:grpSpPr>
        <p:sp>
          <p:nvSpPr>
            <p:cNvPr id="7" name="Rectangle 6"/>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4610" y="6179425"/>
              <a:ext cx="1083463" cy="642253"/>
            </a:xfrm>
            <a:prstGeom prst="rect">
              <a:avLst/>
            </a:prstGeom>
          </p:spPr>
        </p:pic>
      </p:grpSp>
      <p:sp>
        <p:nvSpPr>
          <p:cNvPr id="2" name="Title 1"/>
          <p:cNvSpPr>
            <a:spLocks noGrp="1"/>
          </p:cNvSpPr>
          <p:nvPr>
            <p:ph type="title"/>
          </p:nvPr>
        </p:nvSpPr>
        <p:spPr/>
        <p:txBody>
          <a:bodyPr/>
          <a:lstStyle>
            <a:lvl1pPr>
              <a:defRPr>
                <a:solidFill>
                  <a:schemeClr val="accent1"/>
                </a:solidFill>
              </a:defRPr>
            </a:lvl1pPr>
          </a:lstStyle>
          <a:p>
            <a:r>
              <a:rPr lang="en-US" dirty="0" smtClean="0"/>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0530D07A-E246-45D3-B5E3-E70B937D31C5}" type="datetime1">
              <a:rPr lang="en-US" smtClean="0"/>
              <a:t>2/25/2020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05AE82-9724-4C26-AD34-85BA438DD0F0}" type="slidenum">
              <a:rPr lang="en-US" smtClean="0"/>
              <a:t>‹#›</a:t>
            </a:fld>
            <a:endParaRPr lang="en-US"/>
          </a:p>
        </p:txBody>
      </p:sp>
    </p:spTree>
    <p:extLst>
      <p:ext uri="{BB962C8B-B14F-4D97-AF65-F5344CB8AC3E}">
        <p14:creationId xmlns:p14="http://schemas.microsoft.com/office/powerpoint/2010/main" val="1306153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p:cNvGrpSpPr/>
          <p:nvPr userDrawn="1"/>
        </p:nvGrpSpPr>
        <p:grpSpPr>
          <a:xfrm>
            <a:off x="0" y="6143105"/>
            <a:ext cx="12192000" cy="714895"/>
            <a:chOff x="0" y="6143105"/>
            <a:chExt cx="12192000" cy="714895"/>
          </a:xfrm>
        </p:grpSpPr>
        <p:sp>
          <p:nvSpPr>
            <p:cNvPr id="6" name="Rectangle 5"/>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4610" y="6179425"/>
              <a:ext cx="1083463" cy="642253"/>
            </a:xfrm>
            <a:prstGeom prst="rect">
              <a:avLst/>
            </a:prstGeom>
          </p:spPr>
        </p:pic>
      </p:grpSp>
      <p:sp>
        <p:nvSpPr>
          <p:cNvPr id="2" name="Date Placeholder 1"/>
          <p:cNvSpPr>
            <a:spLocks noGrp="1"/>
          </p:cNvSpPr>
          <p:nvPr>
            <p:ph type="dt" sz="half" idx="10"/>
          </p:nvPr>
        </p:nvSpPr>
        <p:spPr>
          <a:xfrm>
            <a:off x="838200" y="6356350"/>
            <a:ext cx="2743200" cy="365125"/>
          </a:xfrm>
          <a:prstGeom prst="rect">
            <a:avLst/>
          </a:prstGeom>
        </p:spPr>
        <p:txBody>
          <a:bodyPr/>
          <a:lstStyle/>
          <a:p>
            <a:fld id="{2E9506E2-FCD3-4044-BE4A-932793007845}" type="datetime1">
              <a:rPr lang="en-US" smtClean="0"/>
              <a:t>2/25/2020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05AE82-9724-4C26-AD34-85BA438DD0F0}" type="slidenum">
              <a:rPr lang="en-US" smtClean="0"/>
              <a:t>‹#›</a:t>
            </a:fld>
            <a:endParaRPr lang="en-US"/>
          </a:p>
        </p:txBody>
      </p:sp>
    </p:spTree>
    <p:extLst>
      <p:ext uri="{BB962C8B-B14F-4D97-AF65-F5344CB8AC3E}">
        <p14:creationId xmlns:p14="http://schemas.microsoft.com/office/powerpoint/2010/main" val="1483014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7"/>
          <p:cNvGrpSpPr/>
          <p:nvPr userDrawn="1"/>
        </p:nvGrpSpPr>
        <p:grpSpPr>
          <a:xfrm>
            <a:off x="0" y="6143105"/>
            <a:ext cx="12192000" cy="714895"/>
            <a:chOff x="0" y="6143105"/>
            <a:chExt cx="12192000" cy="714895"/>
          </a:xfrm>
        </p:grpSpPr>
        <p:sp>
          <p:nvSpPr>
            <p:cNvPr id="9" name="Rectangle 8"/>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4610" y="6179425"/>
              <a:ext cx="1083463" cy="642253"/>
            </a:xfrm>
            <a:prstGeom prst="rect">
              <a:avLst/>
            </a:prstGeom>
          </p:spPr>
        </p:pic>
      </p:grpSp>
      <p:sp>
        <p:nvSpPr>
          <p:cNvPr id="2" name="Title 1"/>
          <p:cNvSpPr>
            <a:spLocks noGrp="1"/>
          </p:cNvSpPr>
          <p:nvPr>
            <p:ph type="title"/>
          </p:nvPr>
        </p:nvSpPr>
        <p:spPr>
          <a:xfrm>
            <a:off x="839788" y="457200"/>
            <a:ext cx="3932237" cy="1600200"/>
          </a:xfrm>
        </p:spPr>
        <p:txBody>
          <a:bodyPr anchor="b"/>
          <a:lstStyle>
            <a:lvl1pPr>
              <a:defRPr sz="3200">
                <a:solidFill>
                  <a:srgbClr val="0F584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0FAB483-3822-4E4A-A27B-8664B06C9F80}" type="datetime1">
              <a:rPr lang="en-US" smtClean="0"/>
              <a:t>2/25/2020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05AE82-9724-4C26-AD34-85BA438DD0F0}" type="slidenum">
              <a:rPr lang="en-US" smtClean="0"/>
              <a:t>‹#›</a:t>
            </a:fld>
            <a:endParaRPr lang="en-US"/>
          </a:p>
        </p:txBody>
      </p:sp>
    </p:spTree>
    <p:extLst>
      <p:ext uri="{BB962C8B-B14F-4D97-AF65-F5344CB8AC3E}">
        <p14:creationId xmlns:p14="http://schemas.microsoft.com/office/powerpoint/2010/main" val="276283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userDrawn="1"/>
        </p:nvGrpSpPr>
        <p:grpSpPr>
          <a:xfrm>
            <a:off x="0" y="6143105"/>
            <a:ext cx="12192000" cy="714895"/>
            <a:chOff x="0" y="6143105"/>
            <a:chExt cx="12192000" cy="714895"/>
          </a:xfrm>
        </p:grpSpPr>
        <p:sp>
          <p:nvSpPr>
            <p:cNvPr id="9" name="Rectangle 8"/>
            <p:cNvSpPr/>
            <p:nvPr/>
          </p:nvSpPr>
          <p:spPr>
            <a:xfrm>
              <a:off x="0" y="6143105"/>
              <a:ext cx="12192000" cy="714895"/>
            </a:xfrm>
            <a:prstGeom prst="rect">
              <a:avLst/>
            </a:prstGeom>
            <a:solidFill>
              <a:srgbClr val="0F5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4610" y="6179425"/>
              <a:ext cx="1083463" cy="642253"/>
            </a:xfrm>
            <a:prstGeom prst="rect">
              <a:avLst/>
            </a:prstGeom>
          </p:spPr>
        </p:pic>
      </p:grpSp>
      <p:sp>
        <p:nvSpPr>
          <p:cNvPr id="2" name="Title 1"/>
          <p:cNvSpPr>
            <a:spLocks noGrp="1"/>
          </p:cNvSpPr>
          <p:nvPr>
            <p:ph type="title"/>
          </p:nvPr>
        </p:nvSpPr>
        <p:spPr>
          <a:xfrm>
            <a:off x="839788" y="457200"/>
            <a:ext cx="3932237" cy="1600200"/>
          </a:xfrm>
        </p:spPr>
        <p:txBody>
          <a:bodyPr anchor="b"/>
          <a:lstStyle>
            <a:lvl1pPr>
              <a:defRPr sz="3200">
                <a:solidFill>
                  <a:srgbClr val="0F5842"/>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5183188" y="715581"/>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45ECFB6-DA32-4DD1-B3CE-B0A5B7A78E0E}" type="datetime1">
              <a:rPr lang="en-US" smtClean="0"/>
              <a:t>2/25/2020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05AE82-9724-4C26-AD34-85BA438DD0F0}" type="slidenum">
              <a:rPr lang="en-US" smtClean="0"/>
              <a:t>‹#›</a:t>
            </a:fld>
            <a:endParaRPr lang="en-US"/>
          </a:p>
        </p:txBody>
      </p:sp>
    </p:spTree>
    <p:extLst>
      <p:ext uri="{BB962C8B-B14F-4D97-AF65-F5344CB8AC3E}">
        <p14:creationId xmlns:p14="http://schemas.microsoft.com/office/powerpoint/2010/main" val="405938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96795" y="6353089"/>
            <a:ext cx="4114800" cy="365125"/>
          </a:xfrm>
          <a:prstGeom prst="rect">
            <a:avLst/>
          </a:prstGeom>
        </p:spPr>
        <p:txBody>
          <a:bodyPr vert="horz" lIns="91440" tIns="45720" rIns="91440" bIns="45720" rtlCol="0" anchor="ctr"/>
          <a:lstStyle>
            <a:lvl1pPr algn="ctr">
              <a:defRPr sz="4000">
                <a:solidFill>
                  <a:schemeClr val="bg1"/>
                </a:solidFill>
              </a:defRPr>
            </a:lvl1pPr>
          </a:lstStyle>
          <a:p>
            <a:endParaRPr lang="en-US" dirty="0"/>
          </a:p>
        </p:txBody>
      </p:sp>
      <p:sp>
        <p:nvSpPr>
          <p:cNvPr id="6" name="Slide Number Placeholder 5"/>
          <p:cNvSpPr>
            <a:spLocks noGrp="1"/>
          </p:cNvSpPr>
          <p:nvPr>
            <p:ph type="sldNum" sz="quarter" idx="4"/>
          </p:nvPr>
        </p:nvSpPr>
        <p:spPr>
          <a:xfrm>
            <a:off x="8116329" y="6353088"/>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05AE82-9724-4C26-AD34-85BA438DD0F0}" type="slidenum">
              <a:rPr lang="en-US" smtClean="0"/>
              <a:t>‹#›</a:t>
            </a:fld>
            <a:endParaRPr lang="en-US" dirty="0"/>
          </a:p>
        </p:txBody>
      </p:sp>
    </p:spTree>
    <p:extLst>
      <p:ext uri="{BB962C8B-B14F-4D97-AF65-F5344CB8AC3E}">
        <p14:creationId xmlns:p14="http://schemas.microsoft.com/office/powerpoint/2010/main" val="26859755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hyperlink" Target="https://osha.oregon.gov/edu/courses/Pages/default.aspx" TargetMode="External"/><Relationship Id="rId2" Type="http://schemas.openxmlformats.org/officeDocument/2006/relationships/hyperlink" Target="https://www.youtube.com/channel/UCexHdBGLMAOjoNxMnL9-Bbg" TargetMode="External"/><Relationship Id="rId1" Type="http://schemas.openxmlformats.org/officeDocument/2006/relationships/slideLayout" Target="../slideLayouts/slideLayout2.xml"/><Relationship Id="rId5" Type="http://schemas.openxmlformats.org/officeDocument/2006/relationships/hyperlink" Target="https://osha.oregon.gov/edu/peso/Pages/default.aspx" TargetMode="External"/><Relationship Id="rId4" Type="http://schemas.openxmlformats.org/officeDocument/2006/relationships/hyperlink" Target="https://osha.oregon.gov/Pages/topics/excavation.aspx"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1" y="253826"/>
            <a:ext cx="4348076" cy="1600200"/>
          </a:xfrm>
        </p:spPr>
        <p:txBody>
          <a:bodyPr/>
          <a:lstStyle/>
          <a:p>
            <a:r>
              <a:rPr lang="en-US" dirty="0" smtClean="0"/>
              <a:t>Visual tests</a:t>
            </a:r>
            <a:endParaRPr lang="en-US" dirty="0"/>
          </a:p>
        </p:txBody>
      </p:sp>
      <p:sp>
        <p:nvSpPr>
          <p:cNvPr id="4" name="Text Placeholder 3"/>
          <p:cNvSpPr>
            <a:spLocks noGrp="1"/>
          </p:cNvSpPr>
          <p:nvPr>
            <p:ph type="body" sz="half" idx="2"/>
          </p:nvPr>
        </p:nvSpPr>
        <p:spPr>
          <a:xfrm>
            <a:off x="548641" y="1854026"/>
            <a:ext cx="4348076" cy="3811588"/>
          </a:xfrm>
        </p:spPr>
        <p:txBody>
          <a:bodyPr>
            <a:normAutofit/>
          </a:bodyPr>
          <a:lstStyle/>
          <a:p>
            <a:r>
              <a:rPr lang="en-US" dirty="0"/>
              <a:t>Observe soil in the sides of the excavation and as </a:t>
            </a:r>
            <a:r>
              <a:rPr lang="en-US" dirty="0" smtClean="0"/>
              <a:t>it is </a:t>
            </a:r>
            <a:r>
              <a:rPr lang="en-US" dirty="0"/>
              <a:t>excavated.  </a:t>
            </a:r>
          </a:p>
          <a:p>
            <a:r>
              <a:rPr lang="en-US" dirty="0" smtClean="0"/>
              <a:t>Estimate </a:t>
            </a:r>
            <a:r>
              <a:rPr lang="en-US" dirty="0"/>
              <a:t>the particle </a:t>
            </a:r>
            <a:r>
              <a:rPr lang="en-US" dirty="0" smtClean="0"/>
              <a:t>sizes:</a:t>
            </a:r>
          </a:p>
          <a:p>
            <a:pPr marL="342900" indent="-342900">
              <a:buFont typeface="Arial" panose="020B0604020202020204" pitchFamily="34" charset="0"/>
              <a:buChar char="•"/>
            </a:pPr>
            <a:r>
              <a:rPr lang="en-US" i="1" dirty="0" smtClean="0"/>
              <a:t>Soil </a:t>
            </a:r>
            <a:r>
              <a:rPr lang="en-US" i="1" dirty="0"/>
              <a:t>that is primarily composed of </a:t>
            </a:r>
            <a:r>
              <a:rPr lang="en-US" i="1" dirty="0" smtClean="0"/>
              <a:t>fine-grained </a:t>
            </a:r>
            <a:r>
              <a:rPr lang="en-US" i="1" dirty="0"/>
              <a:t>material </a:t>
            </a:r>
            <a:r>
              <a:rPr lang="en-US" i="1" dirty="0" smtClean="0"/>
              <a:t>is cohesive material </a:t>
            </a:r>
            <a:r>
              <a:rPr lang="en-US" i="1" dirty="0"/>
              <a:t/>
            </a:r>
            <a:br>
              <a:rPr lang="en-US" i="1" dirty="0"/>
            </a:br>
            <a:endParaRPr lang="en-US" i="1" dirty="0"/>
          </a:p>
          <a:p>
            <a:pPr marL="342900" indent="-342900">
              <a:buFont typeface="Arial" panose="020B0604020202020204" pitchFamily="34" charset="0"/>
              <a:buChar char="•"/>
            </a:pPr>
            <a:r>
              <a:rPr lang="en-US" i="1" dirty="0" smtClean="0"/>
              <a:t>Soil </a:t>
            </a:r>
            <a:r>
              <a:rPr lang="en-US" i="1" dirty="0"/>
              <a:t>composed primarily of </a:t>
            </a:r>
            <a:r>
              <a:rPr lang="en-US" i="1" dirty="0" smtClean="0"/>
              <a:t>coarse-grained </a:t>
            </a:r>
            <a:r>
              <a:rPr lang="en-US" i="1" dirty="0"/>
              <a:t>sand or gravel is granular </a:t>
            </a:r>
            <a:r>
              <a:rPr lang="en-US" i="1" dirty="0" smtClean="0"/>
              <a:t>material</a:t>
            </a:r>
            <a:endParaRPr lang="en-US" i="1"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1</a:t>
            </a:fld>
            <a:endParaRPr lang="en-US"/>
          </a:p>
        </p:txBody>
      </p:sp>
      <p:pic>
        <p:nvPicPr>
          <p:cNvPr id="6" name="Picture 5"/>
          <p:cNvPicPr>
            <a:picLocks noChangeAspect="1"/>
          </p:cNvPicPr>
          <p:nvPr/>
        </p:nvPicPr>
        <p:blipFill>
          <a:blip r:embed="rId2"/>
          <a:stretch>
            <a:fillRect/>
          </a:stretch>
        </p:blipFill>
        <p:spPr>
          <a:xfrm>
            <a:off x="5276850" y="1390650"/>
            <a:ext cx="6536891" cy="3568526"/>
          </a:xfrm>
          <a:prstGeom prst="rect">
            <a:avLst/>
          </a:prstGeom>
        </p:spPr>
      </p:pic>
    </p:spTree>
    <p:extLst>
      <p:ext uri="{BB962C8B-B14F-4D97-AF65-F5344CB8AC3E}">
        <p14:creationId xmlns:p14="http://schemas.microsoft.com/office/powerpoint/2010/main" val="1314884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951" y="287337"/>
            <a:ext cx="4447829" cy="1600200"/>
          </a:xfrm>
        </p:spPr>
        <p:txBody>
          <a:bodyPr/>
          <a:lstStyle/>
          <a:p>
            <a:r>
              <a:rPr lang="en-US" dirty="0" smtClean="0"/>
              <a:t>Manual tests</a:t>
            </a:r>
            <a:endParaRPr lang="en-US" dirty="0"/>
          </a:p>
        </p:txBody>
      </p:sp>
      <p:sp>
        <p:nvSpPr>
          <p:cNvPr id="4" name="Text Placeholder 3"/>
          <p:cNvSpPr>
            <a:spLocks noGrp="1"/>
          </p:cNvSpPr>
          <p:nvPr>
            <p:ph type="body" sz="half" idx="2"/>
          </p:nvPr>
        </p:nvSpPr>
        <p:spPr>
          <a:xfrm>
            <a:off x="299951" y="1887537"/>
            <a:ext cx="4447829" cy="3811588"/>
          </a:xfrm>
        </p:spPr>
        <p:txBody>
          <a:bodyPr>
            <a:normAutofit fontScale="92500"/>
          </a:bodyPr>
          <a:lstStyle/>
          <a:p>
            <a:r>
              <a:rPr lang="en-US" b="1" dirty="0"/>
              <a:t>Thumb </a:t>
            </a:r>
            <a:r>
              <a:rPr lang="en-US" b="1" dirty="0" smtClean="0"/>
              <a:t>penetration</a:t>
            </a:r>
            <a:endParaRPr lang="en-US" b="1" dirty="0"/>
          </a:p>
          <a:p>
            <a:r>
              <a:rPr lang="en-US" dirty="0"/>
              <a:t>Conducted on an undisturbed soil clump immediately after excavating:  </a:t>
            </a:r>
          </a:p>
          <a:p>
            <a:r>
              <a:rPr lang="en-US" dirty="0"/>
              <a:t>                                        </a:t>
            </a:r>
          </a:p>
          <a:p>
            <a:r>
              <a:rPr lang="en-US" i="1" dirty="0"/>
              <a:t>Type A soils can be penetrated by the thumb with difficulty</a:t>
            </a:r>
          </a:p>
          <a:p>
            <a:endParaRPr lang="en-US" i="1" dirty="0"/>
          </a:p>
          <a:p>
            <a:r>
              <a:rPr lang="en-US" i="1" dirty="0"/>
              <a:t>Type C soils can be easily penetrated several inches by the thumb and can be molded by light finger pressure</a:t>
            </a:r>
          </a:p>
        </p:txBody>
      </p:sp>
      <p:sp>
        <p:nvSpPr>
          <p:cNvPr id="5" name="Slide Number Placeholder 4"/>
          <p:cNvSpPr>
            <a:spLocks noGrp="1"/>
          </p:cNvSpPr>
          <p:nvPr>
            <p:ph type="sldNum" sz="quarter" idx="12"/>
          </p:nvPr>
        </p:nvSpPr>
        <p:spPr/>
        <p:txBody>
          <a:bodyPr/>
          <a:lstStyle/>
          <a:p>
            <a:fld id="{0305AE82-9724-4C26-AD34-85BA438DD0F0}" type="slidenum">
              <a:rPr lang="en-US" smtClean="0"/>
              <a:t>10</a:t>
            </a:fld>
            <a:endParaRPr lang="en-US"/>
          </a:p>
        </p:txBody>
      </p:sp>
      <p:pic>
        <p:nvPicPr>
          <p:cNvPr id="6" name="Picture 5"/>
          <p:cNvPicPr>
            <a:picLocks noChangeAspect="1"/>
          </p:cNvPicPr>
          <p:nvPr/>
        </p:nvPicPr>
        <p:blipFill rotWithShape="1">
          <a:blip r:embed="rId2"/>
          <a:srcRect t="1208" b="2658"/>
          <a:stretch/>
        </p:blipFill>
        <p:spPr>
          <a:xfrm>
            <a:off x="4938280" y="1343025"/>
            <a:ext cx="6915948" cy="3962400"/>
          </a:xfrm>
          <a:prstGeom prst="rect">
            <a:avLst/>
          </a:prstGeom>
        </p:spPr>
      </p:pic>
    </p:spTree>
    <p:extLst>
      <p:ext uri="{BB962C8B-B14F-4D97-AF65-F5344CB8AC3E}">
        <p14:creationId xmlns:p14="http://schemas.microsoft.com/office/powerpoint/2010/main" val="539159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076" y="687387"/>
            <a:ext cx="4447829" cy="1600200"/>
          </a:xfrm>
        </p:spPr>
        <p:txBody>
          <a:bodyPr/>
          <a:lstStyle/>
          <a:p>
            <a:r>
              <a:rPr lang="en-US" dirty="0" smtClean="0"/>
              <a:t>Manual tests</a:t>
            </a:r>
            <a:endParaRPr lang="en-US" dirty="0"/>
          </a:p>
        </p:txBody>
      </p:sp>
      <p:sp>
        <p:nvSpPr>
          <p:cNvPr id="4" name="Text Placeholder 3"/>
          <p:cNvSpPr>
            <a:spLocks noGrp="1"/>
          </p:cNvSpPr>
          <p:nvPr>
            <p:ph type="body" sz="half" idx="2"/>
          </p:nvPr>
        </p:nvSpPr>
        <p:spPr>
          <a:xfrm>
            <a:off x="919076" y="2287587"/>
            <a:ext cx="4447829" cy="3811588"/>
          </a:xfrm>
        </p:spPr>
        <p:txBody>
          <a:bodyPr>
            <a:normAutofit/>
          </a:bodyPr>
          <a:lstStyle/>
          <a:p>
            <a:r>
              <a:rPr lang="en-US" b="1" dirty="0"/>
              <a:t>Strength </a:t>
            </a:r>
            <a:r>
              <a:rPr lang="en-US" b="1" dirty="0" smtClean="0"/>
              <a:t>test</a:t>
            </a:r>
            <a:endParaRPr lang="en-US" dirty="0"/>
          </a:p>
          <a:p>
            <a:r>
              <a:rPr lang="en-US" dirty="0"/>
              <a:t>Unconfined compressive strength of soils can be obtained by using a pocket penetrometer or a hand-operated </a:t>
            </a:r>
            <a:r>
              <a:rPr lang="en-US" dirty="0" smtClean="0"/>
              <a:t>shear vane</a:t>
            </a:r>
            <a:r>
              <a:rPr lang="en-US" dirty="0"/>
              <a:t>.</a:t>
            </a:r>
          </a:p>
        </p:txBody>
      </p:sp>
      <p:sp>
        <p:nvSpPr>
          <p:cNvPr id="5" name="Slide Number Placeholder 4"/>
          <p:cNvSpPr>
            <a:spLocks noGrp="1"/>
          </p:cNvSpPr>
          <p:nvPr>
            <p:ph type="sldNum" sz="quarter" idx="12"/>
          </p:nvPr>
        </p:nvSpPr>
        <p:spPr/>
        <p:txBody>
          <a:bodyPr/>
          <a:lstStyle/>
          <a:p>
            <a:fld id="{0305AE82-9724-4C26-AD34-85BA438DD0F0}" type="slidenum">
              <a:rPr lang="en-US" smtClean="0"/>
              <a:t>11</a:t>
            </a:fld>
            <a:endParaRPr lang="en-US"/>
          </a:p>
        </p:txBody>
      </p:sp>
      <p:pic>
        <p:nvPicPr>
          <p:cNvPr id="6" name="Picture 5"/>
          <p:cNvPicPr>
            <a:picLocks noChangeAspect="1"/>
          </p:cNvPicPr>
          <p:nvPr/>
        </p:nvPicPr>
        <p:blipFill>
          <a:blip r:embed="rId2"/>
          <a:stretch>
            <a:fillRect/>
          </a:stretch>
        </p:blipFill>
        <p:spPr>
          <a:xfrm>
            <a:off x="6639150" y="85725"/>
            <a:ext cx="3990750" cy="5943212"/>
          </a:xfrm>
          <a:prstGeom prst="rect">
            <a:avLst/>
          </a:prstGeom>
        </p:spPr>
      </p:pic>
    </p:spTree>
    <p:extLst>
      <p:ext uri="{BB962C8B-B14F-4D97-AF65-F5344CB8AC3E}">
        <p14:creationId xmlns:p14="http://schemas.microsoft.com/office/powerpoint/2010/main" val="1134160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70860"/>
            <a:ext cx="11004665" cy="3956858"/>
          </a:xfrm>
        </p:spPr>
        <p:txBody>
          <a:bodyPr>
            <a:normAutofit/>
          </a:bodyPr>
          <a:lstStyle/>
          <a:p>
            <a:r>
              <a:rPr lang="en-US" sz="3200" dirty="0" smtClean="0"/>
              <a:t>Cave-ins </a:t>
            </a:r>
            <a:r>
              <a:rPr lang="en-US" sz="3200" dirty="0"/>
              <a:t>generally occur in </a:t>
            </a:r>
            <a:r>
              <a:rPr lang="en-US" sz="3200" dirty="0" smtClean="0"/>
              <a:t>stages. </a:t>
            </a:r>
            <a:endParaRPr lang="en-US" sz="3200" dirty="0"/>
          </a:p>
          <a:p>
            <a:r>
              <a:rPr lang="en-US" sz="3200" dirty="0"/>
              <a:t> </a:t>
            </a:r>
            <a:r>
              <a:rPr lang="en-US" sz="3200" dirty="0" smtClean="0"/>
              <a:t>If </a:t>
            </a:r>
            <a:r>
              <a:rPr lang="en-US" sz="3200" dirty="0"/>
              <a:t>the first one doesn't get </a:t>
            </a:r>
            <a:r>
              <a:rPr lang="en-US" sz="3200" dirty="0" smtClean="0"/>
              <a:t>you, </a:t>
            </a:r>
            <a:r>
              <a:rPr lang="en-US" sz="3200" dirty="0"/>
              <a:t>the </a:t>
            </a:r>
            <a:r>
              <a:rPr lang="en-US" sz="3200" dirty="0" smtClean="0"/>
              <a:t>second </a:t>
            </a:r>
            <a:r>
              <a:rPr lang="en-US" sz="3200" dirty="0"/>
              <a:t>or third one </a:t>
            </a:r>
            <a:r>
              <a:rPr lang="en-US" sz="3200" dirty="0" smtClean="0"/>
              <a:t>will. </a:t>
            </a:r>
            <a:endParaRPr lang="en-US" sz="3200" dirty="0"/>
          </a:p>
          <a:p>
            <a:r>
              <a:rPr lang="en-US" sz="3200" dirty="0"/>
              <a:t> </a:t>
            </a:r>
            <a:r>
              <a:rPr lang="en-US" sz="3200" dirty="0" smtClean="0"/>
              <a:t>There </a:t>
            </a:r>
            <a:r>
              <a:rPr lang="en-US" sz="3200" dirty="0"/>
              <a:t>are numerous reports of </a:t>
            </a:r>
            <a:r>
              <a:rPr lang="en-US" sz="3200" dirty="0" smtClean="0"/>
              <a:t>rescuers </a:t>
            </a:r>
            <a:r>
              <a:rPr lang="en-US" sz="3200" dirty="0"/>
              <a:t>being caught in the </a:t>
            </a:r>
            <a:r>
              <a:rPr lang="en-US" sz="3200" dirty="0" smtClean="0"/>
              <a:t>second stage </a:t>
            </a:r>
            <a:r>
              <a:rPr lang="en-US" sz="3200" dirty="0"/>
              <a:t>while attempting to extract a </a:t>
            </a:r>
            <a:r>
              <a:rPr lang="en-US" sz="3200" dirty="0" smtClean="0"/>
              <a:t>worker </a:t>
            </a:r>
            <a:r>
              <a:rPr lang="en-US" sz="3200" dirty="0"/>
              <a:t>partially buried by the first </a:t>
            </a:r>
            <a:r>
              <a:rPr lang="en-US" sz="3200" dirty="0" smtClean="0"/>
              <a:t>stage </a:t>
            </a:r>
            <a:r>
              <a:rPr lang="en-US" sz="3200" dirty="0"/>
              <a:t>of a </a:t>
            </a:r>
            <a:r>
              <a:rPr lang="en-US" sz="3200" dirty="0" smtClean="0"/>
              <a:t>cave-in. </a:t>
            </a:r>
            <a:endParaRPr lang="en-US" sz="3200" dirty="0"/>
          </a:p>
          <a:p>
            <a:r>
              <a:rPr lang="en-US" sz="3200" dirty="0"/>
              <a:t> </a:t>
            </a:r>
            <a:r>
              <a:rPr lang="en-US" sz="3200" dirty="0" smtClean="0"/>
              <a:t>When </a:t>
            </a:r>
            <a:r>
              <a:rPr lang="en-US" sz="3200" dirty="0"/>
              <a:t>soil is removed from a trench, </a:t>
            </a:r>
            <a:r>
              <a:rPr lang="en-US" sz="3200" dirty="0" smtClean="0"/>
              <a:t>lateral </a:t>
            </a:r>
            <a:r>
              <a:rPr lang="en-US" sz="3200" dirty="0"/>
              <a:t>pressures in the soil adjacent to </a:t>
            </a:r>
            <a:r>
              <a:rPr lang="en-US" sz="3200" dirty="0" smtClean="0"/>
              <a:t>the </a:t>
            </a:r>
            <a:r>
              <a:rPr lang="en-US" sz="3200" dirty="0"/>
              <a:t>trench go </a:t>
            </a:r>
            <a:r>
              <a:rPr lang="en-US" sz="3200" dirty="0" smtClean="0"/>
              <a:t>unsupported.</a:t>
            </a:r>
          </a:p>
        </p:txBody>
      </p:sp>
      <p:sp>
        <p:nvSpPr>
          <p:cNvPr id="3" name="Slide Number Placeholder 2"/>
          <p:cNvSpPr>
            <a:spLocks noGrp="1"/>
          </p:cNvSpPr>
          <p:nvPr>
            <p:ph type="sldNum" sz="quarter" idx="12"/>
          </p:nvPr>
        </p:nvSpPr>
        <p:spPr/>
        <p:txBody>
          <a:bodyPr/>
          <a:lstStyle/>
          <a:p>
            <a:fld id="{0305AE82-9724-4C26-AD34-85BA438DD0F0}" type="slidenum">
              <a:rPr lang="en-US" smtClean="0"/>
              <a:t>12</a:t>
            </a:fld>
            <a:endParaRPr lang="en-US"/>
          </a:p>
        </p:txBody>
      </p:sp>
      <p:sp>
        <p:nvSpPr>
          <p:cNvPr id="4" name="Title 3"/>
          <p:cNvSpPr>
            <a:spLocks noGrp="1"/>
          </p:cNvSpPr>
          <p:nvPr>
            <p:ph type="title"/>
          </p:nvPr>
        </p:nvSpPr>
        <p:spPr>
          <a:xfrm>
            <a:off x="838200" y="365125"/>
            <a:ext cx="10515600" cy="682279"/>
          </a:xfrm>
        </p:spPr>
        <p:txBody>
          <a:bodyPr>
            <a:normAutofit fontScale="90000"/>
          </a:bodyPr>
          <a:lstStyle/>
          <a:p>
            <a:r>
              <a:rPr lang="en-US" dirty="0" smtClean="0"/>
              <a:t>Mechanics of a trench </a:t>
            </a:r>
            <a:r>
              <a:rPr lang="en-US" dirty="0"/>
              <a:t>c</a:t>
            </a:r>
            <a:r>
              <a:rPr lang="en-US" dirty="0" smtClean="0"/>
              <a:t>ollapse</a:t>
            </a:r>
            <a:endParaRPr lang="en-US" dirty="0"/>
          </a:p>
        </p:txBody>
      </p:sp>
    </p:spTree>
    <p:extLst>
      <p:ext uri="{BB962C8B-B14F-4D97-AF65-F5344CB8AC3E}">
        <p14:creationId xmlns:p14="http://schemas.microsoft.com/office/powerpoint/2010/main" val="62553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70860"/>
            <a:ext cx="11004665" cy="3956858"/>
          </a:xfrm>
        </p:spPr>
        <p:txBody>
          <a:bodyPr>
            <a:normAutofit/>
          </a:bodyPr>
          <a:lstStyle/>
          <a:p>
            <a:r>
              <a:rPr lang="en-US" sz="3200" dirty="0"/>
              <a:t>The soil in the trench walls bulge outward creating horizontal tension stress in the soil </a:t>
            </a:r>
            <a:r>
              <a:rPr lang="en-US" sz="3200" dirty="0" smtClean="0"/>
              <a:t>mass. </a:t>
            </a:r>
            <a:endParaRPr lang="en-US" sz="3200" dirty="0"/>
          </a:p>
          <a:p>
            <a:r>
              <a:rPr lang="en-US" sz="3200" dirty="0"/>
              <a:t> The ground adjacent to the trench settles an amount roughly equal to the lateral wall bulge. </a:t>
            </a:r>
          </a:p>
          <a:p>
            <a:r>
              <a:rPr lang="en-US" sz="3200" dirty="0"/>
              <a:t> This settling mass hangs on to adjacent soil, creating shear stresses in the soil further back from the trench </a:t>
            </a:r>
            <a:r>
              <a:rPr lang="en-US" sz="3200" dirty="0" smtClean="0"/>
              <a:t>opening.</a:t>
            </a:r>
            <a:endParaRPr lang="en-US" sz="3200" dirty="0"/>
          </a:p>
        </p:txBody>
      </p:sp>
      <p:sp>
        <p:nvSpPr>
          <p:cNvPr id="3" name="Slide Number Placeholder 2"/>
          <p:cNvSpPr>
            <a:spLocks noGrp="1"/>
          </p:cNvSpPr>
          <p:nvPr>
            <p:ph type="sldNum" sz="quarter" idx="12"/>
          </p:nvPr>
        </p:nvSpPr>
        <p:spPr/>
        <p:txBody>
          <a:bodyPr/>
          <a:lstStyle/>
          <a:p>
            <a:fld id="{0305AE82-9724-4C26-AD34-85BA438DD0F0}" type="slidenum">
              <a:rPr lang="en-US" smtClean="0"/>
              <a:t>13</a:t>
            </a:fld>
            <a:endParaRPr lang="en-US"/>
          </a:p>
        </p:txBody>
      </p:sp>
      <p:sp>
        <p:nvSpPr>
          <p:cNvPr id="4" name="Title 3"/>
          <p:cNvSpPr>
            <a:spLocks noGrp="1"/>
          </p:cNvSpPr>
          <p:nvPr>
            <p:ph type="title"/>
          </p:nvPr>
        </p:nvSpPr>
        <p:spPr>
          <a:xfrm>
            <a:off x="838200" y="365125"/>
            <a:ext cx="10515600" cy="682279"/>
          </a:xfrm>
        </p:spPr>
        <p:txBody>
          <a:bodyPr>
            <a:normAutofit fontScale="90000"/>
          </a:bodyPr>
          <a:lstStyle/>
          <a:p>
            <a:r>
              <a:rPr lang="en-US" dirty="0" smtClean="0"/>
              <a:t>Mechanics of a trench </a:t>
            </a:r>
            <a:r>
              <a:rPr lang="en-US" dirty="0"/>
              <a:t>c</a:t>
            </a:r>
            <a:r>
              <a:rPr lang="en-US" dirty="0" smtClean="0"/>
              <a:t>ollapse</a:t>
            </a:r>
            <a:endParaRPr lang="en-US" dirty="0"/>
          </a:p>
        </p:txBody>
      </p:sp>
    </p:spTree>
    <p:extLst>
      <p:ext uri="{BB962C8B-B14F-4D97-AF65-F5344CB8AC3E}">
        <p14:creationId xmlns:p14="http://schemas.microsoft.com/office/powerpoint/2010/main" val="3201663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644" y="457200"/>
            <a:ext cx="4090381" cy="1600200"/>
          </a:xfrm>
        </p:spPr>
        <p:txBody>
          <a:bodyPr/>
          <a:lstStyle/>
          <a:p>
            <a:r>
              <a:rPr lang="en-US" dirty="0"/>
              <a:t>Mechanics of a </a:t>
            </a:r>
            <a:r>
              <a:rPr lang="en-US" dirty="0" smtClean="0"/>
              <a:t>trench </a:t>
            </a:r>
            <a:r>
              <a:rPr lang="en-US" dirty="0"/>
              <a:t>c</a:t>
            </a:r>
            <a:r>
              <a:rPr lang="en-US" dirty="0" smtClean="0"/>
              <a:t>ollapse</a:t>
            </a:r>
            <a:endParaRPr lang="en-US" dirty="0"/>
          </a:p>
        </p:txBody>
      </p:sp>
      <p:sp>
        <p:nvSpPr>
          <p:cNvPr id="4" name="Text Placeholder 3"/>
          <p:cNvSpPr>
            <a:spLocks noGrp="1"/>
          </p:cNvSpPr>
          <p:nvPr>
            <p:ph type="body" sz="half" idx="2"/>
          </p:nvPr>
        </p:nvSpPr>
        <p:spPr>
          <a:xfrm>
            <a:off x="681644" y="2057400"/>
            <a:ext cx="4090381" cy="3811588"/>
          </a:xfrm>
        </p:spPr>
        <p:txBody>
          <a:bodyPr/>
          <a:lstStyle/>
          <a:p>
            <a:r>
              <a:rPr lang="en-US" dirty="0"/>
              <a:t>The soil mass </a:t>
            </a:r>
            <a:r>
              <a:rPr lang="en-US" dirty="0" smtClean="0"/>
              <a:t>adjacent </a:t>
            </a:r>
            <a:r>
              <a:rPr lang="en-US" dirty="0"/>
              <a:t>to the </a:t>
            </a:r>
            <a:r>
              <a:rPr lang="en-US" dirty="0" smtClean="0"/>
              <a:t>trench</a:t>
            </a:r>
            <a:r>
              <a:rPr lang="en-US" dirty="0"/>
              <a:t>, being </a:t>
            </a:r>
            <a:r>
              <a:rPr lang="en-US" dirty="0" smtClean="0"/>
              <a:t>elastic</a:t>
            </a:r>
            <a:r>
              <a:rPr lang="en-US" dirty="0"/>
              <a:t>, will resist </a:t>
            </a:r>
            <a:r>
              <a:rPr lang="en-US" dirty="0" smtClean="0"/>
              <a:t>the </a:t>
            </a:r>
            <a:r>
              <a:rPr lang="en-US" dirty="0"/>
              <a:t>lateral </a:t>
            </a:r>
            <a:r>
              <a:rPr lang="en-US" dirty="0" smtClean="0"/>
              <a:t>forces coming </a:t>
            </a:r>
            <a:r>
              <a:rPr lang="en-US" dirty="0"/>
              <a:t>from the </a:t>
            </a:r>
            <a:r>
              <a:rPr lang="en-US" dirty="0" smtClean="0"/>
              <a:t>combined </a:t>
            </a:r>
            <a:r>
              <a:rPr lang="en-US" dirty="0"/>
              <a:t>tension </a:t>
            </a:r>
            <a:r>
              <a:rPr lang="en-US" dirty="0" smtClean="0"/>
              <a:t>and </a:t>
            </a:r>
            <a:r>
              <a:rPr lang="en-US" dirty="0"/>
              <a:t>shear to </a:t>
            </a:r>
            <a:r>
              <a:rPr lang="en-US" dirty="0" smtClean="0"/>
              <a:t>the point </a:t>
            </a:r>
            <a:r>
              <a:rPr lang="en-US" dirty="0"/>
              <a:t>where the soil </a:t>
            </a:r>
            <a:r>
              <a:rPr lang="en-US" dirty="0" smtClean="0"/>
              <a:t>tensile </a:t>
            </a:r>
            <a:r>
              <a:rPr lang="en-US" dirty="0"/>
              <a:t>strength is </a:t>
            </a:r>
            <a:r>
              <a:rPr lang="en-US" dirty="0" smtClean="0"/>
              <a:t>reached.</a:t>
            </a:r>
            <a:endParaRPr lang="en-US"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14</a:t>
            </a:fld>
            <a:endParaRPr lang="en-US"/>
          </a:p>
        </p:txBody>
      </p:sp>
      <p:pic>
        <p:nvPicPr>
          <p:cNvPr id="6" name="Picture 5"/>
          <p:cNvPicPr>
            <a:picLocks noChangeAspect="1"/>
          </p:cNvPicPr>
          <p:nvPr/>
        </p:nvPicPr>
        <p:blipFill>
          <a:blip r:embed="rId2"/>
          <a:stretch>
            <a:fillRect/>
          </a:stretch>
        </p:blipFill>
        <p:spPr>
          <a:xfrm>
            <a:off x="6546300" y="672188"/>
            <a:ext cx="4395300" cy="5196800"/>
          </a:xfrm>
          <a:prstGeom prst="rect">
            <a:avLst/>
          </a:prstGeom>
        </p:spPr>
      </p:pic>
    </p:spTree>
    <p:extLst>
      <p:ext uri="{BB962C8B-B14F-4D97-AF65-F5344CB8AC3E}">
        <p14:creationId xmlns:p14="http://schemas.microsoft.com/office/powerpoint/2010/main" val="296245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204" y="457200"/>
            <a:ext cx="4181821" cy="1600200"/>
          </a:xfrm>
        </p:spPr>
        <p:txBody>
          <a:bodyPr/>
          <a:lstStyle/>
          <a:p>
            <a:r>
              <a:rPr lang="en-US" dirty="0" smtClean="0"/>
              <a:t>Stage 1</a:t>
            </a:r>
            <a:endParaRPr lang="en-US" dirty="0"/>
          </a:p>
        </p:txBody>
      </p:sp>
      <p:sp>
        <p:nvSpPr>
          <p:cNvPr id="4" name="Text Placeholder 3"/>
          <p:cNvSpPr>
            <a:spLocks noGrp="1"/>
          </p:cNvSpPr>
          <p:nvPr>
            <p:ph type="body" sz="half" idx="2"/>
          </p:nvPr>
        </p:nvSpPr>
        <p:spPr>
          <a:xfrm>
            <a:off x="590204" y="2057400"/>
            <a:ext cx="4181821" cy="3811588"/>
          </a:xfrm>
        </p:spPr>
        <p:txBody>
          <a:bodyPr/>
          <a:lstStyle/>
          <a:p>
            <a:pPr marL="342900" indent="-342900">
              <a:buFont typeface="Arial" panose="020B0604020202020204" pitchFamily="34" charset="0"/>
              <a:buChar char="•"/>
            </a:pPr>
            <a:r>
              <a:rPr lang="en-US" dirty="0"/>
              <a:t>Vertical tension </a:t>
            </a:r>
            <a:r>
              <a:rPr lang="en-US" dirty="0" smtClean="0"/>
              <a:t>cracks </a:t>
            </a:r>
            <a:r>
              <a:rPr lang="en-US" dirty="0"/>
              <a:t>form along </a:t>
            </a:r>
            <a:r>
              <a:rPr lang="en-US" dirty="0" smtClean="0"/>
              <a:t>the </a:t>
            </a:r>
            <a:r>
              <a:rPr lang="en-US" dirty="0"/>
              <a:t>trench from </a:t>
            </a:r>
            <a:r>
              <a:rPr lang="en-US" dirty="0" smtClean="0"/>
              <a:t>about </a:t>
            </a:r>
            <a:r>
              <a:rPr lang="en-US" dirty="0"/>
              <a:t>1/3 to 2/3 of </a:t>
            </a:r>
            <a:r>
              <a:rPr lang="en-US" dirty="0" smtClean="0"/>
              <a:t>the trench depth back </a:t>
            </a:r>
            <a:r>
              <a:rPr lang="en-US" dirty="0"/>
              <a:t>from its </a:t>
            </a:r>
            <a:r>
              <a:rPr lang="en-US" dirty="0" smtClean="0"/>
              <a:t>edge. </a:t>
            </a:r>
            <a:endParaRPr lang="en-US" dirty="0"/>
          </a:p>
          <a:p>
            <a:pPr marL="342900" indent="-342900">
              <a:buFont typeface="Arial" panose="020B0604020202020204" pitchFamily="34" charset="0"/>
              <a:buChar char="•"/>
            </a:pPr>
            <a:r>
              <a:rPr lang="en-US" dirty="0"/>
              <a:t> </a:t>
            </a:r>
            <a:r>
              <a:rPr lang="en-US" dirty="0" smtClean="0"/>
              <a:t>The </a:t>
            </a:r>
            <a:r>
              <a:rPr lang="en-US" dirty="0"/>
              <a:t>cracks extend </a:t>
            </a:r>
            <a:r>
              <a:rPr lang="en-US" dirty="0" smtClean="0"/>
              <a:t>to </a:t>
            </a:r>
            <a:r>
              <a:rPr lang="en-US" dirty="0"/>
              <a:t>about half the </a:t>
            </a:r>
            <a:r>
              <a:rPr lang="en-US" dirty="0" smtClean="0"/>
              <a:t>depth </a:t>
            </a:r>
            <a:r>
              <a:rPr lang="en-US" dirty="0"/>
              <a:t>of the </a:t>
            </a:r>
            <a:r>
              <a:rPr lang="en-US" dirty="0" smtClean="0"/>
              <a:t>trench.</a:t>
            </a:r>
            <a:endParaRPr lang="en-US"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15</a:t>
            </a:fld>
            <a:endParaRPr lang="en-US"/>
          </a:p>
        </p:txBody>
      </p:sp>
      <p:pic>
        <p:nvPicPr>
          <p:cNvPr id="6" name="Picture 5"/>
          <p:cNvPicPr>
            <a:picLocks noChangeAspect="1"/>
          </p:cNvPicPr>
          <p:nvPr/>
        </p:nvPicPr>
        <p:blipFill>
          <a:blip r:embed="rId2"/>
          <a:stretch>
            <a:fillRect/>
          </a:stretch>
        </p:blipFill>
        <p:spPr>
          <a:xfrm>
            <a:off x="6603450" y="646800"/>
            <a:ext cx="4395300" cy="5107200"/>
          </a:xfrm>
          <a:prstGeom prst="rect">
            <a:avLst/>
          </a:prstGeom>
        </p:spPr>
      </p:pic>
    </p:spTree>
    <p:extLst>
      <p:ext uri="{BB962C8B-B14F-4D97-AF65-F5344CB8AC3E}">
        <p14:creationId xmlns:p14="http://schemas.microsoft.com/office/powerpoint/2010/main" val="3943919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204" y="457200"/>
            <a:ext cx="4181821" cy="1600200"/>
          </a:xfrm>
        </p:spPr>
        <p:txBody>
          <a:bodyPr/>
          <a:lstStyle/>
          <a:p>
            <a:r>
              <a:rPr lang="en-US" dirty="0" smtClean="0"/>
              <a:t>Stage 1</a:t>
            </a:r>
            <a:endParaRPr lang="en-US" dirty="0"/>
          </a:p>
        </p:txBody>
      </p:sp>
      <p:sp>
        <p:nvSpPr>
          <p:cNvPr id="4" name="Text Placeholder 3"/>
          <p:cNvSpPr>
            <a:spLocks noGrp="1"/>
          </p:cNvSpPr>
          <p:nvPr>
            <p:ph type="body" sz="half" idx="2"/>
          </p:nvPr>
        </p:nvSpPr>
        <p:spPr>
          <a:xfrm>
            <a:off x="590204" y="2057400"/>
            <a:ext cx="4181821" cy="3811588"/>
          </a:xfrm>
        </p:spPr>
        <p:txBody>
          <a:bodyPr/>
          <a:lstStyle/>
          <a:p>
            <a:pPr marL="342900" indent="-342900">
              <a:buFont typeface="Arial" panose="020B0604020202020204" pitchFamily="34" charset="0"/>
              <a:buChar char="•"/>
            </a:pPr>
            <a:r>
              <a:rPr lang="en-US" dirty="0"/>
              <a:t>Once cracks </a:t>
            </a:r>
            <a:r>
              <a:rPr lang="en-US" dirty="0" smtClean="0"/>
              <a:t>develop</a:t>
            </a:r>
            <a:r>
              <a:rPr lang="en-US" dirty="0"/>
              <a:t>, the weight </a:t>
            </a:r>
            <a:r>
              <a:rPr lang="en-US" dirty="0" smtClean="0"/>
              <a:t>of </a:t>
            </a:r>
            <a:r>
              <a:rPr lang="en-US" dirty="0"/>
              <a:t>the soil mass is </a:t>
            </a:r>
            <a:r>
              <a:rPr lang="en-US" dirty="0" smtClean="0"/>
              <a:t>no </a:t>
            </a:r>
            <a:r>
              <a:rPr lang="en-US" dirty="0"/>
              <a:t>longer carried by </a:t>
            </a:r>
            <a:r>
              <a:rPr lang="en-US" dirty="0" smtClean="0"/>
              <a:t>the </a:t>
            </a:r>
            <a:r>
              <a:rPr lang="en-US" dirty="0"/>
              <a:t>soil back from </a:t>
            </a:r>
            <a:r>
              <a:rPr lang="en-US" dirty="0" smtClean="0"/>
              <a:t>the </a:t>
            </a:r>
            <a:r>
              <a:rPr lang="en-US" dirty="0"/>
              <a:t>trench </a:t>
            </a:r>
            <a:r>
              <a:rPr lang="en-US" dirty="0" smtClean="0"/>
              <a:t>face. </a:t>
            </a:r>
            <a:endParaRPr lang="en-US" dirty="0"/>
          </a:p>
          <a:p>
            <a:pPr marL="342900" indent="-342900">
              <a:buFont typeface="Arial" panose="020B0604020202020204" pitchFamily="34" charset="0"/>
              <a:buChar char="•"/>
            </a:pPr>
            <a:r>
              <a:rPr lang="en-US" dirty="0"/>
              <a:t> </a:t>
            </a:r>
            <a:r>
              <a:rPr lang="en-US" dirty="0" smtClean="0"/>
              <a:t>A </a:t>
            </a:r>
            <a:r>
              <a:rPr lang="en-US" dirty="0"/>
              <a:t>"floating" column </a:t>
            </a:r>
            <a:r>
              <a:rPr lang="en-US" dirty="0" smtClean="0"/>
              <a:t>of </a:t>
            </a:r>
            <a:r>
              <a:rPr lang="en-US" dirty="0"/>
              <a:t>soil must then be </a:t>
            </a:r>
            <a:r>
              <a:rPr lang="en-US" dirty="0" smtClean="0"/>
              <a:t>supported entirely by </a:t>
            </a:r>
            <a:r>
              <a:rPr lang="en-US" dirty="0"/>
              <a:t>the soil </a:t>
            </a:r>
            <a:r>
              <a:rPr lang="en-US" dirty="0" smtClean="0"/>
              <a:t>directly beneath it.</a:t>
            </a:r>
            <a:endParaRPr lang="en-US"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16</a:t>
            </a:fld>
            <a:endParaRPr lang="en-US"/>
          </a:p>
        </p:txBody>
      </p:sp>
      <p:pic>
        <p:nvPicPr>
          <p:cNvPr id="6" name="Picture 5"/>
          <p:cNvPicPr>
            <a:picLocks noChangeAspect="1"/>
          </p:cNvPicPr>
          <p:nvPr/>
        </p:nvPicPr>
        <p:blipFill>
          <a:blip r:embed="rId2"/>
          <a:stretch>
            <a:fillRect/>
          </a:stretch>
        </p:blipFill>
        <p:spPr>
          <a:xfrm>
            <a:off x="6851100" y="675375"/>
            <a:ext cx="4395300" cy="5107200"/>
          </a:xfrm>
          <a:prstGeom prst="rect">
            <a:avLst/>
          </a:prstGeom>
        </p:spPr>
      </p:pic>
    </p:spTree>
    <p:extLst>
      <p:ext uri="{BB962C8B-B14F-4D97-AF65-F5344CB8AC3E}">
        <p14:creationId xmlns:p14="http://schemas.microsoft.com/office/powerpoint/2010/main" val="589812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204" y="457200"/>
            <a:ext cx="4181821" cy="1600200"/>
          </a:xfrm>
        </p:spPr>
        <p:txBody>
          <a:bodyPr/>
          <a:lstStyle/>
          <a:p>
            <a:r>
              <a:rPr lang="en-US" dirty="0" smtClean="0"/>
              <a:t>Stage 1</a:t>
            </a:r>
            <a:endParaRPr lang="en-US" dirty="0"/>
          </a:p>
        </p:txBody>
      </p:sp>
      <p:sp>
        <p:nvSpPr>
          <p:cNvPr id="4" name="Text Placeholder 3"/>
          <p:cNvSpPr>
            <a:spLocks noGrp="1"/>
          </p:cNvSpPr>
          <p:nvPr>
            <p:ph type="body" sz="half" idx="2"/>
          </p:nvPr>
        </p:nvSpPr>
        <p:spPr>
          <a:xfrm>
            <a:off x="590204" y="2057400"/>
            <a:ext cx="4181821" cy="3811588"/>
          </a:xfrm>
        </p:spPr>
        <p:txBody>
          <a:bodyPr/>
          <a:lstStyle/>
          <a:p>
            <a:r>
              <a:rPr lang="en-US" dirty="0"/>
              <a:t>The lower part of </a:t>
            </a:r>
            <a:r>
              <a:rPr lang="en-US" dirty="0" smtClean="0"/>
              <a:t>the </a:t>
            </a:r>
            <a:r>
              <a:rPr lang="en-US" dirty="0"/>
              <a:t>wall fails in </a:t>
            </a:r>
            <a:r>
              <a:rPr lang="en-US" dirty="0" smtClean="0"/>
              <a:t>shear </a:t>
            </a:r>
            <a:r>
              <a:rPr lang="en-US" dirty="0"/>
              <a:t>under the </a:t>
            </a:r>
            <a:r>
              <a:rPr lang="en-US" dirty="0" smtClean="0"/>
              <a:t>increased </a:t>
            </a:r>
            <a:r>
              <a:rPr lang="en-US" dirty="0"/>
              <a:t>weight of </a:t>
            </a:r>
            <a:r>
              <a:rPr lang="en-US" dirty="0" smtClean="0"/>
              <a:t>soil above. </a:t>
            </a:r>
            <a:endParaRPr lang="en-US"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17</a:t>
            </a:fld>
            <a:endParaRPr lang="en-US"/>
          </a:p>
        </p:txBody>
      </p:sp>
      <p:pic>
        <p:nvPicPr>
          <p:cNvPr id="6" name="Picture 5"/>
          <p:cNvPicPr>
            <a:picLocks noChangeAspect="1"/>
          </p:cNvPicPr>
          <p:nvPr/>
        </p:nvPicPr>
        <p:blipFill>
          <a:blip r:embed="rId2"/>
          <a:stretch>
            <a:fillRect/>
          </a:stretch>
        </p:blipFill>
        <p:spPr>
          <a:xfrm>
            <a:off x="6946350" y="618225"/>
            <a:ext cx="4395300" cy="5107200"/>
          </a:xfrm>
          <a:prstGeom prst="rect">
            <a:avLst/>
          </a:prstGeom>
        </p:spPr>
      </p:pic>
    </p:spTree>
    <p:extLst>
      <p:ext uri="{BB962C8B-B14F-4D97-AF65-F5344CB8AC3E}">
        <p14:creationId xmlns:p14="http://schemas.microsoft.com/office/powerpoint/2010/main" val="418252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204" y="457200"/>
            <a:ext cx="4181821" cy="1600200"/>
          </a:xfrm>
        </p:spPr>
        <p:txBody>
          <a:bodyPr/>
          <a:lstStyle/>
          <a:p>
            <a:r>
              <a:rPr lang="en-US" dirty="0" smtClean="0"/>
              <a:t>Stage 2</a:t>
            </a:r>
            <a:endParaRPr lang="en-US" dirty="0"/>
          </a:p>
        </p:txBody>
      </p:sp>
      <p:sp>
        <p:nvSpPr>
          <p:cNvPr id="4" name="Text Placeholder 3"/>
          <p:cNvSpPr>
            <a:spLocks noGrp="1"/>
          </p:cNvSpPr>
          <p:nvPr>
            <p:ph type="body" sz="half" idx="2"/>
          </p:nvPr>
        </p:nvSpPr>
        <p:spPr>
          <a:xfrm>
            <a:off x="590204" y="2057400"/>
            <a:ext cx="4181821" cy="3811588"/>
          </a:xfrm>
        </p:spPr>
        <p:txBody>
          <a:bodyPr>
            <a:normAutofit/>
          </a:bodyPr>
          <a:lstStyle/>
          <a:p>
            <a:pPr marL="342900" indent="-342900">
              <a:buFont typeface="Arial" panose="020B0604020202020204" pitchFamily="34" charset="0"/>
              <a:buChar char="•"/>
            </a:pPr>
            <a:r>
              <a:rPr lang="en-US" dirty="0"/>
              <a:t>Once the bottom of </a:t>
            </a:r>
            <a:r>
              <a:rPr lang="en-US" dirty="0" smtClean="0"/>
              <a:t>the </a:t>
            </a:r>
            <a:r>
              <a:rPr lang="en-US" dirty="0"/>
              <a:t>trench wall </a:t>
            </a:r>
            <a:r>
              <a:rPr lang="en-US" dirty="0" smtClean="0"/>
              <a:t>falls </a:t>
            </a:r>
            <a:r>
              <a:rPr lang="en-US" dirty="0"/>
              <a:t>into the </a:t>
            </a:r>
            <a:r>
              <a:rPr lang="en-US" dirty="0" smtClean="0"/>
              <a:t>excavation</a:t>
            </a:r>
            <a:r>
              <a:rPr lang="en-US" dirty="0"/>
              <a:t>, the </a:t>
            </a:r>
            <a:r>
              <a:rPr lang="en-US" dirty="0" smtClean="0"/>
              <a:t>upper </a:t>
            </a:r>
            <a:r>
              <a:rPr lang="en-US" dirty="0"/>
              <a:t>part of the </a:t>
            </a:r>
            <a:r>
              <a:rPr lang="en-US" dirty="0" smtClean="0"/>
              <a:t>wall </a:t>
            </a:r>
            <a:r>
              <a:rPr lang="en-US" dirty="0"/>
              <a:t>is now hanging </a:t>
            </a:r>
            <a:r>
              <a:rPr lang="en-US" dirty="0" smtClean="0"/>
              <a:t>only </a:t>
            </a:r>
            <a:r>
              <a:rPr lang="en-US" dirty="0"/>
              <a:t>by shear and </a:t>
            </a:r>
            <a:r>
              <a:rPr lang="en-US" dirty="0" smtClean="0"/>
              <a:t>tension stresses.</a:t>
            </a:r>
            <a:endParaRPr lang="en-US" dirty="0"/>
          </a:p>
          <a:p>
            <a:pPr marL="342900" indent="-342900">
              <a:buFont typeface="Arial" panose="020B0604020202020204" pitchFamily="34" charset="0"/>
              <a:buChar char="•"/>
            </a:pPr>
            <a:r>
              <a:rPr lang="en-US" dirty="0"/>
              <a:t> </a:t>
            </a:r>
            <a:r>
              <a:rPr lang="en-US" dirty="0" smtClean="0"/>
              <a:t>As </a:t>
            </a:r>
            <a:r>
              <a:rPr lang="en-US" dirty="0"/>
              <a:t>this soil mass </a:t>
            </a:r>
            <a:r>
              <a:rPr lang="en-US" dirty="0" smtClean="0"/>
              <a:t>lets </a:t>
            </a:r>
            <a:r>
              <a:rPr lang="en-US" dirty="0"/>
              <a:t>go, a second </a:t>
            </a:r>
            <a:r>
              <a:rPr lang="en-US" dirty="0" smtClean="0"/>
              <a:t>cave-in </a:t>
            </a:r>
            <a:r>
              <a:rPr lang="en-US" dirty="0"/>
              <a:t>soon </a:t>
            </a:r>
            <a:r>
              <a:rPr lang="en-US" dirty="0" smtClean="0"/>
              <a:t>occurs. </a:t>
            </a:r>
            <a:endParaRPr lang="en-US"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18</a:t>
            </a:fld>
            <a:endParaRPr lang="en-US"/>
          </a:p>
        </p:txBody>
      </p:sp>
      <p:pic>
        <p:nvPicPr>
          <p:cNvPr id="6" name="Picture 5"/>
          <p:cNvPicPr>
            <a:picLocks noChangeAspect="1"/>
          </p:cNvPicPr>
          <p:nvPr/>
        </p:nvPicPr>
        <p:blipFill>
          <a:blip r:embed="rId2"/>
          <a:stretch>
            <a:fillRect/>
          </a:stretch>
        </p:blipFill>
        <p:spPr>
          <a:xfrm>
            <a:off x="7184475" y="568350"/>
            <a:ext cx="4395300" cy="5073600"/>
          </a:xfrm>
          <a:prstGeom prst="rect">
            <a:avLst/>
          </a:prstGeom>
        </p:spPr>
      </p:pic>
    </p:spTree>
    <p:extLst>
      <p:ext uri="{BB962C8B-B14F-4D97-AF65-F5344CB8AC3E}">
        <p14:creationId xmlns:p14="http://schemas.microsoft.com/office/powerpoint/2010/main" val="3389076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204" y="457200"/>
            <a:ext cx="4181821" cy="1600200"/>
          </a:xfrm>
        </p:spPr>
        <p:txBody>
          <a:bodyPr/>
          <a:lstStyle/>
          <a:p>
            <a:r>
              <a:rPr lang="en-US" dirty="0" smtClean="0"/>
              <a:t>Stage 3</a:t>
            </a:r>
            <a:endParaRPr lang="en-US" dirty="0"/>
          </a:p>
        </p:txBody>
      </p:sp>
      <p:sp>
        <p:nvSpPr>
          <p:cNvPr id="4" name="Text Placeholder 3"/>
          <p:cNvSpPr>
            <a:spLocks noGrp="1"/>
          </p:cNvSpPr>
          <p:nvPr>
            <p:ph type="body" sz="half" idx="2"/>
          </p:nvPr>
        </p:nvSpPr>
        <p:spPr>
          <a:xfrm>
            <a:off x="590204" y="2057400"/>
            <a:ext cx="4181821" cy="3811588"/>
          </a:xfrm>
        </p:spPr>
        <p:txBody>
          <a:bodyPr>
            <a:normAutofit/>
          </a:bodyPr>
          <a:lstStyle/>
          <a:p>
            <a:pPr marL="342900" indent="-342900">
              <a:buFont typeface="Arial" panose="020B0604020202020204" pitchFamily="34" charset="0"/>
              <a:buChar char="•"/>
            </a:pPr>
            <a:r>
              <a:rPr lang="en-US" dirty="0"/>
              <a:t>There is little soil </a:t>
            </a:r>
            <a:r>
              <a:rPr lang="en-US" dirty="0" smtClean="0"/>
              <a:t>left </a:t>
            </a:r>
            <a:r>
              <a:rPr lang="en-US" dirty="0"/>
              <a:t>to hold the </a:t>
            </a:r>
            <a:r>
              <a:rPr lang="en-US" dirty="0" smtClean="0"/>
              <a:t>"</a:t>
            </a:r>
            <a:r>
              <a:rPr lang="en-US" dirty="0"/>
              <a:t>floating" soil </a:t>
            </a:r>
            <a:r>
              <a:rPr lang="en-US" dirty="0" smtClean="0"/>
              <a:t>column </a:t>
            </a:r>
            <a:r>
              <a:rPr lang="en-US" dirty="0"/>
              <a:t>left after </a:t>
            </a:r>
            <a:r>
              <a:rPr lang="en-US" dirty="0" smtClean="0"/>
              <a:t>stage 2.</a:t>
            </a:r>
            <a:endParaRPr lang="en-US" dirty="0"/>
          </a:p>
          <a:p>
            <a:pPr marL="342900" indent="-342900">
              <a:buFont typeface="Arial" panose="020B0604020202020204" pitchFamily="34" charset="0"/>
              <a:buChar char="•"/>
            </a:pPr>
            <a:r>
              <a:rPr lang="en-US" dirty="0"/>
              <a:t> </a:t>
            </a:r>
            <a:r>
              <a:rPr lang="en-US" dirty="0" smtClean="0"/>
              <a:t>A </a:t>
            </a:r>
            <a:r>
              <a:rPr lang="en-US" dirty="0"/>
              <a:t>third cave-in </a:t>
            </a:r>
            <a:r>
              <a:rPr lang="en-US" dirty="0" smtClean="0"/>
              <a:t>quickly follows. </a:t>
            </a:r>
            <a:endParaRPr lang="en-US"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19</a:t>
            </a:fld>
            <a:endParaRPr lang="en-US"/>
          </a:p>
        </p:txBody>
      </p:sp>
      <p:pic>
        <p:nvPicPr>
          <p:cNvPr id="6" name="Picture 5"/>
          <p:cNvPicPr>
            <a:picLocks noChangeAspect="1"/>
          </p:cNvPicPr>
          <p:nvPr/>
        </p:nvPicPr>
        <p:blipFill>
          <a:blip r:embed="rId2"/>
          <a:stretch>
            <a:fillRect/>
          </a:stretch>
        </p:blipFill>
        <p:spPr>
          <a:xfrm>
            <a:off x="7051125" y="553225"/>
            <a:ext cx="4395300" cy="5084800"/>
          </a:xfrm>
          <a:prstGeom prst="rect">
            <a:avLst/>
          </a:prstGeom>
        </p:spPr>
      </p:pic>
    </p:spTree>
    <p:extLst>
      <p:ext uri="{BB962C8B-B14F-4D97-AF65-F5344CB8AC3E}">
        <p14:creationId xmlns:p14="http://schemas.microsoft.com/office/powerpoint/2010/main" val="3050958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54" y="315884"/>
            <a:ext cx="4215072" cy="1600200"/>
          </a:xfrm>
        </p:spPr>
        <p:txBody>
          <a:bodyPr/>
          <a:lstStyle/>
          <a:p>
            <a:r>
              <a:rPr lang="en-US" dirty="0" smtClean="0"/>
              <a:t>Visual tests</a:t>
            </a:r>
            <a:endParaRPr lang="en-US" dirty="0"/>
          </a:p>
        </p:txBody>
      </p:sp>
      <p:pic>
        <p:nvPicPr>
          <p:cNvPr id="6" name="Content Placeholder 5"/>
          <p:cNvPicPr>
            <a:picLocks noGrp="1" noChangeAspect="1"/>
          </p:cNvPicPr>
          <p:nvPr>
            <p:ph idx="1"/>
          </p:nvPr>
        </p:nvPicPr>
        <p:blipFill>
          <a:blip r:embed="rId2"/>
          <a:stretch>
            <a:fillRect/>
          </a:stretch>
        </p:blipFill>
        <p:spPr>
          <a:xfrm>
            <a:off x="5316538" y="919162"/>
            <a:ext cx="6096000" cy="4572000"/>
          </a:xfrm>
          <a:prstGeom prst="rect">
            <a:avLst/>
          </a:prstGeom>
        </p:spPr>
      </p:pic>
      <p:sp>
        <p:nvSpPr>
          <p:cNvPr id="4" name="Text Placeholder 3"/>
          <p:cNvSpPr>
            <a:spLocks noGrp="1"/>
          </p:cNvSpPr>
          <p:nvPr>
            <p:ph type="body" sz="half" idx="2"/>
          </p:nvPr>
        </p:nvSpPr>
        <p:spPr>
          <a:xfrm>
            <a:off x="556954" y="1916084"/>
            <a:ext cx="4215072" cy="3811588"/>
          </a:xfrm>
        </p:spPr>
        <p:txBody>
          <a:bodyPr>
            <a:normAutofit/>
          </a:bodyPr>
          <a:lstStyle/>
          <a:p>
            <a:r>
              <a:rPr lang="en-US" dirty="0"/>
              <a:t>Observe soil as it </a:t>
            </a:r>
            <a:r>
              <a:rPr lang="en-US" dirty="0" smtClean="0"/>
              <a:t>is excavated</a:t>
            </a:r>
            <a:r>
              <a:rPr lang="en-US" dirty="0"/>
              <a:t>.  </a:t>
            </a:r>
          </a:p>
          <a:p>
            <a:endParaRPr lang="en-US" dirty="0" smtClean="0"/>
          </a:p>
          <a:p>
            <a:pPr marL="342900" indent="-342900">
              <a:buFont typeface="Arial" panose="020B0604020202020204" pitchFamily="34" charset="0"/>
              <a:buChar char="•"/>
            </a:pPr>
            <a:r>
              <a:rPr lang="en-US" i="1" dirty="0" smtClean="0"/>
              <a:t>Soil </a:t>
            </a:r>
            <a:r>
              <a:rPr lang="en-US" i="1" dirty="0"/>
              <a:t>that remains in clumps when </a:t>
            </a:r>
            <a:r>
              <a:rPr lang="en-US" i="1" dirty="0" smtClean="0"/>
              <a:t>excavated </a:t>
            </a:r>
            <a:r>
              <a:rPr lang="en-US" i="1" dirty="0"/>
              <a:t>is </a:t>
            </a:r>
            <a:r>
              <a:rPr lang="en-US" i="1" dirty="0" smtClean="0"/>
              <a:t>cohesive</a:t>
            </a:r>
          </a:p>
          <a:p>
            <a:r>
              <a:rPr lang="en-US" i="1" dirty="0" smtClean="0"/>
              <a:t>  </a:t>
            </a:r>
            <a:endParaRPr lang="en-US" i="1" dirty="0"/>
          </a:p>
          <a:p>
            <a:pPr marL="342900" indent="-342900">
              <a:buFont typeface="Arial" panose="020B0604020202020204" pitchFamily="34" charset="0"/>
              <a:buChar char="•"/>
            </a:pPr>
            <a:r>
              <a:rPr lang="en-US" i="1" dirty="0" smtClean="0"/>
              <a:t>Soil </a:t>
            </a:r>
            <a:r>
              <a:rPr lang="en-US" i="1" dirty="0"/>
              <a:t>that breaks up easily and does </a:t>
            </a:r>
            <a:r>
              <a:rPr lang="en-US" i="1" dirty="0" smtClean="0"/>
              <a:t>not </a:t>
            </a:r>
            <a:r>
              <a:rPr lang="en-US" i="1" dirty="0"/>
              <a:t>stay in clumps is granular</a:t>
            </a:r>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2</a:t>
            </a:fld>
            <a:endParaRPr lang="en-US"/>
          </a:p>
        </p:txBody>
      </p:sp>
    </p:spTree>
    <p:extLst>
      <p:ext uri="{BB962C8B-B14F-4D97-AF65-F5344CB8AC3E}">
        <p14:creationId xmlns:p14="http://schemas.microsoft.com/office/powerpoint/2010/main" val="1583156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Tension cracks</a:t>
            </a:r>
            <a:endParaRPr lang="en-US" dirty="0"/>
          </a:p>
        </p:txBody>
      </p:sp>
      <p:sp>
        <p:nvSpPr>
          <p:cNvPr id="4" name="Text Placeholder 3"/>
          <p:cNvSpPr>
            <a:spLocks noGrp="1"/>
          </p:cNvSpPr>
          <p:nvPr>
            <p:ph type="body" sz="half" idx="2"/>
          </p:nvPr>
        </p:nvSpPr>
        <p:spPr/>
        <p:txBody>
          <a:bodyPr/>
          <a:lstStyle/>
          <a:p>
            <a:r>
              <a:rPr lang="en-US" dirty="0" smtClean="0"/>
              <a:t>Usually </a:t>
            </a:r>
            <a:r>
              <a:rPr lang="en-US" dirty="0"/>
              <a:t>form at a horizontal distance of .5 to .75 times the depth of the trench, measured from the top of the vertical face of the trench.</a:t>
            </a:r>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20</a:t>
            </a:fld>
            <a:endParaRPr lang="en-US"/>
          </a:p>
        </p:txBody>
      </p:sp>
      <p:pic>
        <p:nvPicPr>
          <p:cNvPr id="6" name="Picture 5"/>
          <p:cNvPicPr>
            <a:picLocks noChangeAspect="1"/>
          </p:cNvPicPr>
          <p:nvPr/>
        </p:nvPicPr>
        <p:blipFill>
          <a:blip r:embed="rId2"/>
          <a:stretch>
            <a:fillRect/>
          </a:stretch>
        </p:blipFill>
        <p:spPr>
          <a:xfrm>
            <a:off x="5676900" y="1393354"/>
            <a:ext cx="5879625" cy="3247045"/>
          </a:xfrm>
          <a:prstGeom prst="rect">
            <a:avLst/>
          </a:prstGeom>
        </p:spPr>
      </p:pic>
    </p:spTree>
    <p:extLst>
      <p:ext uri="{BB962C8B-B14F-4D97-AF65-F5344CB8AC3E}">
        <p14:creationId xmlns:p14="http://schemas.microsoft.com/office/powerpoint/2010/main" val="12790878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Sliding or sluffing</a:t>
            </a:r>
            <a:endParaRPr lang="en-US" dirty="0"/>
          </a:p>
        </p:txBody>
      </p:sp>
      <p:sp>
        <p:nvSpPr>
          <p:cNvPr id="4" name="Text Placeholder 3"/>
          <p:cNvSpPr>
            <a:spLocks noGrp="1"/>
          </p:cNvSpPr>
          <p:nvPr>
            <p:ph type="body" sz="half" idx="2"/>
          </p:nvPr>
        </p:nvSpPr>
        <p:spPr/>
        <p:txBody>
          <a:bodyPr/>
          <a:lstStyle/>
          <a:p>
            <a:r>
              <a:rPr lang="en-US" dirty="0" smtClean="0"/>
              <a:t>May occur as a result of tension cracks.</a:t>
            </a:r>
            <a:endParaRPr lang="en-US"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21</a:t>
            </a:fld>
            <a:endParaRPr lang="en-US"/>
          </a:p>
        </p:txBody>
      </p:sp>
      <p:pic>
        <p:nvPicPr>
          <p:cNvPr id="7" name="Picture 6"/>
          <p:cNvPicPr>
            <a:picLocks noChangeAspect="1"/>
          </p:cNvPicPr>
          <p:nvPr/>
        </p:nvPicPr>
        <p:blipFill>
          <a:blip r:embed="rId2"/>
          <a:stretch>
            <a:fillRect/>
          </a:stretch>
        </p:blipFill>
        <p:spPr>
          <a:xfrm>
            <a:off x="4656464" y="1962150"/>
            <a:ext cx="7218283" cy="2935424"/>
          </a:xfrm>
          <a:prstGeom prst="rect">
            <a:avLst/>
          </a:prstGeom>
        </p:spPr>
      </p:pic>
    </p:spTree>
    <p:extLst>
      <p:ext uri="{BB962C8B-B14F-4D97-AF65-F5344CB8AC3E}">
        <p14:creationId xmlns:p14="http://schemas.microsoft.com/office/powerpoint/2010/main" val="705611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Toppling</a:t>
            </a:r>
            <a:endParaRPr lang="en-US" dirty="0"/>
          </a:p>
        </p:txBody>
      </p:sp>
      <p:sp>
        <p:nvSpPr>
          <p:cNvPr id="4" name="Text Placeholder 3"/>
          <p:cNvSpPr>
            <a:spLocks noGrp="1"/>
          </p:cNvSpPr>
          <p:nvPr>
            <p:ph type="body" sz="half" idx="2"/>
          </p:nvPr>
        </p:nvSpPr>
        <p:spPr/>
        <p:txBody>
          <a:bodyPr/>
          <a:lstStyle/>
          <a:p>
            <a:r>
              <a:rPr lang="en-US" dirty="0"/>
              <a:t>Toppling occurs when the trench’s vertical face shears along the tension crack line and topples into the trench</a:t>
            </a:r>
            <a:r>
              <a:rPr lang="en-US" dirty="0" smtClean="0"/>
              <a:t>.</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22</a:t>
            </a:fld>
            <a:endParaRPr lang="en-US"/>
          </a:p>
        </p:txBody>
      </p:sp>
      <p:pic>
        <p:nvPicPr>
          <p:cNvPr id="7" name="Picture 6"/>
          <p:cNvPicPr>
            <a:picLocks noChangeAspect="1"/>
          </p:cNvPicPr>
          <p:nvPr/>
        </p:nvPicPr>
        <p:blipFill>
          <a:blip r:embed="rId2"/>
          <a:stretch>
            <a:fillRect/>
          </a:stretch>
        </p:blipFill>
        <p:spPr>
          <a:xfrm>
            <a:off x="5215103" y="1695450"/>
            <a:ext cx="6505014" cy="2535374"/>
          </a:xfrm>
          <a:prstGeom prst="rect">
            <a:avLst/>
          </a:prstGeom>
        </p:spPr>
      </p:pic>
    </p:spTree>
    <p:extLst>
      <p:ext uri="{BB962C8B-B14F-4D97-AF65-F5344CB8AC3E}">
        <p14:creationId xmlns:p14="http://schemas.microsoft.com/office/powerpoint/2010/main" val="3352176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1213" y="714375"/>
            <a:ext cx="3932237" cy="1600200"/>
          </a:xfrm>
        </p:spPr>
        <p:txBody>
          <a:bodyPr/>
          <a:lstStyle/>
          <a:p>
            <a:r>
              <a:rPr lang="en-US" dirty="0" smtClean="0"/>
              <a:t>Subsidence &amp; bulging</a:t>
            </a:r>
            <a:endParaRPr lang="en-US" dirty="0"/>
          </a:p>
        </p:txBody>
      </p:sp>
      <p:sp>
        <p:nvSpPr>
          <p:cNvPr id="4" name="Text Placeholder 3"/>
          <p:cNvSpPr>
            <a:spLocks noGrp="1"/>
          </p:cNvSpPr>
          <p:nvPr>
            <p:ph type="body" sz="half" idx="2"/>
          </p:nvPr>
        </p:nvSpPr>
        <p:spPr>
          <a:xfrm>
            <a:off x="811213" y="2314575"/>
            <a:ext cx="3932237" cy="3811588"/>
          </a:xfrm>
        </p:spPr>
        <p:txBody>
          <a:bodyPr/>
          <a:lstStyle/>
          <a:p>
            <a:r>
              <a:rPr lang="en-US" dirty="0"/>
              <a:t>Surface subsidence and bulging in the vertical face is caused when the trench is unsupported, creating unbalanced stress.  This will cause face failure and cave-in.</a:t>
            </a:r>
          </a:p>
        </p:txBody>
      </p:sp>
      <p:sp>
        <p:nvSpPr>
          <p:cNvPr id="5" name="Slide Number Placeholder 4"/>
          <p:cNvSpPr>
            <a:spLocks noGrp="1"/>
          </p:cNvSpPr>
          <p:nvPr>
            <p:ph type="sldNum" sz="quarter" idx="12"/>
          </p:nvPr>
        </p:nvSpPr>
        <p:spPr/>
        <p:txBody>
          <a:bodyPr/>
          <a:lstStyle/>
          <a:p>
            <a:fld id="{0305AE82-9724-4C26-AD34-85BA438DD0F0}" type="slidenum">
              <a:rPr lang="en-US" smtClean="0"/>
              <a:t>23</a:t>
            </a:fld>
            <a:endParaRPr lang="en-US"/>
          </a:p>
        </p:txBody>
      </p:sp>
      <p:pic>
        <p:nvPicPr>
          <p:cNvPr id="7" name="Picture 6"/>
          <p:cNvPicPr>
            <a:picLocks noChangeAspect="1"/>
          </p:cNvPicPr>
          <p:nvPr/>
        </p:nvPicPr>
        <p:blipFill>
          <a:blip r:embed="rId2"/>
          <a:stretch>
            <a:fillRect/>
          </a:stretch>
        </p:blipFill>
        <p:spPr>
          <a:xfrm>
            <a:off x="4986833" y="1905000"/>
            <a:ext cx="6754379" cy="2678250"/>
          </a:xfrm>
          <a:prstGeom prst="rect">
            <a:avLst/>
          </a:prstGeom>
        </p:spPr>
      </p:pic>
    </p:spTree>
    <p:extLst>
      <p:ext uri="{BB962C8B-B14F-4D97-AF65-F5344CB8AC3E}">
        <p14:creationId xmlns:p14="http://schemas.microsoft.com/office/powerpoint/2010/main" val="777488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771525"/>
            <a:ext cx="3932237" cy="1600200"/>
          </a:xfrm>
        </p:spPr>
        <p:txBody>
          <a:bodyPr/>
          <a:lstStyle/>
          <a:p>
            <a:r>
              <a:rPr lang="en-US" dirty="0"/>
              <a:t>Bottom heaving or squeezing </a:t>
            </a:r>
          </a:p>
        </p:txBody>
      </p:sp>
      <p:sp>
        <p:nvSpPr>
          <p:cNvPr id="4" name="Text Placeholder 3"/>
          <p:cNvSpPr>
            <a:spLocks noGrp="1"/>
          </p:cNvSpPr>
          <p:nvPr>
            <p:ph type="body" sz="half" idx="2"/>
          </p:nvPr>
        </p:nvSpPr>
        <p:spPr>
          <a:xfrm>
            <a:off x="839788" y="2371725"/>
            <a:ext cx="3932237" cy="3811588"/>
          </a:xfrm>
        </p:spPr>
        <p:txBody>
          <a:bodyPr/>
          <a:lstStyle/>
          <a:p>
            <a:r>
              <a:rPr lang="en-US" dirty="0" smtClean="0"/>
              <a:t>Caused </a:t>
            </a:r>
            <a:r>
              <a:rPr lang="en-US" dirty="0"/>
              <a:t>by the downward pressure created by the weight of adjoining soil.  This pressure causes a bulge in the bottom of the cut.</a:t>
            </a:r>
          </a:p>
        </p:txBody>
      </p:sp>
      <p:sp>
        <p:nvSpPr>
          <p:cNvPr id="5" name="Slide Number Placeholder 4"/>
          <p:cNvSpPr>
            <a:spLocks noGrp="1"/>
          </p:cNvSpPr>
          <p:nvPr>
            <p:ph type="sldNum" sz="quarter" idx="12"/>
          </p:nvPr>
        </p:nvSpPr>
        <p:spPr/>
        <p:txBody>
          <a:bodyPr/>
          <a:lstStyle/>
          <a:p>
            <a:fld id="{0305AE82-9724-4C26-AD34-85BA438DD0F0}" type="slidenum">
              <a:rPr lang="en-US" smtClean="0"/>
              <a:t>24</a:t>
            </a:fld>
            <a:endParaRPr lang="en-US"/>
          </a:p>
        </p:txBody>
      </p:sp>
      <p:pic>
        <p:nvPicPr>
          <p:cNvPr id="7" name="Picture 6"/>
          <p:cNvPicPr>
            <a:picLocks noChangeAspect="1"/>
          </p:cNvPicPr>
          <p:nvPr/>
        </p:nvPicPr>
        <p:blipFill>
          <a:blip r:embed="rId2"/>
          <a:stretch>
            <a:fillRect/>
          </a:stretch>
        </p:blipFill>
        <p:spPr>
          <a:xfrm>
            <a:off x="5495925" y="1826139"/>
            <a:ext cx="6301293" cy="2524586"/>
          </a:xfrm>
          <a:prstGeom prst="rect">
            <a:avLst/>
          </a:prstGeom>
        </p:spPr>
      </p:pic>
    </p:spTree>
    <p:extLst>
      <p:ext uri="{BB962C8B-B14F-4D97-AF65-F5344CB8AC3E}">
        <p14:creationId xmlns:p14="http://schemas.microsoft.com/office/powerpoint/2010/main" val="2816115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275" y="307570"/>
            <a:ext cx="4359503" cy="1600200"/>
          </a:xfrm>
        </p:spPr>
        <p:txBody>
          <a:bodyPr/>
          <a:lstStyle/>
          <a:p>
            <a:r>
              <a:rPr lang="en-US" dirty="0" smtClean="0"/>
              <a:t>Protective systems</a:t>
            </a:r>
            <a:endParaRPr lang="en-US" dirty="0"/>
          </a:p>
        </p:txBody>
      </p:sp>
      <p:sp>
        <p:nvSpPr>
          <p:cNvPr id="4" name="Text Placeholder 3"/>
          <p:cNvSpPr>
            <a:spLocks noGrp="1"/>
          </p:cNvSpPr>
          <p:nvPr>
            <p:ph type="body" sz="half" idx="2"/>
          </p:nvPr>
        </p:nvSpPr>
        <p:spPr>
          <a:xfrm>
            <a:off x="374275" y="1907770"/>
            <a:ext cx="4580110" cy="3811588"/>
          </a:xfrm>
        </p:spPr>
        <p:txBody>
          <a:bodyPr>
            <a:normAutofit/>
          </a:bodyPr>
          <a:lstStyle/>
          <a:p>
            <a:r>
              <a:rPr lang="en-US" dirty="0"/>
              <a:t>Each employee in an excavation must be protected by a </a:t>
            </a:r>
            <a:r>
              <a:rPr lang="en-US" b="1" i="1" dirty="0" smtClean="0"/>
              <a:t>protective </a:t>
            </a:r>
            <a:r>
              <a:rPr lang="en-US" b="1" i="1" dirty="0"/>
              <a:t>system</a:t>
            </a:r>
            <a:r>
              <a:rPr lang="en-US" dirty="0"/>
              <a:t> except when</a:t>
            </a:r>
            <a:r>
              <a:rPr lang="en-US" dirty="0" smtClean="0"/>
              <a:t>:</a:t>
            </a:r>
            <a:endParaRPr lang="en-US" dirty="0"/>
          </a:p>
          <a:p>
            <a:pPr marL="342900" indent="-342900">
              <a:buFont typeface="Arial" panose="020B0604020202020204" pitchFamily="34" charset="0"/>
              <a:buChar char="•"/>
            </a:pPr>
            <a:r>
              <a:rPr lang="en-US" i="1" dirty="0" smtClean="0"/>
              <a:t>excavation </a:t>
            </a:r>
            <a:r>
              <a:rPr lang="en-US" i="1" dirty="0"/>
              <a:t>is made entirely in stable rock; or</a:t>
            </a:r>
          </a:p>
          <a:p>
            <a:pPr marL="342900" indent="-342900">
              <a:buFont typeface="Arial" panose="020B0604020202020204" pitchFamily="34" charset="0"/>
              <a:buChar char="•"/>
            </a:pPr>
            <a:r>
              <a:rPr lang="en-US" i="1" dirty="0" smtClean="0"/>
              <a:t>excavations </a:t>
            </a:r>
            <a:r>
              <a:rPr lang="en-US" i="1" dirty="0"/>
              <a:t>are less than </a:t>
            </a:r>
            <a:r>
              <a:rPr lang="en-US" b="1" i="1" dirty="0" smtClean="0"/>
              <a:t>5</a:t>
            </a:r>
            <a:r>
              <a:rPr lang="en-US" i="1" dirty="0" smtClean="0"/>
              <a:t> </a:t>
            </a:r>
            <a:r>
              <a:rPr lang="en-US" i="1" dirty="0"/>
              <a:t>feet deep </a:t>
            </a:r>
            <a:r>
              <a:rPr lang="en-US" i="1" u="sng" dirty="0"/>
              <a:t>and</a:t>
            </a:r>
            <a:r>
              <a:rPr lang="en-US" i="1" dirty="0"/>
              <a:t> a </a:t>
            </a:r>
            <a:r>
              <a:rPr lang="en-US" b="1" i="1" dirty="0" smtClean="0"/>
              <a:t>Competent </a:t>
            </a:r>
            <a:r>
              <a:rPr lang="en-US" b="1" i="1" dirty="0"/>
              <a:t>Person</a:t>
            </a:r>
            <a:r>
              <a:rPr lang="en-US" i="1" dirty="0"/>
              <a:t> determines that there is no </a:t>
            </a:r>
            <a:r>
              <a:rPr lang="en-US" i="1" dirty="0" smtClean="0"/>
              <a:t>indication </a:t>
            </a:r>
            <a:r>
              <a:rPr lang="en-US" i="1" dirty="0"/>
              <a:t>of a potential cave-in.</a:t>
            </a:r>
          </a:p>
          <a:p>
            <a:pPr marL="342900" indent="-342900">
              <a:buFont typeface="Arial" panose="020B0604020202020204" pitchFamily="34" charset="0"/>
              <a:buChar char="•"/>
            </a:pPr>
            <a:r>
              <a:rPr lang="en-US" i="1" dirty="0"/>
              <a:t> four feet for WA folks!</a:t>
            </a:r>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25</a:t>
            </a:fld>
            <a:endParaRPr lang="en-US"/>
          </a:p>
        </p:txBody>
      </p:sp>
      <p:pic>
        <p:nvPicPr>
          <p:cNvPr id="6" name="Picture 5"/>
          <p:cNvPicPr>
            <a:picLocks noChangeAspect="1"/>
          </p:cNvPicPr>
          <p:nvPr/>
        </p:nvPicPr>
        <p:blipFill>
          <a:blip r:embed="rId2"/>
          <a:stretch>
            <a:fillRect/>
          </a:stretch>
        </p:blipFill>
        <p:spPr>
          <a:xfrm>
            <a:off x="6153761" y="1114424"/>
            <a:ext cx="4947064" cy="3964925"/>
          </a:xfrm>
          <a:prstGeom prst="rect">
            <a:avLst/>
          </a:prstGeom>
        </p:spPr>
      </p:pic>
    </p:spTree>
    <p:extLst>
      <p:ext uri="{BB962C8B-B14F-4D97-AF65-F5344CB8AC3E}">
        <p14:creationId xmlns:p14="http://schemas.microsoft.com/office/powerpoint/2010/main" val="5187758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341" y="1396537"/>
            <a:ext cx="4347354" cy="3636819"/>
          </a:xfrm>
        </p:spPr>
        <p:txBody>
          <a:bodyPr>
            <a:normAutofit/>
          </a:bodyPr>
          <a:lstStyle/>
          <a:p>
            <a:r>
              <a:rPr lang="en-US" b="1" dirty="0"/>
              <a:t>Protective systems for excavations over 20 feet deep must be designed by </a:t>
            </a:r>
            <a:r>
              <a:rPr lang="en-US" b="1" dirty="0" smtClean="0"/>
              <a:t>a</a:t>
            </a:r>
            <a:br>
              <a:rPr lang="en-US" b="1" dirty="0" smtClean="0"/>
            </a:br>
            <a:r>
              <a:rPr lang="en-US" b="1" dirty="0"/>
              <a:t/>
            </a:r>
            <a:br>
              <a:rPr lang="en-US" b="1" dirty="0"/>
            </a:br>
            <a:r>
              <a:rPr lang="en-US" b="1" u="sng" dirty="0" smtClean="0"/>
              <a:t>Registered </a:t>
            </a:r>
            <a:r>
              <a:rPr lang="en-US" b="1" u="sng" dirty="0"/>
              <a:t>Professional Engineer!</a:t>
            </a:r>
            <a:r>
              <a:rPr lang="en-US" b="1" dirty="0"/>
              <a:t/>
            </a:r>
            <a:br>
              <a:rPr lang="en-US" b="1" dirty="0"/>
            </a:b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26</a:t>
            </a:fld>
            <a:endParaRPr lang="en-US"/>
          </a:p>
        </p:txBody>
      </p:sp>
      <p:pic>
        <p:nvPicPr>
          <p:cNvPr id="6" name="Picture 5"/>
          <p:cNvPicPr>
            <a:picLocks noChangeAspect="1"/>
          </p:cNvPicPr>
          <p:nvPr/>
        </p:nvPicPr>
        <p:blipFill>
          <a:blip r:embed="rId2"/>
          <a:stretch>
            <a:fillRect/>
          </a:stretch>
        </p:blipFill>
        <p:spPr>
          <a:xfrm>
            <a:off x="5676889" y="1174215"/>
            <a:ext cx="6124585" cy="4081462"/>
          </a:xfrm>
          <a:prstGeom prst="rect">
            <a:avLst/>
          </a:prstGeom>
        </p:spPr>
      </p:pic>
    </p:spTree>
    <p:extLst>
      <p:ext uri="{BB962C8B-B14F-4D97-AF65-F5344CB8AC3E}">
        <p14:creationId xmlns:p14="http://schemas.microsoft.com/office/powerpoint/2010/main" val="1221130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36" y="457200"/>
            <a:ext cx="4356389" cy="1600200"/>
          </a:xfrm>
        </p:spPr>
        <p:txBody>
          <a:bodyPr/>
          <a:lstStyle/>
          <a:p>
            <a:r>
              <a:rPr lang="en-US" dirty="0" smtClean="0"/>
              <a:t>Selection </a:t>
            </a:r>
            <a:r>
              <a:rPr lang="en-US" dirty="0"/>
              <a:t>of </a:t>
            </a:r>
            <a:r>
              <a:rPr lang="en-US" dirty="0" smtClean="0"/>
              <a:t>protective </a:t>
            </a:r>
            <a:r>
              <a:rPr lang="en-US" dirty="0"/>
              <a:t>s</a:t>
            </a:r>
            <a:r>
              <a:rPr lang="en-US" dirty="0" smtClean="0"/>
              <a:t>ystems</a:t>
            </a:r>
            <a:endParaRPr lang="en-US" dirty="0"/>
          </a:p>
        </p:txBody>
      </p:sp>
      <p:sp>
        <p:nvSpPr>
          <p:cNvPr id="4" name="Text Placeholder 3"/>
          <p:cNvSpPr>
            <a:spLocks noGrp="1"/>
          </p:cNvSpPr>
          <p:nvPr>
            <p:ph type="body" sz="half" idx="2"/>
          </p:nvPr>
        </p:nvSpPr>
        <p:spPr>
          <a:xfrm>
            <a:off x="415636" y="2057400"/>
            <a:ext cx="4356389" cy="3811588"/>
          </a:xfrm>
        </p:spPr>
        <p:txBody>
          <a:bodyPr>
            <a:normAutofit fontScale="92500" lnSpcReduction="10000"/>
          </a:bodyPr>
          <a:lstStyle/>
          <a:p>
            <a:r>
              <a:rPr lang="en-US" dirty="0"/>
              <a:t>Protective systems are divided into two categories:</a:t>
            </a:r>
          </a:p>
          <a:p>
            <a:pPr marL="342900" indent="-342900">
              <a:buFont typeface="Arial" panose="020B0604020202020204" pitchFamily="34" charset="0"/>
              <a:buChar char="•"/>
            </a:pPr>
            <a:r>
              <a:rPr lang="en-US" dirty="0" smtClean="0"/>
              <a:t>Sloping </a:t>
            </a:r>
            <a:r>
              <a:rPr lang="en-US" dirty="0"/>
              <a:t>and benching systems; and</a:t>
            </a:r>
          </a:p>
          <a:p>
            <a:pPr marL="342900" indent="-342900">
              <a:buFont typeface="Arial" panose="020B0604020202020204" pitchFamily="34" charset="0"/>
              <a:buChar char="•"/>
            </a:pPr>
            <a:r>
              <a:rPr lang="en-US" dirty="0" smtClean="0"/>
              <a:t>Support </a:t>
            </a:r>
            <a:r>
              <a:rPr lang="en-US" dirty="0"/>
              <a:t>systems, shield systems, and other </a:t>
            </a:r>
            <a:r>
              <a:rPr lang="en-US" dirty="0" smtClean="0"/>
              <a:t>protective </a:t>
            </a:r>
            <a:r>
              <a:rPr lang="en-US" dirty="0"/>
              <a:t>systems.</a:t>
            </a:r>
          </a:p>
          <a:p>
            <a:endParaRPr lang="en-US" b="1" i="1" dirty="0"/>
          </a:p>
          <a:p>
            <a:r>
              <a:rPr lang="en-US" b="1" i="1" dirty="0" smtClean="0"/>
              <a:t>The </a:t>
            </a:r>
            <a:r>
              <a:rPr lang="en-US" b="1" i="1" dirty="0"/>
              <a:t>use of either of these categories of </a:t>
            </a:r>
            <a:r>
              <a:rPr lang="en-US" b="1" i="1" dirty="0" smtClean="0"/>
              <a:t>protective </a:t>
            </a:r>
            <a:r>
              <a:rPr lang="en-US" b="1" i="1" dirty="0"/>
              <a:t>systems requires the choice </a:t>
            </a:r>
            <a:r>
              <a:rPr lang="en-US" b="1" i="1" dirty="0" smtClean="0"/>
              <a:t>of </a:t>
            </a:r>
            <a:r>
              <a:rPr lang="en-US" b="1" i="1" dirty="0"/>
              <a:t>one of four design options.</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27</a:t>
            </a:fld>
            <a:endParaRPr lang="en-US"/>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83188" y="1366645"/>
            <a:ext cx="6172200" cy="4115184"/>
          </a:xfrm>
        </p:spPr>
      </p:pic>
    </p:spTree>
    <p:extLst>
      <p:ext uri="{BB962C8B-B14F-4D97-AF65-F5344CB8AC3E}">
        <p14:creationId xmlns:p14="http://schemas.microsoft.com/office/powerpoint/2010/main" val="32527986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016" y="457200"/>
            <a:ext cx="4240009" cy="1600200"/>
          </a:xfrm>
        </p:spPr>
        <p:txBody>
          <a:bodyPr/>
          <a:lstStyle/>
          <a:p>
            <a:r>
              <a:rPr lang="en-US" dirty="0" smtClean="0"/>
              <a:t>Sloping and benching </a:t>
            </a:r>
            <a:r>
              <a:rPr lang="en-US" dirty="0"/>
              <a:t>o</a:t>
            </a:r>
            <a:r>
              <a:rPr lang="en-US" dirty="0" smtClean="0"/>
              <a:t>ptions</a:t>
            </a:r>
            <a:endParaRPr lang="en-US" dirty="0"/>
          </a:p>
        </p:txBody>
      </p:sp>
      <p:sp>
        <p:nvSpPr>
          <p:cNvPr id="4" name="Text Placeholder 3"/>
          <p:cNvSpPr>
            <a:spLocks noGrp="1"/>
          </p:cNvSpPr>
          <p:nvPr>
            <p:ph type="body" sz="half" idx="2"/>
          </p:nvPr>
        </p:nvSpPr>
        <p:spPr>
          <a:xfrm>
            <a:off x="532016" y="2057400"/>
            <a:ext cx="4522122" cy="3811588"/>
          </a:xfrm>
        </p:spPr>
        <p:txBody>
          <a:bodyPr/>
          <a:lstStyle/>
          <a:p>
            <a:r>
              <a:rPr lang="en-US" dirty="0" smtClean="0"/>
              <a:t>Options include:</a:t>
            </a:r>
          </a:p>
          <a:p>
            <a:pPr marL="342900" indent="-342900">
              <a:buFont typeface="Arial" panose="020B0604020202020204" pitchFamily="34" charset="0"/>
              <a:buChar char="•"/>
            </a:pPr>
            <a:r>
              <a:rPr lang="en-US" dirty="0" smtClean="0"/>
              <a:t>Slope no steeper than 11/2 : 1 (34°)</a:t>
            </a:r>
          </a:p>
          <a:p>
            <a:pPr marL="342900" indent="-342900">
              <a:buFont typeface="Arial" panose="020B0604020202020204" pitchFamily="34" charset="0"/>
              <a:buChar char="•"/>
            </a:pPr>
            <a:r>
              <a:rPr lang="en-US" dirty="0" smtClean="0"/>
              <a:t> The use of Appendices A </a:t>
            </a:r>
            <a:r>
              <a:rPr lang="en-US" u="sng" dirty="0" smtClean="0"/>
              <a:t>and</a:t>
            </a:r>
            <a:r>
              <a:rPr lang="en-US" dirty="0" smtClean="0"/>
              <a:t> B</a:t>
            </a:r>
          </a:p>
          <a:p>
            <a:pPr marL="342900" indent="-342900">
              <a:buFont typeface="Arial" panose="020B0604020202020204" pitchFamily="34" charset="0"/>
              <a:buChar char="•"/>
            </a:pPr>
            <a:r>
              <a:rPr lang="en-US" dirty="0" smtClean="0"/>
              <a:t>Designs using other tabulated data</a:t>
            </a:r>
          </a:p>
          <a:p>
            <a:pPr marL="342900" indent="-342900">
              <a:buFont typeface="Arial" panose="020B0604020202020204" pitchFamily="34" charset="0"/>
              <a:buChar char="•"/>
            </a:pPr>
            <a:r>
              <a:rPr lang="en-US" dirty="0" smtClean="0"/>
              <a:t>Design by a Registered Professional Engineer</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28</a:t>
            </a:fld>
            <a:endParaRPr lang="en-US"/>
          </a:p>
        </p:txBody>
      </p:sp>
      <p:pic>
        <p:nvPicPr>
          <p:cNvPr id="7" name="Content Placeholder 5"/>
          <p:cNvPicPr>
            <a:picLocks noGrp="1" noChangeAspect="1"/>
          </p:cNvPicPr>
          <p:nvPr>
            <p:ph idx="1"/>
          </p:nvPr>
        </p:nvPicPr>
        <p:blipFill>
          <a:blip r:embed="rId2"/>
          <a:stretch>
            <a:fillRect/>
          </a:stretch>
        </p:blipFill>
        <p:spPr>
          <a:xfrm>
            <a:off x="5183188" y="1368835"/>
            <a:ext cx="6172200" cy="4110805"/>
          </a:xfrm>
          <a:prstGeom prst="rect">
            <a:avLst/>
          </a:prstGeom>
        </p:spPr>
      </p:pic>
    </p:spTree>
    <p:extLst>
      <p:ext uri="{BB962C8B-B14F-4D97-AF65-F5344CB8AC3E}">
        <p14:creationId xmlns:p14="http://schemas.microsoft.com/office/powerpoint/2010/main" val="4023718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 1</a:t>
            </a:r>
            <a:endParaRPr lang="en-US" dirty="0"/>
          </a:p>
        </p:txBody>
      </p:sp>
      <p:sp>
        <p:nvSpPr>
          <p:cNvPr id="3" name="Slide Number Placeholder 2"/>
          <p:cNvSpPr>
            <a:spLocks noGrp="1"/>
          </p:cNvSpPr>
          <p:nvPr>
            <p:ph type="sldNum" sz="quarter" idx="12"/>
          </p:nvPr>
        </p:nvSpPr>
        <p:spPr/>
        <p:txBody>
          <a:bodyPr/>
          <a:lstStyle/>
          <a:p>
            <a:fld id="{0305AE82-9724-4C26-AD34-85BA438DD0F0}" type="slidenum">
              <a:rPr lang="en-US" smtClean="0"/>
              <a:t>29</a:t>
            </a:fld>
            <a:endParaRPr lang="en-US"/>
          </a:p>
        </p:txBody>
      </p:sp>
      <p:pic>
        <p:nvPicPr>
          <p:cNvPr id="4" name="Picture 3"/>
          <p:cNvPicPr>
            <a:picLocks noChangeAspect="1"/>
          </p:cNvPicPr>
          <p:nvPr/>
        </p:nvPicPr>
        <p:blipFill>
          <a:blip r:embed="rId2"/>
          <a:stretch>
            <a:fillRect/>
          </a:stretch>
        </p:blipFill>
        <p:spPr>
          <a:xfrm>
            <a:off x="713999" y="1566863"/>
            <a:ext cx="10764001" cy="4323200"/>
          </a:xfrm>
          <a:prstGeom prst="rect">
            <a:avLst/>
          </a:prstGeom>
        </p:spPr>
      </p:pic>
    </p:spTree>
    <p:extLst>
      <p:ext uri="{BB962C8B-B14F-4D97-AF65-F5344CB8AC3E}">
        <p14:creationId xmlns:p14="http://schemas.microsoft.com/office/powerpoint/2010/main" val="3355303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54" y="315884"/>
            <a:ext cx="4215072" cy="1600200"/>
          </a:xfrm>
        </p:spPr>
        <p:txBody>
          <a:bodyPr/>
          <a:lstStyle/>
          <a:p>
            <a:r>
              <a:rPr lang="en-US" dirty="0" smtClean="0"/>
              <a:t>Visual tests</a:t>
            </a:r>
            <a:endParaRPr lang="en-US" dirty="0"/>
          </a:p>
        </p:txBody>
      </p:sp>
      <p:pic>
        <p:nvPicPr>
          <p:cNvPr id="6" name="Content Placeholder 5"/>
          <p:cNvPicPr>
            <a:picLocks noGrp="1" noChangeAspect="1"/>
          </p:cNvPicPr>
          <p:nvPr>
            <p:ph idx="1"/>
          </p:nvPr>
        </p:nvPicPr>
        <p:blipFill>
          <a:blip r:embed="rId2"/>
          <a:stretch>
            <a:fillRect/>
          </a:stretch>
        </p:blipFill>
        <p:spPr>
          <a:xfrm>
            <a:off x="5630863" y="1004887"/>
            <a:ext cx="5276850" cy="4838700"/>
          </a:xfrm>
          <a:prstGeom prst="rect">
            <a:avLst/>
          </a:prstGeom>
        </p:spPr>
      </p:pic>
      <p:sp>
        <p:nvSpPr>
          <p:cNvPr id="4" name="Text Placeholder 3"/>
          <p:cNvSpPr>
            <a:spLocks noGrp="1"/>
          </p:cNvSpPr>
          <p:nvPr>
            <p:ph type="body" sz="half" idx="2"/>
          </p:nvPr>
        </p:nvSpPr>
        <p:spPr>
          <a:xfrm>
            <a:off x="556954" y="1916084"/>
            <a:ext cx="4215072" cy="3811588"/>
          </a:xfrm>
        </p:spPr>
        <p:txBody>
          <a:bodyPr>
            <a:normAutofit/>
          </a:bodyPr>
          <a:lstStyle/>
          <a:p>
            <a:r>
              <a:rPr lang="en-US" dirty="0"/>
              <a:t>Observe the side of the opened excavation and the surface area adjacent to the excavation.  </a:t>
            </a:r>
          </a:p>
          <a:p>
            <a:pPr marL="342900" indent="-342900">
              <a:buFont typeface="Arial" panose="020B0604020202020204" pitchFamily="34" charset="0"/>
              <a:buChar char="•"/>
            </a:pPr>
            <a:r>
              <a:rPr lang="en-US" i="1" dirty="0" smtClean="0"/>
              <a:t>Crack-like </a:t>
            </a:r>
            <a:r>
              <a:rPr lang="en-US" i="1" dirty="0"/>
              <a:t>openings such as tension </a:t>
            </a:r>
            <a:r>
              <a:rPr lang="en-US" i="1" dirty="0" smtClean="0"/>
              <a:t>cracks </a:t>
            </a:r>
            <a:r>
              <a:rPr lang="en-US" i="1" dirty="0"/>
              <a:t>could indicate fissured </a:t>
            </a:r>
            <a:r>
              <a:rPr lang="en-US" i="1" dirty="0" smtClean="0"/>
              <a:t>material  </a:t>
            </a:r>
          </a:p>
          <a:p>
            <a:endParaRPr lang="en-US" i="1" dirty="0"/>
          </a:p>
          <a:p>
            <a:pPr marL="342900" indent="-342900">
              <a:buFont typeface="Arial" panose="020B0604020202020204" pitchFamily="34" charset="0"/>
              <a:buChar char="•"/>
            </a:pPr>
            <a:r>
              <a:rPr lang="en-US" i="1" dirty="0"/>
              <a:t>If chunks of soil spill off a vertical </a:t>
            </a:r>
            <a:r>
              <a:rPr lang="en-US" i="1" dirty="0" smtClean="0"/>
              <a:t>side</a:t>
            </a:r>
            <a:r>
              <a:rPr lang="en-US" i="1" dirty="0"/>
              <a:t>, the soil could be fissured</a:t>
            </a:r>
          </a:p>
        </p:txBody>
      </p:sp>
      <p:sp>
        <p:nvSpPr>
          <p:cNvPr id="5" name="Slide Number Placeholder 4"/>
          <p:cNvSpPr>
            <a:spLocks noGrp="1"/>
          </p:cNvSpPr>
          <p:nvPr>
            <p:ph type="sldNum" sz="quarter" idx="12"/>
          </p:nvPr>
        </p:nvSpPr>
        <p:spPr/>
        <p:txBody>
          <a:bodyPr/>
          <a:lstStyle/>
          <a:p>
            <a:fld id="{0305AE82-9724-4C26-AD34-85BA438DD0F0}" type="slidenum">
              <a:rPr lang="en-US" smtClean="0"/>
              <a:t>3</a:t>
            </a:fld>
            <a:endParaRPr lang="en-US"/>
          </a:p>
        </p:txBody>
      </p:sp>
    </p:spTree>
    <p:extLst>
      <p:ext uri="{BB962C8B-B14F-4D97-AF65-F5344CB8AC3E}">
        <p14:creationId xmlns:p14="http://schemas.microsoft.com/office/powerpoint/2010/main" val="990716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7527" y="457200"/>
            <a:ext cx="3932237" cy="1600200"/>
          </a:xfrm>
        </p:spPr>
        <p:txBody>
          <a:bodyPr/>
          <a:lstStyle/>
          <a:p>
            <a:r>
              <a:rPr lang="en-US" dirty="0" smtClean="0"/>
              <a:t>Option 2</a:t>
            </a:r>
            <a:endParaRPr lang="en-US" dirty="0"/>
          </a:p>
        </p:txBody>
      </p:sp>
      <p:sp>
        <p:nvSpPr>
          <p:cNvPr id="4" name="Text Placeholder 3"/>
          <p:cNvSpPr>
            <a:spLocks noGrp="1"/>
          </p:cNvSpPr>
          <p:nvPr>
            <p:ph type="body" sz="half" idx="2"/>
          </p:nvPr>
        </p:nvSpPr>
        <p:spPr>
          <a:xfrm>
            <a:off x="307571" y="2057400"/>
            <a:ext cx="4472247" cy="3811588"/>
          </a:xfrm>
        </p:spPr>
        <p:txBody>
          <a:bodyPr>
            <a:normAutofit/>
          </a:bodyPr>
          <a:lstStyle/>
          <a:p>
            <a:r>
              <a:rPr lang="en-US" dirty="0"/>
              <a:t>Determination of Slopes and </a:t>
            </a:r>
            <a:r>
              <a:rPr lang="en-US" dirty="0" smtClean="0"/>
              <a:t>Configurations:</a:t>
            </a:r>
            <a:endParaRPr lang="en-US" dirty="0"/>
          </a:p>
          <a:p>
            <a:r>
              <a:rPr lang="en-US" dirty="0" smtClean="0"/>
              <a:t>This </a:t>
            </a:r>
            <a:r>
              <a:rPr lang="en-US" dirty="0"/>
              <a:t>option involves the use of Appendices A </a:t>
            </a:r>
            <a:r>
              <a:rPr lang="en-US" u="sng" dirty="0"/>
              <a:t>and</a:t>
            </a:r>
            <a:r>
              <a:rPr lang="en-US" dirty="0"/>
              <a:t> B:</a:t>
            </a:r>
          </a:p>
          <a:p>
            <a:pPr marL="342900" indent="-342900">
              <a:buFont typeface="Arial" panose="020B0604020202020204" pitchFamily="34" charset="0"/>
              <a:buChar char="•"/>
            </a:pPr>
            <a:r>
              <a:rPr lang="en-US" dirty="0" smtClean="0"/>
              <a:t>Appendix </a:t>
            </a:r>
            <a:r>
              <a:rPr lang="en-US" dirty="0"/>
              <a:t>A is Soil Classification</a:t>
            </a:r>
          </a:p>
          <a:p>
            <a:pPr marL="342900" indent="-342900">
              <a:buFont typeface="Arial" panose="020B0604020202020204" pitchFamily="34" charset="0"/>
              <a:buChar char="•"/>
            </a:pPr>
            <a:r>
              <a:rPr lang="en-US" dirty="0"/>
              <a:t>Appendix B is Sloping &amp; Benching</a:t>
            </a:r>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30</a:t>
            </a:fld>
            <a:endParaRPr lang="en-US"/>
          </a:p>
        </p:txBody>
      </p:sp>
      <p:pic>
        <p:nvPicPr>
          <p:cNvPr id="6" name="Picture 5"/>
          <p:cNvPicPr>
            <a:picLocks noChangeAspect="1"/>
          </p:cNvPicPr>
          <p:nvPr/>
        </p:nvPicPr>
        <p:blipFill>
          <a:blip r:embed="rId2"/>
          <a:stretch>
            <a:fillRect/>
          </a:stretch>
        </p:blipFill>
        <p:spPr>
          <a:xfrm>
            <a:off x="5194936" y="1587731"/>
            <a:ext cx="6614654" cy="3176833"/>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453594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 2</a:t>
            </a:r>
            <a:endParaRPr lang="en-US" dirty="0"/>
          </a:p>
        </p:txBody>
      </p:sp>
      <p:sp>
        <p:nvSpPr>
          <p:cNvPr id="3" name="Slide Number Placeholder 2"/>
          <p:cNvSpPr>
            <a:spLocks noGrp="1"/>
          </p:cNvSpPr>
          <p:nvPr>
            <p:ph type="sldNum" sz="quarter" idx="12"/>
          </p:nvPr>
        </p:nvSpPr>
        <p:spPr/>
        <p:txBody>
          <a:bodyPr/>
          <a:lstStyle/>
          <a:p>
            <a:fld id="{0305AE82-9724-4C26-AD34-85BA438DD0F0}" type="slidenum">
              <a:rPr lang="en-US" smtClean="0"/>
              <a:t>31</a:t>
            </a:fld>
            <a:endParaRPr lang="en-US"/>
          </a:p>
        </p:txBody>
      </p:sp>
      <p:pic>
        <p:nvPicPr>
          <p:cNvPr id="4" name="Picture 3"/>
          <p:cNvPicPr>
            <a:picLocks noChangeAspect="1"/>
          </p:cNvPicPr>
          <p:nvPr/>
        </p:nvPicPr>
        <p:blipFill>
          <a:blip r:embed="rId2"/>
          <a:stretch>
            <a:fillRect/>
          </a:stretch>
        </p:blipFill>
        <p:spPr>
          <a:xfrm>
            <a:off x="488405" y="2300093"/>
            <a:ext cx="5408100" cy="2430932"/>
          </a:xfrm>
          <a:prstGeom prst="rect">
            <a:avLst/>
          </a:prstGeom>
        </p:spPr>
      </p:pic>
      <p:pic>
        <p:nvPicPr>
          <p:cNvPr id="5" name="Picture 4"/>
          <p:cNvPicPr>
            <a:picLocks noChangeAspect="1"/>
          </p:cNvPicPr>
          <p:nvPr/>
        </p:nvPicPr>
        <p:blipFill>
          <a:blip r:embed="rId3"/>
          <a:stretch>
            <a:fillRect/>
          </a:stretch>
        </p:blipFill>
        <p:spPr>
          <a:xfrm>
            <a:off x="6286501" y="2404548"/>
            <a:ext cx="5708550" cy="2288377"/>
          </a:xfrm>
          <a:prstGeom prst="rect">
            <a:avLst/>
          </a:prstGeom>
        </p:spPr>
      </p:pic>
    </p:spTree>
    <p:extLst>
      <p:ext uri="{BB962C8B-B14F-4D97-AF65-F5344CB8AC3E}">
        <p14:creationId xmlns:p14="http://schemas.microsoft.com/office/powerpoint/2010/main" val="11753693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 2</a:t>
            </a:r>
            <a:endParaRPr lang="en-US" dirty="0"/>
          </a:p>
        </p:txBody>
      </p:sp>
      <p:sp>
        <p:nvSpPr>
          <p:cNvPr id="3" name="Slide Number Placeholder 2"/>
          <p:cNvSpPr>
            <a:spLocks noGrp="1"/>
          </p:cNvSpPr>
          <p:nvPr>
            <p:ph type="sldNum" sz="quarter" idx="12"/>
          </p:nvPr>
        </p:nvSpPr>
        <p:spPr/>
        <p:txBody>
          <a:bodyPr/>
          <a:lstStyle/>
          <a:p>
            <a:fld id="{0305AE82-9724-4C26-AD34-85BA438DD0F0}" type="slidenum">
              <a:rPr lang="en-US" smtClean="0"/>
              <a:t>32</a:t>
            </a:fld>
            <a:endParaRPr lang="en-US"/>
          </a:p>
        </p:txBody>
      </p:sp>
      <p:pic>
        <p:nvPicPr>
          <p:cNvPr id="6" name="Picture 5"/>
          <p:cNvPicPr>
            <a:picLocks noChangeAspect="1"/>
          </p:cNvPicPr>
          <p:nvPr/>
        </p:nvPicPr>
        <p:blipFill>
          <a:blip r:embed="rId2"/>
          <a:stretch>
            <a:fillRect/>
          </a:stretch>
        </p:blipFill>
        <p:spPr>
          <a:xfrm>
            <a:off x="2061975" y="1614016"/>
            <a:ext cx="8068050" cy="4021133"/>
          </a:xfrm>
          <a:prstGeom prst="rect">
            <a:avLst/>
          </a:prstGeom>
        </p:spPr>
      </p:pic>
    </p:spTree>
    <p:extLst>
      <p:ext uri="{BB962C8B-B14F-4D97-AF65-F5344CB8AC3E}">
        <p14:creationId xmlns:p14="http://schemas.microsoft.com/office/powerpoint/2010/main" val="36214870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54" y="457200"/>
            <a:ext cx="4422370" cy="1600200"/>
          </a:xfrm>
        </p:spPr>
        <p:txBody>
          <a:bodyPr/>
          <a:lstStyle/>
          <a:p>
            <a:r>
              <a:rPr lang="en-US" dirty="0" smtClean="0"/>
              <a:t>Option 3</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11788" y="1519237"/>
            <a:ext cx="5715000" cy="3810000"/>
          </a:xfrm>
        </p:spPr>
      </p:pic>
      <p:sp>
        <p:nvSpPr>
          <p:cNvPr id="4" name="Text Placeholder 3"/>
          <p:cNvSpPr>
            <a:spLocks noGrp="1"/>
          </p:cNvSpPr>
          <p:nvPr>
            <p:ph type="body" sz="half" idx="2"/>
          </p:nvPr>
        </p:nvSpPr>
        <p:spPr>
          <a:xfrm>
            <a:off x="556954" y="2057400"/>
            <a:ext cx="4422370" cy="3811588"/>
          </a:xfrm>
        </p:spPr>
        <p:txBody>
          <a:bodyPr>
            <a:normAutofit/>
          </a:bodyPr>
          <a:lstStyle/>
          <a:p>
            <a:r>
              <a:rPr lang="en-US" dirty="0"/>
              <a:t>Design sloping or benching systems by use of </a:t>
            </a:r>
            <a:r>
              <a:rPr lang="en-US" u="sng" dirty="0" smtClean="0"/>
              <a:t>tabulated </a:t>
            </a:r>
            <a:r>
              <a:rPr lang="en-US" u="sng" dirty="0"/>
              <a:t>data</a:t>
            </a:r>
            <a:r>
              <a:rPr lang="en-US" dirty="0"/>
              <a:t>, such as tables and charts.  </a:t>
            </a:r>
          </a:p>
          <a:p>
            <a:pPr marL="342900" indent="-342900">
              <a:buFont typeface="Arial" panose="020B0604020202020204" pitchFamily="34" charset="0"/>
              <a:buChar char="•"/>
            </a:pPr>
            <a:r>
              <a:rPr lang="en-US" i="1" dirty="0" smtClean="0"/>
              <a:t>Tabulated </a:t>
            </a:r>
            <a:r>
              <a:rPr lang="en-US" i="1" dirty="0"/>
              <a:t>data must be in written form.  </a:t>
            </a:r>
          </a:p>
          <a:p>
            <a:pPr marL="342900" indent="-342900">
              <a:buFont typeface="Arial" panose="020B0604020202020204" pitchFamily="34" charset="0"/>
              <a:buChar char="•"/>
            </a:pPr>
            <a:r>
              <a:rPr lang="en-US" i="1" dirty="0" smtClean="0"/>
              <a:t>At </a:t>
            </a:r>
            <a:r>
              <a:rPr lang="en-US" i="1" dirty="0"/>
              <a:t>least one copy of this data must be kept at the </a:t>
            </a:r>
            <a:r>
              <a:rPr lang="en-US" i="1" dirty="0" smtClean="0"/>
              <a:t>jobsite </a:t>
            </a:r>
            <a:r>
              <a:rPr lang="en-US" i="1" dirty="0"/>
              <a:t>during construction of the protective </a:t>
            </a:r>
            <a:r>
              <a:rPr lang="en-US" i="1" dirty="0" smtClean="0"/>
              <a:t>system</a:t>
            </a:r>
            <a:r>
              <a:rPr lang="en-US" i="1" dirty="0"/>
              <a:t>.</a:t>
            </a:r>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33</a:t>
            </a:fld>
            <a:endParaRPr lang="en-US"/>
          </a:p>
        </p:txBody>
      </p:sp>
    </p:spTree>
    <p:extLst>
      <p:ext uri="{BB962C8B-B14F-4D97-AF65-F5344CB8AC3E}">
        <p14:creationId xmlns:p14="http://schemas.microsoft.com/office/powerpoint/2010/main" val="37583626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39" y="1371601"/>
            <a:ext cx="4447829" cy="1156899"/>
          </a:xfrm>
        </p:spPr>
        <p:txBody>
          <a:bodyPr/>
          <a:lstStyle/>
          <a:p>
            <a:r>
              <a:rPr lang="en-US" dirty="0" smtClean="0"/>
              <a:t>Option 4</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2725" y="1804987"/>
            <a:ext cx="5953125" cy="3238500"/>
          </a:xfrm>
        </p:spPr>
      </p:pic>
      <p:sp>
        <p:nvSpPr>
          <p:cNvPr id="4" name="Text Placeholder 3"/>
          <p:cNvSpPr>
            <a:spLocks noGrp="1"/>
          </p:cNvSpPr>
          <p:nvPr>
            <p:ph type="body" sz="half" idx="2"/>
          </p:nvPr>
        </p:nvSpPr>
        <p:spPr>
          <a:xfrm>
            <a:off x="548640" y="2622666"/>
            <a:ext cx="4447829" cy="2755669"/>
          </a:xfrm>
        </p:spPr>
        <p:txBody>
          <a:bodyPr/>
          <a:lstStyle/>
          <a:p>
            <a:r>
              <a:rPr lang="en-US" dirty="0"/>
              <a:t>Design sloping or benching systems by a </a:t>
            </a:r>
            <a:r>
              <a:rPr lang="en-US" u="sng" dirty="0" smtClean="0"/>
              <a:t>Registered</a:t>
            </a:r>
            <a:r>
              <a:rPr lang="en-US" dirty="0" smtClean="0"/>
              <a:t> </a:t>
            </a:r>
            <a:r>
              <a:rPr lang="en-US" u="sng" dirty="0"/>
              <a:t>Professional Engineer</a:t>
            </a:r>
            <a:r>
              <a:rPr lang="en-US" dirty="0"/>
              <a:t>.  </a:t>
            </a:r>
          </a:p>
          <a:p>
            <a:pPr marL="342900" indent="-342900">
              <a:buFont typeface="Arial" panose="020B0604020202020204" pitchFamily="34" charset="0"/>
              <a:buChar char="•"/>
            </a:pPr>
            <a:r>
              <a:rPr lang="en-US" i="1" dirty="0" smtClean="0"/>
              <a:t>Designs </a:t>
            </a:r>
            <a:r>
              <a:rPr lang="en-US" i="1" dirty="0"/>
              <a:t>must be in written form</a:t>
            </a:r>
            <a:r>
              <a:rPr lang="en-US" i="1" dirty="0" smtClean="0"/>
              <a:t>.</a:t>
            </a:r>
            <a:endParaRPr lang="en-US" i="1" dirty="0"/>
          </a:p>
        </p:txBody>
      </p:sp>
      <p:sp>
        <p:nvSpPr>
          <p:cNvPr id="5" name="Slide Number Placeholder 4"/>
          <p:cNvSpPr>
            <a:spLocks noGrp="1"/>
          </p:cNvSpPr>
          <p:nvPr>
            <p:ph type="sldNum" sz="quarter" idx="12"/>
          </p:nvPr>
        </p:nvSpPr>
        <p:spPr/>
        <p:txBody>
          <a:bodyPr/>
          <a:lstStyle/>
          <a:p>
            <a:fld id="{0305AE82-9724-4C26-AD34-85BA438DD0F0}" type="slidenum">
              <a:rPr lang="en-US" smtClean="0"/>
              <a:t>34</a:t>
            </a:fld>
            <a:endParaRPr lang="en-US"/>
          </a:p>
        </p:txBody>
      </p:sp>
    </p:spTree>
    <p:extLst>
      <p:ext uri="{BB962C8B-B14F-4D97-AF65-F5344CB8AC3E}">
        <p14:creationId xmlns:p14="http://schemas.microsoft.com/office/powerpoint/2010/main" val="60882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Sloping disadvantages</a:t>
            </a:r>
            <a:endParaRPr lang="en-US" dirty="0"/>
          </a:p>
        </p:txBody>
      </p:sp>
      <p:pic>
        <p:nvPicPr>
          <p:cNvPr id="6" name="Content Placeholder 5"/>
          <p:cNvPicPr>
            <a:picLocks noGrp="1" noChangeAspect="1"/>
          </p:cNvPicPr>
          <p:nvPr>
            <p:ph idx="1"/>
          </p:nvPr>
        </p:nvPicPr>
        <p:blipFill>
          <a:blip r:embed="rId2"/>
          <a:stretch>
            <a:fillRect/>
          </a:stretch>
        </p:blipFill>
        <p:spPr>
          <a:xfrm>
            <a:off x="5259388" y="1474448"/>
            <a:ext cx="6172200" cy="2642279"/>
          </a:xfrm>
          <a:prstGeom prst="rect">
            <a:avLst/>
          </a:prstGeom>
        </p:spPr>
      </p:pic>
      <p:sp>
        <p:nvSpPr>
          <p:cNvPr id="4" name="Text Placeholder 3"/>
          <p:cNvSpPr>
            <a:spLocks noGrp="1"/>
          </p:cNvSpPr>
          <p:nvPr>
            <p:ph type="body" sz="half" idx="2"/>
          </p:nvPr>
        </p:nvSpPr>
        <p:spPr/>
        <p:txBody>
          <a:bodyPr/>
          <a:lstStyle/>
          <a:p>
            <a:r>
              <a:rPr lang="en-US" dirty="0"/>
              <a:t>For a 10 ft. deep cut, the extra right-of-way necessary to accommodate slope, spoil pile, material storage, and work access could be 40 </a:t>
            </a:r>
            <a:r>
              <a:rPr lang="en-US" dirty="0" err="1"/>
              <a:t>ft</a:t>
            </a:r>
            <a:r>
              <a:rPr lang="en-US" dirty="0"/>
              <a:t> or more on each side of the trench</a:t>
            </a:r>
            <a:r>
              <a:rPr lang="en-US" dirty="0" smtClean="0"/>
              <a:t>.</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35</a:t>
            </a:fld>
            <a:endParaRPr lang="en-US"/>
          </a:p>
        </p:txBody>
      </p:sp>
    </p:spTree>
    <p:extLst>
      <p:ext uri="{BB962C8B-B14F-4D97-AF65-F5344CB8AC3E}">
        <p14:creationId xmlns:p14="http://schemas.microsoft.com/office/powerpoint/2010/main" val="2652275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715" y="565265"/>
            <a:ext cx="3932237" cy="1600200"/>
          </a:xfrm>
        </p:spPr>
        <p:txBody>
          <a:bodyPr/>
          <a:lstStyle/>
          <a:p>
            <a:r>
              <a:rPr lang="en-US" dirty="0" smtClean="0"/>
              <a:t>Sloping disadvantages</a:t>
            </a:r>
            <a:endParaRPr lang="en-US" dirty="0"/>
          </a:p>
        </p:txBody>
      </p:sp>
      <p:pic>
        <p:nvPicPr>
          <p:cNvPr id="6" name="Content Placeholder 5"/>
          <p:cNvPicPr>
            <a:picLocks noGrp="1" noChangeAspect="1"/>
          </p:cNvPicPr>
          <p:nvPr>
            <p:ph idx="1"/>
          </p:nvPr>
        </p:nvPicPr>
        <p:blipFill>
          <a:blip r:embed="rId2"/>
          <a:stretch>
            <a:fillRect/>
          </a:stretch>
        </p:blipFill>
        <p:spPr>
          <a:xfrm>
            <a:off x="5981938" y="1705037"/>
            <a:ext cx="4574700" cy="3438400"/>
          </a:xfrm>
          <a:prstGeom prst="rect">
            <a:avLst/>
          </a:prstGeom>
        </p:spPr>
      </p:pic>
      <p:sp>
        <p:nvSpPr>
          <p:cNvPr id="4" name="Text Placeholder 3"/>
          <p:cNvSpPr>
            <a:spLocks noGrp="1"/>
          </p:cNvSpPr>
          <p:nvPr>
            <p:ph type="body" sz="half" idx="2"/>
          </p:nvPr>
        </p:nvSpPr>
        <p:spPr>
          <a:xfrm>
            <a:off x="465715" y="2165465"/>
            <a:ext cx="4422168" cy="3811588"/>
          </a:xfrm>
        </p:spPr>
        <p:txBody>
          <a:bodyPr>
            <a:normAutofit/>
          </a:bodyPr>
          <a:lstStyle/>
          <a:p>
            <a:r>
              <a:rPr lang="en-US" dirty="0"/>
              <a:t>Cost factors a contractor should consider: </a:t>
            </a:r>
          </a:p>
          <a:p>
            <a:pPr marL="342900" indent="-342900">
              <a:buFont typeface="Arial" panose="020B0604020202020204" pitchFamily="34" charset="0"/>
              <a:buChar char="•"/>
            </a:pPr>
            <a:r>
              <a:rPr lang="en-US" dirty="0" smtClean="0"/>
              <a:t>Cost </a:t>
            </a:r>
            <a:r>
              <a:rPr lang="en-US" dirty="0"/>
              <a:t>of right-of-way </a:t>
            </a:r>
          </a:p>
          <a:p>
            <a:pPr marL="342900" indent="-342900">
              <a:buFont typeface="Arial" panose="020B0604020202020204" pitchFamily="34" charset="0"/>
              <a:buChar char="•"/>
            </a:pPr>
            <a:r>
              <a:rPr lang="en-US" dirty="0" smtClean="0"/>
              <a:t>Excavated </a:t>
            </a:r>
            <a:r>
              <a:rPr lang="en-US" dirty="0"/>
              <a:t>material </a:t>
            </a:r>
          </a:p>
          <a:p>
            <a:pPr marL="342900" indent="-342900">
              <a:buFont typeface="Arial" panose="020B0604020202020204" pitchFamily="34" charset="0"/>
              <a:buChar char="•"/>
            </a:pPr>
            <a:r>
              <a:rPr lang="en-US" dirty="0" smtClean="0"/>
              <a:t>Extra </a:t>
            </a:r>
            <a:r>
              <a:rPr lang="en-US" dirty="0"/>
              <a:t>backfill </a:t>
            </a:r>
            <a:r>
              <a:rPr lang="en-US" dirty="0" smtClean="0"/>
              <a:t>and compaction </a:t>
            </a:r>
            <a:endParaRPr lang="en-US" dirty="0"/>
          </a:p>
          <a:p>
            <a:pPr marL="342900" indent="-342900">
              <a:buFont typeface="Arial" panose="020B0604020202020204" pitchFamily="34" charset="0"/>
              <a:buChar char="•"/>
            </a:pPr>
            <a:r>
              <a:rPr lang="en-US" dirty="0" smtClean="0"/>
              <a:t>Hauling </a:t>
            </a:r>
            <a:r>
              <a:rPr lang="en-US" dirty="0"/>
              <a:t>of select fill </a:t>
            </a:r>
          </a:p>
          <a:p>
            <a:pPr marL="342900" indent="-342900">
              <a:buFont typeface="Arial" panose="020B0604020202020204" pitchFamily="34" charset="0"/>
              <a:buChar char="•"/>
            </a:pPr>
            <a:r>
              <a:rPr lang="en-US" dirty="0" smtClean="0"/>
              <a:t>Schedule </a:t>
            </a:r>
            <a:r>
              <a:rPr lang="en-US" dirty="0"/>
              <a:t>for </a:t>
            </a:r>
            <a:r>
              <a:rPr lang="en-US" dirty="0" smtClean="0"/>
              <a:t>extra excavation </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36</a:t>
            </a:fld>
            <a:endParaRPr lang="en-US"/>
          </a:p>
        </p:txBody>
      </p:sp>
    </p:spTree>
    <p:extLst>
      <p:ext uri="{BB962C8B-B14F-4D97-AF65-F5344CB8AC3E}">
        <p14:creationId xmlns:p14="http://schemas.microsoft.com/office/powerpoint/2010/main" val="4077284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2436" y="530803"/>
            <a:ext cx="4696691" cy="1600200"/>
          </a:xfrm>
        </p:spPr>
        <p:txBody>
          <a:bodyPr/>
          <a:lstStyle/>
          <a:p>
            <a:r>
              <a:rPr lang="en-US" dirty="0" smtClean="0"/>
              <a:t>Supports, shields, and other protective systems</a:t>
            </a:r>
            <a:endParaRPr lang="en-US" dirty="0"/>
          </a:p>
        </p:txBody>
      </p:sp>
      <p:pic>
        <p:nvPicPr>
          <p:cNvPr id="6" name="Content Placeholder 5"/>
          <p:cNvPicPr>
            <a:picLocks noGrp="1" noChangeAspect="1"/>
          </p:cNvPicPr>
          <p:nvPr>
            <p:ph idx="1"/>
          </p:nvPr>
        </p:nvPicPr>
        <p:blipFill>
          <a:blip r:embed="rId2"/>
          <a:stretch>
            <a:fillRect/>
          </a:stretch>
        </p:blipFill>
        <p:spPr>
          <a:xfrm>
            <a:off x="7054321" y="739775"/>
            <a:ext cx="3249083" cy="4873625"/>
          </a:xfrm>
          <a:prstGeom prst="rect">
            <a:avLst/>
          </a:prstGeom>
        </p:spPr>
      </p:pic>
      <p:sp>
        <p:nvSpPr>
          <p:cNvPr id="4" name="Text Placeholder 3"/>
          <p:cNvSpPr>
            <a:spLocks noGrp="1"/>
          </p:cNvSpPr>
          <p:nvPr>
            <p:ph type="body" sz="half" idx="2"/>
          </p:nvPr>
        </p:nvSpPr>
        <p:spPr>
          <a:xfrm>
            <a:off x="782436" y="2131003"/>
            <a:ext cx="4696691" cy="3811588"/>
          </a:xfrm>
        </p:spPr>
        <p:txBody>
          <a:bodyPr/>
          <a:lstStyle/>
          <a:p>
            <a:r>
              <a:rPr lang="en-US" dirty="0" smtClean="0"/>
              <a:t>4 options include:</a:t>
            </a:r>
          </a:p>
          <a:p>
            <a:pPr marL="342900" indent="-342900">
              <a:buFont typeface="Arial" panose="020B0604020202020204" pitchFamily="34" charset="0"/>
              <a:buChar char="•"/>
            </a:pPr>
            <a:r>
              <a:rPr lang="en-US" dirty="0" smtClean="0"/>
              <a:t>The use of Appendices A and C, or D</a:t>
            </a:r>
          </a:p>
          <a:p>
            <a:pPr marL="342900" indent="-342900">
              <a:buFont typeface="Arial" panose="020B0604020202020204" pitchFamily="34" charset="0"/>
              <a:buChar char="•"/>
            </a:pPr>
            <a:r>
              <a:rPr lang="en-US" dirty="0" smtClean="0"/>
              <a:t>Designs using manufacturer’s tabulated data</a:t>
            </a:r>
          </a:p>
          <a:p>
            <a:pPr marL="342900" indent="-342900">
              <a:buFont typeface="Arial" panose="020B0604020202020204" pitchFamily="34" charset="0"/>
              <a:buChar char="•"/>
            </a:pPr>
            <a:r>
              <a:rPr lang="en-US" dirty="0" smtClean="0"/>
              <a:t>Designs using other tabulated data</a:t>
            </a:r>
          </a:p>
          <a:p>
            <a:pPr marL="342900" indent="-342900">
              <a:buFont typeface="Arial" panose="020B0604020202020204" pitchFamily="34" charset="0"/>
              <a:buChar char="•"/>
            </a:pPr>
            <a:r>
              <a:rPr lang="en-US" dirty="0" smtClean="0"/>
              <a:t>Design by a Registered Professional Engineer.</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37</a:t>
            </a:fld>
            <a:endParaRPr lang="en-US"/>
          </a:p>
        </p:txBody>
      </p:sp>
    </p:spTree>
    <p:extLst>
      <p:ext uri="{BB962C8B-B14F-4D97-AF65-F5344CB8AC3E}">
        <p14:creationId xmlns:p14="http://schemas.microsoft.com/office/powerpoint/2010/main" val="3109578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579" y="540327"/>
            <a:ext cx="4323137" cy="1600200"/>
          </a:xfrm>
        </p:spPr>
        <p:txBody>
          <a:bodyPr/>
          <a:lstStyle/>
          <a:p>
            <a:r>
              <a:rPr lang="en-US" dirty="0" smtClean="0"/>
              <a:t>Option 1</a:t>
            </a:r>
            <a:endParaRPr lang="en-US" dirty="0"/>
          </a:p>
        </p:txBody>
      </p:sp>
      <p:pic>
        <p:nvPicPr>
          <p:cNvPr id="6" name="Content Placeholder 5"/>
          <p:cNvPicPr>
            <a:picLocks noGrp="1" noChangeAspect="1"/>
          </p:cNvPicPr>
          <p:nvPr>
            <p:ph idx="1"/>
          </p:nvPr>
        </p:nvPicPr>
        <p:blipFill>
          <a:blip r:embed="rId2"/>
          <a:stretch>
            <a:fillRect/>
          </a:stretch>
        </p:blipFill>
        <p:spPr>
          <a:xfrm>
            <a:off x="6357556" y="1273837"/>
            <a:ext cx="3823463" cy="4300800"/>
          </a:xfrm>
          <a:prstGeom prst="rect">
            <a:avLst/>
          </a:prstGeom>
        </p:spPr>
      </p:pic>
      <p:sp>
        <p:nvSpPr>
          <p:cNvPr id="4" name="Text Placeholder 3"/>
          <p:cNvSpPr>
            <a:spLocks noGrp="1"/>
          </p:cNvSpPr>
          <p:nvPr>
            <p:ph type="body" sz="half" idx="2"/>
          </p:nvPr>
        </p:nvSpPr>
        <p:spPr>
          <a:xfrm>
            <a:off x="573579" y="2140527"/>
            <a:ext cx="4323138" cy="3811588"/>
          </a:xfrm>
        </p:spPr>
        <p:txBody>
          <a:bodyPr>
            <a:normAutofit/>
          </a:bodyPr>
          <a:lstStyle/>
          <a:p>
            <a:r>
              <a:rPr lang="en-US" dirty="0"/>
              <a:t>Appendix </a:t>
            </a:r>
            <a:r>
              <a:rPr lang="en-US" dirty="0" smtClean="0"/>
              <a:t>A - Soil </a:t>
            </a:r>
            <a:r>
              <a:rPr lang="en-US" dirty="0"/>
              <a:t>Classification</a:t>
            </a:r>
          </a:p>
          <a:p>
            <a:r>
              <a:rPr lang="en-US" dirty="0"/>
              <a:t>	</a:t>
            </a:r>
          </a:p>
          <a:p>
            <a:r>
              <a:rPr lang="en-US" dirty="0">
                <a:solidFill>
                  <a:srgbClr val="0070C0"/>
                </a:solidFill>
              </a:rPr>
              <a:t>Appendix C </a:t>
            </a:r>
            <a:r>
              <a:rPr lang="en-US" dirty="0" smtClean="0">
                <a:solidFill>
                  <a:srgbClr val="0070C0"/>
                </a:solidFill>
              </a:rPr>
              <a:t> - Timber </a:t>
            </a:r>
            <a:r>
              <a:rPr lang="en-US" dirty="0">
                <a:solidFill>
                  <a:srgbClr val="0070C0"/>
                </a:solidFill>
              </a:rPr>
              <a:t>Shoring Design</a:t>
            </a:r>
          </a:p>
          <a:p>
            <a:r>
              <a:rPr lang="en-US" dirty="0"/>
              <a:t>	</a:t>
            </a:r>
          </a:p>
          <a:p>
            <a:r>
              <a:rPr lang="en-US" dirty="0">
                <a:solidFill>
                  <a:srgbClr val="FF0000"/>
                </a:solidFill>
              </a:rPr>
              <a:t>Appendix </a:t>
            </a:r>
            <a:r>
              <a:rPr lang="en-US" dirty="0" smtClean="0">
                <a:solidFill>
                  <a:srgbClr val="FF0000"/>
                </a:solidFill>
              </a:rPr>
              <a:t>D - Aluminum </a:t>
            </a:r>
            <a:r>
              <a:rPr lang="en-US" dirty="0">
                <a:solidFill>
                  <a:srgbClr val="FF0000"/>
                </a:solidFill>
              </a:rPr>
              <a:t>Hydraulic Shoring</a:t>
            </a:r>
          </a:p>
        </p:txBody>
      </p:sp>
      <p:sp>
        <p:nvSpPr>
          <p:cNvPr id="5" name="Slide Number Placeholder 4"/>
          <p:cNvSpPr>
            <a:spLocks noGrp="1"/>
          </p:cNvSpPr>
          <p:nvPr>
            <p:ph type="sldNum" sz="quarter" idx="12"/>
          </p:nvPr>
        </p:nvSpPr>
        <p:spPr/>
        <p:txBody>
          <a:bodyPr/>
          <a:lstStyle/>
          <a:p>
            <a:fld id="{0305AE82-9724-4C26-AD34-85BA438DD0F0}" type="slidenum">
              <a:rPr lang="en-US" smtClean="0"/>
              <a:t>38</a:t>
            </a:fld>
            <a:endParaRPr lang="en-US"/>
          </a:p>
        </p:txBody>
      </p:sp>
    </p:spTree>
    <p:extLst>
      <p:ext uri="{BB962C8B-B14F-4D97-AF65-F5344CB8AC3E}">
        <p14:creationId xmlns:p14="http://schemas.microsoft.com/office/powerpoint/2010/main" val="106404676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 1</a:t>
            </a:r>
            <a:endParaRPr lang="en-US" dirty="0"/>
          </a:p>
        </p:txBody>
      </p:sp>
      <p:sp>
        <p:nvSpPr>
          <p:cNvPr id="3" name="Slide Number Placeholder 2"/>
          <p:cNvSpPr>
            <a:spLocks noGrp="1"/>
          </p:cNvSpPr>
          <p:nvPr>
            <p:ph type="sldNum" sz="quarter" idx="12"/>
          </p:nvPr>
        </p:nvSpPr>
        <p:spPr/>
        <p:txBody>
          <a:bodyPr/>
          <a:lstStyle/>
          <a:p>
            <a:fld id="{0305AE82-9724-4C26-AD34-85BA438DD0F0}" type="slidenum">
              <a:rPr lang="en-US" smtClean="0"/>
              <a:t>39</a:t>
            </a:fld>
            <a:endParaRPr lang="en-US"/>
          </a:p>
        </p:txBody>
      </p:sp>
      <p:pic>
        <p:nvPicPr>
          <p:cNvPr id="4" name="Picture 3"/>
          <p:cNvPicPr>
            <a:picLocks noChangeAspect="1"/>
          </p:cNvPicPr>
          <p:nvPr/>
        </p:nvPicPr>
        <p:blipFill>
          <a:blip r:embed="rId2"/>
          <a:stretch>
            <a:fillRect/>
          </a:stretch>
        </p:blipFill>
        <p:spPr>
          <a:xfrm>
            <a:off x="6474229" y="473467"/>
            <a:ext cx="4879571" cy="5490667"/>
          </a:xfrm>
          <a:prstGeom prst="rect">
            <a:avLst/>
          </a:prstGeom>
        </p:spPr>
      </p:pic>
      <p:pic>
        <p:nvPicPr>
          <p:cNvPr id="5" name="Picture 4"/>
          <p:cNvPicPr>
            <a:picLocks noChangeAspect="1"/>
          </p:cNvPicPr>
          <p:nvPr/>
        </p:nvPicPr>
        <p:blipFill>
          <a:blip r:embed="rId3"/>
          <a:stretch>
            <a:fillRect/>
          </a:stretch>
        </p:blipFill>
        <p:spPr>
          <a:xfrm>
            <a:off x="838200" y="1542890"/>
            <a:ext cx="4399704" cy="4569042"/>
          </a:xfrm>
          <a:prstGeom prst="rect">
            <a:avLst/>
          </a:prstGeom>
        </p:spPr>
      </p:pic>
    </p:spTree>
    <p:extLst>
      <p:ext uri="{BB962C8B-B14F-4D97-AF65-F5344CB8AC3E}">
        <p14:creationId xmlns:p14="http://schemas.microsoft.com/office/powerpoint/2010/main" val="3435537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54" y="315884"/>
            <a:ext cx="4215072" cy="1600200"/>
          </a:xfrm>
        </p:spPr>
        <p:txBody>
          <a:bodyPr/>
          <a:lstStyle/>
          <a:p>
            <a:r>
              <a:rPr lang="en-US" dirty="0" smtClean="0"/>
              <a:t>Visual tests</a:t>
            </a:r>
            <a:endParaRPr lang="en-US" dirty="0"/>
          </a:p>
        </p:txBody>
      </p:sp>
      <p:pic>
        <p:nvPicPr>
          <p:cNvPr id="6" name="Content Placeholder 5"/>
          <p:cNvPicPr>
            <a:picLocks noGrp="1" noChangeAspect="1"/>
          </p:cNvPicPr>
          <p:nvPr>
            <p:ph idx="1"/>
          </p:nvPr>
        </p:nvPicPr>
        <p:blipFill>
          <a:blip r:embed="rId2"/>
          <a:stretch>
            <a:fillRect/>
          </a:stretch>
        </p:blipFill>
        <p:spPr>
          <a:xfrm>
            <a:off x="5183188" y="1062523"/>
            <a:ext cx="6172200" cy="4723429"/>
          </a:xfrm>
          <a:prstGeom prst="rect">
            <a:avLst/>
          </a:prstGeom>
        </p:spPr>
      </p:pic>
      <p:sp>
        <p:nvSpPr>
          <p:cNvPr id="4" name="Text Placeholder 3"/>
          <p:cNvSpPr>
            <a:spLocks noGrp="1"/>
          </p:cNvSpPr>
          <p:nvPr>
            <p:ph type="body" sz="half" idx="2"/>
          </p:nvPr>
        </p:nvSpPr>
        <p:spPr>
          <a:xfrm>
            <a:off x="556954" y="1916084"/>
            <a:ext cx="4215072" cy="3811588"/>
          </a:xfrm>
        </p:spPr>
        <p:txBody>
          <a:bodyPr>
            <a:normAutofit/>
          </a:bodyPr>
          <a:lstStyle/>
          <a:p>
            <a:r>
              <a:rPr lang="en-US" dirty="0"/>
              <a:t>Observe the area adjacent to the excavation and the excavation itself </a:t>
            </a:r>
            <a:r>
              <a:rPr lang="en-US" dirty="0" smtClean="0"/>
              <a:t>for: </a:t>
            </a:r>
            <a:endParaRPr lang="en-US" dirty="0"/>
          </a:p>
          <a:p>
            <a:pPr marL="342900" indent="-342900">
              <a:buFont typeface="Arial" panose="020B0604020202020204" pitchFamily="34" charset="0"/>
              <a:buChar char="•"/>
            </a:pPr>
            <a:r>
              <a:rPr lang="en-US" dirty="0" smtClean="0"/>
              <a:t>Evidence </a:t>
            </a:r>
            <a:r>
              <a:rPr lang="en-US" dirty="0"/>
              <a:t>of existing utilities</a:t>
            </a:r>
          </a:p>
          <a:p>
            <a:pPr marL="342900" indent="-342900">
              <a:buFont typeface="Arial" panose="020B0604020202020204" pitchFamily="34" charset="0"/>
              <a:buChar char="•"/>
            </a:pPr>
            <a:r>
              <a:rPr lang="en-US" dirty="0" smtClean="0"/>
              <a:t>Other underground installations</a:t>
            </a:r>
            <a:endParaRPr lang="en-US" dirty="0"/>
          </a:p>
          <a:p>
            <a:pPr marL="342900" indent="-342900">
              <a:buFont typeface="Arial" panose="020B0604020202020204" pitchFamily="34" charset="0"/>
              <a:buChar char="•"/>
            </a:pPr>
            <a:r>
              <a:rPr lang="en-US" dirty="0" smtClean="0"/>
              <a:t>Other </a:t>
            </a:r>
            <a:r>
              <a:rPr lang="en-US" dirty="0"/>
              <a:t>evidence of previously disturbed </a:t>
            </a:r>
            <a:r>
              <a:rPr lang="en-US" dirty="0" smtClean="0"/>
              <a:t>soil </a:t>
            </a:r>
            <a:endParaRPr lang="en-US" i="1" dirty="0"/>
          </a:p>
        </p:txBody>
      </p:sp>
      <p:sp>
        <p:nvSpPr>
          <p:cNvPr id="5" name="Slide Number Placeholder 4"/>
          <p:cNvSpPr>
            <a:spLocks noGrp="1"/>
          </p:cNvSpPr>
          <p:nvPr>
            <p:ph type="sldNum" sz="quarter" idx="12"/>
          </p:nvPr>
        </p:nvSpPr>
        <p:spPr/>
        <p:txBody>
          <a:bodyPr/>
          <a:lstStyle/>
          <a:p>
            <a:fld id="{0305AE82-9724-4C26-AD34-85BA438DD0F0}" type="slidenum">
              <a:rPr lang="en-US" smtClean="0"/>
              <a:t>4</a:t>
            </a:fld>
            <a:endParaRPr lang="en-US"/>
          </a:p>
        </p:txBody>
      </p:sp>
      <p:sp>
        <p:nvSpPr>
          <p:cNvPr id="7" name="Down Arrow 6"/>
          <p:cNvSpPr/>
          <p:nvPr/>
        </p:nvSpPr>
        <p:spPr>
          <a:xfrm rot="2996013">
            <a:off x="9848072" y="672777"/>
            <a:ext cx="442202" cy="2066925"/>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60115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2880" y="239712"/>
            <a:ext cx="3932237" cy="1600200"/>
          </a:xfrm>
        </p:spPr>
        <p:txBody>
          <a:bodyPr/>
          <a:lstStyle/>
          <a:p>
            <a:r>
              <a:rPr lang="en-US" dirty="0" smtClean="0"/>
              <a:t>Option 2</a:t>
            </a:r>
            <a:endParaRPr lang="en-US" dirty="0"/>
          </a:p>
        </p:txBody>
      </p:sp>
      <p:pic>
        <p:nvPicPr>
          <p:cNvPr id="8" name="Content Placeholder 7"/>
          <p:cNvPicPr>
            <a:picLocks noGrp="1" noChangeAspect="1"/>
          </p:cNvPicPr>
          <p:nvPr>
            <p:ph idx="1"/>
          </p:nvPr>
        </p:nvPicPr>
        <p:blipFill>
          <a:blip r:embed="rId2"/>
          <a:stretch>
            <a:fillRect/>
          </a:stretch>
        </p:blipFill>
        <p:spPr>
          <a:xfrm>
            <a:off x="6883357" y="777875"/>
            <a:ext cx="3381462" cy="4873625"/>
          </a:xfrm>
          <a:prstGeom prst="rect">
            <a:avLst/>
          </a:prstGeom>
        </p:spPr>
      </p:pic>
      <p:sp>
        <p:nvSpPr>
          <p:cNvPr id="4" name="Text Placeholder 3"/>
          <p:cNvSpPr>
            <a:spLocks noGrp="1"/>
          </p:cNvSpPr>
          <p:nvPr>
            <p:ph type="body" sz="half" idx="2"/>
          </p:nvPr>
        </p:nvSpPr>
        <p:spPr>
          <a:xfrm>
            <a:off x="1342880" y="1839912"/>
            <a:ext cx="4189412" cy="3811588"/>
          </a:xfrm>
        </p:spPr>
        <p:txBody>
          <a:bodyPr>
            <a:normAutofit fontScale="92500"/>
          </a:bodyPr>
          <a:lstStyle/>
          <a:p>
            <a:r>
              <a:rPr lang="en-US" dirty="0"/>
              <a:t>Designs using </a:t>
            </a:r>
            <a:r>
              <a:rPr lang="en-US" dirty="0" smtClean="0"/>
              <a:t>manufacturer’s tabulated data:</a:t>
            </a:r>
            <a:endParaRPr lang="en-US" dirty="0"/>
          </a:p>
          <a:p>
            <a:endParaRPr lang="en-US" dirty="0"/>
          </a:p>
          <a:p>
            <a:pPr marL="342900" indent="-342900">
              <a:buFont typeface="Arial" panose="020B0604020202020204" pitchFamily="34" charset="0"/>
              <a:buChar char="•"/>
            </a:pPr>
            <a:r>
              <a:rPr lang="en-US" dirty="0" smtClean="0"/>
              <a:t>Follow </a:t>
            </a:r>
            <a:r>
              <a:rPr lang="en-US" dirty="0"/>
              <a:t>manufacturer specifications to a T!</a:t>
            </a:r>
          </a:p>
          <a:p>
            <a:pPr marL="342900" indent="-342900">
              <a:buFont typeface="Arial" panose="020B0604020202020204" pitchFamily="34" charset="0"/>
              <a:buChar char="•"/>
            </a:pPr>
            <a:r>
              <a:rPr lang="en-US" dirty="0" smtClean="0"/>
              <a:t>Deviations </a:t>
            </a:r>
            <a:r>
              <a:rPr lang="en-US" dirty="0"/>
              <a:t>from design must be </a:t>
            </a:r>
            <a:r>
              <a:rPr lang="en-US" dirty="0" smtClean="0"/>
              <a:t>approved</a:t>
            </a:r>
          </a:p>
          <a:p>
            <a:pPr marL="342900" indent="-342900">
              <a:buFont typeface="Arial" panose="020B0604020202020204" pitchFamily="34" charset="0"/>
              <a:buChar char="•"/>
            </a:pPr>
            <a:r>
              <a:rPr lang="en-US" dirty="0" smtClean="0"/>
              <a:t>Must </a:t>
            </a:r>
            <a:r>
              <a:rPr lang="en-US" dirty="0"/>
              <a:t>be in writing and kept at </a:t>
            </a:r>
            <a:r>
              <a:rPr lang="en-US" dirty="0" smtClean="0"/>
              <a:t>the </a:t>
            </a:r>
            <a:r>
              <a:rPr lang="en-US" dirty="0"/>
              <a:t>jobsite during construction </a:t>
            </a:r>
            <a:r>
              <a:rPr lang="en-US" dirty="0" smtClean="0"/>
              <a:t>of </a:t>
            </a:r>
            <a:r>
              <a:rPr lang="en-US" dirty="0"/>
              <a:t>the protective system.</a:t>
            </a:r>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40</a:t>
            </a:fld>
            <a:endParaRPr lang="en-US"/>
          </a:p>
        </p:txBody>
      </p:sp>
    </p:spTree>
    <p:extLst>
      <p:ext uri="{BB962C8B-B14F-4D97-AF65-F5344CB8AC3E}">
        <p14:creationId xmlns:p14="http://schemas.microsoft.com/office/powerpoint/2010/main" val="26908393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172" y="266527"/>
            <a:ext cx="4456141" cy="1600200"/>
          </a:xfrm>
        </p:spPr>
        <p:txBody>
          <a:bodyPr/>
          <a:lstStyle/>
          <a:p>
            <a:r>
              <a:rPr lang="en-US" dirty="0" smtClean="0"/>
              <a:t>Option 3 &amp; 4</a:t>
            </a:r>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49571" y="663575"/>
            <a:ext cx="3249083" cy="4873625"/>
          </a:xfrm>
        </p:spPr>
      </p:pic>
      <p:sp>
        <p:nvSpPr>
          <p:cNvPr id="4" name="Text Placeholder 3"/>
          <p:cNvSpPr>
            <a:spLocks noGrp="1"/>
          </p:cNvSpPr>
          <p:nvPr>
            <p:ph type="body" sz="half" idx="2"/>
          </p:nvPr>
        </p:nvSpPr>
        <p:spPr>
          <a:xfrm>
            <a:off x="965172" y="1866727"/>
            <a:ext cx="4456141" cy="3811588"/>
          </a:xfrm>
        </p:spPr>
        <p:txBody>
          <a:bodyPr>
            <a:normAutofit lnSpcReduction="10000"/>
          </a:bodyPr>
          <a:lstStyle/>
          <a:p>
            <a:r>
              <a:rPr lang="en-US" dirty="0"/>
              <a:t>Designs using other </a:t>
            </a:r>
            <a:r>
              <a:rPr lang="en-US" dirty="0" smtClean="0"/>
              <a:t>tabulated </a:t>
            </a:r>
            <a:r>
              <a:rPr lang="en-US" dirty="0"/>
              <a:t>d</a:t>
            </a:r>
            <a:r>
              <a:rPr lang="en-US" dirty="0" smtClean="0"/>
              <a:t>ata</a:t>
            </a:r>
          </a:p>
          <a:p>
            <a:pPr marL="342900" indent="-342900">
              <a:buFont typeface="Arial" panose="020B0604020202020204" pitchFamily="34" charset="0"/>
              <a:buChar char="•"/>
            </a:pPr>
            <a:r>
              <a:rPr lang="en-US" dirty="0" smtClean="0"/>
              <a:t>Must </a:t>
            </a:r>
            <a:r>
              <a:rPr lang="en-US" dirty="0"/>
              <a:t>be kept at the jobsite during construction </a:t>
            </a:r>
            <a:r>
              <a:rPr lang="en-US" dirty="0" smtClean="0"/>
              <a:t>of </a:t>
            </a:r>
            <a:r>
              <a:rPr lang="en-US" dirty="0"/>
              <a:t>the protective system</a:t>
            </a:r>
            <a:r>
              <a:rPr lang="en-US" dirty="0" smtClean="0"/>
              <a:t>.</a:t>
            </a:r>
          </a:p>
          <a:p>
            <a:endParaRPr lang="en-US" dirty="0"/>
          </a:p>
          <a:p>
            <a:r>
              <a:rPr lang="en-US" dirty="0"/>
              <a:t>Designs by a Registered Professional Engineer </a:t>
            </a:r>
            <a:endParaRPr lang="en-US" dirty="0" smtClean="0"/>
          </a:p>
          <a:p>
            <a:pPr marL="342900" indent="-342900">
              <a:buFont typeface="Arial" panose="020B0604020202020204" pitchFamily="34" charset="0"/>
              <a:buChar char="•"/>
            </a:pPr>
            <a:r>
              <a:rPr lang="en-US" dirty="0" smtClean="0"/>
              <a:t>These </a:t>
            </a:r>
            <a:r>
              <a:rPr lang="en-US" dirty="0"/>
              <a:t>also must be kept at the </a:t>
            </a:r>
            <a:r>
              <a:rPr lang="en-US" dirty="0" smtClean="0"/>
              <a:t>construction </a:t>
            </a:r>
            <a:r>
              <a:rPr lang="en-US" dirty="0"/>
              <a:t>of the system.</a:t>
            </a:r>
          </a:p>
          <a:p>
            <a:endParaRPr lang="en-US"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41</a:t>
            </a:fld>
            <a:endParaRPr lang="en-US"/>
          </a:p>
        </p:txBody>
      </p:sp>
    </p:spTree>
    <p:extLst>
      <p:ext uri="{BB962C8B-B14F-4D97-AF65-F5344CB8AC3E}">
        <p14:creationId xmlns:p14="http://schemas.microsoft.com/office/powerpoint/2010/main" val="1656309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332" y="457200"/>
            <a:ext cx="4098694" cy="1600200"/>
          </a:xfrm>
        </p:spPr>
        <p:txBody>
          <a:bodyPr/>
          <a:lstStyle/>
          <a:p>
            <a:r>
              <a:rPr lang="en-US" dirty="0" smtClean="0"/>
              <a:t>Materials &amp; equipment</a:t>
            </a:r>
            <a:endParaRPr lang="en-US" dirty="0"/>
          </a:p>
        </p:txBody>
      </p:sp>
      <p:pic>
        <p:nvPicPr>
          <p:cNvPr id="6" name="Content Placeholder 5"/>
          <p:cNvPicPr>
            <a:picLocks noGrp="1" noChangeAspect="1"/>
          </p:cNvPicPr>
          <p:nvPr>
            <p:ph idx="1"/>
          </p:nvPr>
        </p:nvPicPr>
        <p:blipFill>
          <a:blip r:embed="rId2"/>
          <a:stretch>
            <a:fillRect/>
          </a:stretch>
        </p:blipFill>
        <p:spPr>
          <a:xfrm>
            <a:off x="5183188" y="1125087"/>
            <a:ext cx="6172200" cy="4598300"/>
          </a:xfrm>
          <a:prstGeom prst="rect">
            <a:avLst/>
          </a:prstGeom>
        </p:spPr>
      </p:pic>
      <p:sp>
        <p:nvSpPr>
          <p:cNvPr id="4" name="Text Placeholder 3"/>
          <p:cNvSpPr>
            <a:spLocks noGrp="1"/>
          </p:cNvSpPr>
          <p:nvPr>
            <p:ph type="body" sz="half" idx="2"/>
          </p:nvPr>
        </p:nvSpPr>
        <p:spPr>
          <a:xfrm>
            <a:off x="673332" y="2057400"/>
            <a:ext cx="4098694" cy="3811588"/>
          </a:xfrm>
        </p:spPr>
        <p:txBody>
          <a:bodyPr/>
          <a:lstStyle/>
          <a:p>
            <a:r>
              <a:rPr lang="en-US" dirty="0"/>
              <a:t>Materials and equipment used for protective systems </a:t>
            </a:r>
            <a:r>
              <a:rPr lang="en-US" dirty="0" smtClean="0"/>
              <a:t>must </a:t>
            </a:r>
            <a:r>
              <a:rPr lang="en-US" dirty="0"/>
              <a:t>be free from damage or defects that might impair their proper function.</a:t>
            </a:r>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42</a:t>
            </a:fld>
            <a:endParaRPr lang="en-US"/>
          </a:p>
        </p:txBody>
      </p:sp>
    </p:spTree>
    <p:extLst>
      <p:ext uri="{BB962C8B-B14F-4D97-AF65-F5344CB8AC3E}">
        <p14:creationId xmlns:p14="http://schemas.microsoft.com/office/powerpoint/2010/main" val="28577942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073" y="457200"/>
            <a:ext cx="4397953" cy="1600200"/>
          </a:xfrm>
        </p:spPr>
        <p:txBody>
          <a:bodyPr/>
          <a:lstStyle/>
          <a:p>
            <a:r>
              <a:rPr lang="en-US" dirty="0" smtClean="0"/>
              <a:t>Materials &amp; equipment</a:t>
            </a:r>
            <a:endParaRPr lang="en-US"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83574" y="1366837"/>
            <a:ext cx="6171428" cy="4114800"/>
          </a:xfrm>
        </p:spPr>
      </p:pic>
      <p:sp>
        <p:nvSpPr>
          <p:cNvPr id="4" name="Text Placeholder 3"/>
          <p:cNvSpPr>
            <a:spLocks noGrp="1"/>
          </p:cNvSpPr>
          <p:nvPr>
            <p:ph type="body" sz="half" idx="2"/>
          </p:nvPr>
        </p:nvSpPr>
        <p:spPr>
          <a:xfrm>
            <a:off x="359543" y="2057400"/>
            <a:ext cx="4611467" cy="3811588"/>
          </a:xfrm>
        </p:spPr>
        <p:txBody>
          <a:bodyPr/>
          <a:lstStyle/>
          <a:p>
            <a:r>
              <a:rPr lang="en-US" dirty="0"/>
              <a:t>Manufactured systems must be used and maintained consistent with the manufacturer’s recommendations.</a:t>
            </a:r>
          </a:p>
          <a:p>
            <a:endParaRPr lang="en-US" dirty="0"/>
          </a:p>
          <a:p>
            <a:r>
              <a:rPr lang="en-US" dirty="0"/>
              <a:t>A Competent Person shall examine damaged material or equipment to evaluate its suitability for continued </a:t>
            </a:r>
            <a:r>
              <a:rPr lang="en-US" dirty="0" smtClean="0"/>
              <a:t>use</a:t>
            </a:r>
            <a:r>
              <a:rPr lang="en-US" dirty="0"/>
              <a:t>.  </a:t>
            </a:r>
          </a:p>
        </p:txBody>
      </p:sp>
      <p:sp>
        <p:nvSpPr>
          <p:cNvPr id="5" name="Slide Number Placeholder 4"/>
          <p:cNvSpPr>
            <a:spLocks noGrp="1"/>
          </p:cNvSpPr>
          <p:nvPr>
            <p:ph type="sldNum" sz="quarter" idx="12"/>
          </p:nvPr>
        </p:nvSpPr>
        <p:spPr/>
        <p:txBody>
          <a:bodyPr/>
          <a:lstStyle/>
          <a:p>
            <a:fld id="{0305AE82-9724-4C26-AD34-85BA438DD0F0}" type="slidenum">
              <a:rPr lang="en-US" smtClean="0"/>
              <a:t>43</a:t>
            </a:fld>
            <a:endParaRPr lang="en-US"/>
          </a:p>
        </p:txBody>
      </p:sp>
    </p:spTree>
    <p:extLst>
      <p:ext uri="{BB962C8B-B14F-4D97-AF65-F5344CB8AC3E}">
        <p14:creationId xmlns:p14="http://schemas.microsoft.com/office/powerpoint/2010/main" val="5204060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073" y="457200"/>
            <a:ext cx="4397953" cy="1600200"/>
          </a:xfrm>
        </p:spPr>
        <p:txBody>
          <a:bodyPr/>
          <a:lstStyle/>
          <a:p>
            <a:r>
              <a:rPr lang="en-US" dirty="0" smtClean="0"/>
              <a:t>Installation &amp; removal</a:t>
            </a:r>
            <a:endParaRPr lang="en-US" dirty="0"/>
          </a:p>
        </p:txBody>
      </p:sp>
      <p:pic>
        <p:nvPicPr>
          <p:cNvPr id="6" name="Content Placeholder 5"/>
          <p:cNvPicPr>
            <a:picLocks noGrp="1" noChangeAspect="1"/>
          </p:cNvPicPr>
          <p:nvPr>
            <p:ph idx="1"/>
          </p:nvPr>
        </p:nvPicPr>
        <p:blipFill>
          <a:blip r:embed="rId2"/>
          <a:stretch>
            <a:fillRect/>
          </a:stretch>
        </p:blipFill>
        <p:spPr>
          <a:xfrm>
            <a:off x="5183188" y="1367853"/>
            <a:ext cx="6172200" cy="4112769"/>
          </a:xfrm>
          <a:prstGeom prst="rect">
            <a:avLst/>
          </a:prstGeom>
        </p:spPr>
      </p:pic>
      <p:sp>
        <p:nvSpPr>
          <p:cNvPr id="4" name="Text Placeholder 3"/>
          <p:cNvSpPr>
            <a:spLocks noGrp="1"/>
          </p:cNvSpPr>
          <p:nvPr>
            <p:ph type="body" sz="half" idx="2"/>
          </p:nvPr>
        </p:nvSpPr>
        <p:spPr>
          <a:xfrm>
            <a:off x="359543" y="2057400"/>
            <a:ext cx="4611467" cy="3811588"/>
          </a:xfrm>
        </p:spPr>
        <p:txBody>
          <a:bodyPr>
            <a:normAutofit fontScale="92500" lnSpcReduction="20000"/>
          </a:bodyPr>
          <a:lstStyle/>
          <a:p>
            <a:r>
              <a:rPr lang="en-US" dirty="0"/>
              <a:t>Support system members are to be securely connected to prevent sliding, falling, </a:t>
            </a:r>
            <a:r>
              <a:rPr lang="en-US" dirty="0" err="1"/>
              <a:t>kickouts</a:t>
            </a:r>
            <a:r>
              <a:rPr lang="en-US" dirty="0"/>
              <a:t>, or other predictable failures.</a:t>
            </a:r>
          </a:p>
          <a:p>
            <a:endParaRPr lang="en-US" dirty="0"/>
          </a:p>
          <a:p>
            <a:r>
              <a:rPr lang="en-US" dirty="0"/>
              <a:t>Individual members of support systems must not be subjected to loads exceeding those which were designed to withstand.</a:t>
            </a:r>
          </a:p>
          <a:p>
            <a:endParaRPr lang="en-US" dirty="0"/>
          </a:p>
          <a:p>
            <a:r>
              <a:rPr lang="en-US" dirty="0"/>
              <a:t>Ensure additional protection before temporary removal of supports.</a:t>
            </a:r>
          </a:p>
        </p:txBody>
      </p:sp>
      <p:sp>
        <p:nvSpPr>
          <p:cNvPr id="5" name="Slide Number Placeholder 4"/>
          <p:cNvSpPr>
            <a:spLocks noGrp="1"/>
          </p:cNvSpPr>
          <p:nvPr>
            <p:ph type="sldNum" sz="quarter" idx="12"/>
          </p:nvPr>
        </p:nvSpPr>
        <p:spPr/>
        <p:txBody>
          <a:bodyPr/>
          <a:lstStyle/>
          <a:p>
            <a:fld id="{0305AE82-9724-4C26-AD34-85BA438DD0F0}" type="slidenum">
              <a:rPr lang="en-US" smtClean="0"/>
              <a:t>44</a:t>
            </a:fld>
            <a:endParaRPr lang="en-US"/>
          </a:p>
        </p:txBody>
      </p:sp>
    </p:spTree>
    <p:extLst>
      <p:ext uri="{BB962C8B-B14F-4D97-AF65-F5344CB8AC3E}">
        <p14:creationId xmlns:p14="http://schemas.microsoft.com/office/powerpoint/2010/main" val="2411983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Installation &amp; removal</a:t>
            </a:r>
            <a:endParaRPr lang="en-US" dirty="0"/>
          </a:p>
        </p:txBody>
      </p:sp>
      <p:sp>
        <p:nvSpPr>
          <p:cNvPr id="3" name="Text Placeholder 2"/>
          <p:cNvSpPr>
            <a:spLocks noGrp="1"/>
          </p:cNvSpPr>
          <p:nvPr>
            <p:ph type="body" idx="1"/>
          </p:nvPr>
        </p:nvSpPr>
        <p:spPr>
          <a:xfrm>
            <a:off x="839788" y="1367026"/>
            <a:ext cx="10515600" cy="1025410"/>
          </a:xfrm>
        </p:spPr>
        <p:txBody>
          <a:bodyPr>
            <a:normAutofit/>
          </a:bodyPr>
          <a:lstStyle/>
          <a:p>
            <a:r>
              <a:rPr lang="en-US" b="0" dirty="0"/>
              <a:t>Removal must begin and progress from the bottom.  </a:t>
            </a:r>
          </a:p>
          <a:p>
            <a:r>
              <a:rPr lang="en-US" b="0" dirty="0"/>
              <a:t>Slowly release members to note potential collapse</a:t>
            </a:r>
            <a:r>
              <a:rPr lang="en-US" b="0" dirty="0" smtClean="0"/>
              <a:t>.</a:t>
            </a:r>
            <a:endParaRPr lang="en-US" b="0" dirty="0"/>
          </a:p>
        </p:txBody>
      </p:sp>
      <p:sp>
        <p:nvSpPr>
          <p:cNvPr id="7" name="Slide Number Placeholder 6"/>
          <p:cNvSpPr>
            <a:spLocks noGrp="1"/>
          </p:cNvSpPr>
          <p:nvPr>
            <p:ph type="sldNum" sz="quarter" idx="12"/>
          </p:nvPr>
        </p:nvSpPr>
        <p:spPr/>
        <p:txBody>
          <a:bodyPr/>
          <a:lstStyle/>
          <a:p>
            <a:fld id="{0305AE82-9724-4C26-AD34-85BA438DD0F0}" type="slidenum">
              <a:rPr lang="en-US" smtClean="0"/>
              <a:t>45</a:t>
            </a:fld>
            <a:endParaRPr lang="en-US"/>
          </a:p>
        </p:txBody>
      </p:sp>
      <p:pic>
        <p:nvPicPr>
          <p:cNvPr id="8" name="Picture 7"/>
          <p:cNvPicPr>
            <a:picLocks noChangeAspect="1"/>
          </p:cNvPicPr>
          <p:nvPr/>
        </p:nvPicPr>
        <p:blipFill>
          <a:blip r:embed="rId2"/>
          <a:stretch>
            <a:fillRect/>
          </a:stretch>
        </p:blipFill>
        <p:spPr>
          <a:xfrm>
            <a:off x="773878" y="2505075"/>
            <a:ext cx="10647420" cy="3622734"/>
          </a:xfrm>
          <a:prstGeom prst="rect">
            <a:avLst/>
          </a:prstGeom>
        </p:spPr>
      </p:pic>
    </p:spTree>
    <p:extLst>
      <p:ext uri="{BB962C8B-B14F-4D97-AF65-F5344CB8AC3E}">
        <p14:creationId xmlns:p14="http://schemas.microsoft.com/office/powerpoint/2010/main" val="3379069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4073" y="457200"/>
            <a:ext cx="4397953" cy="1600200"/>
          </a:xfrm>
        </p:spPr>
        <p:txBody>
          <a:bodyPr/>
          <a:lstStyle/>
          <a:p>
            <a:r>
              <a:rPr lang="en-US" dirty="0" smtClean="0"/>
              <a:t>Installation &amp; removal</a:t>
            </a:r>
            <a:endParaRPr lang="en-US" dirty="0"/>
          </a:p>
        </p:txBody>
      </p:sp>
      <p:pic>
        <p:nvPicPr>
          <p:cNvPr id="6" name="Content Placeholder 5"/>
          <p:cNvPicPr>
            <a:picLocks noGrp="1" noChangeAspect="1"/>
          </p:cNvPicPr>
          <p:nvPr>
            <p:ph idx="1"/>
          </p:nvPr>
        </p:nvPicPr>
        <p:blipFill>
          <a:blip r:embed="rId2"/>
          <a:stretch>
            <a:fillRect/>
          </a:stretch>
        </p:blipFill>
        <p:spPr>
          <a:xfrm>
            <a:off x="5183188" y="1112243"/>
            <a:ext cx="6172200" cy="4623989"/>
          </a:xfrm>
          <a:prstGeom prst="rect">
            <a:avLst/>
          </a:prstGeom>
        </p:spPr>
      </p:pic>
      <p:sp>
        <p:nvSpPr>
          <p:cNvPr id="4" name="Text Placeholder 3"/>
          <p:cNvSpPr>
            <a:spLocks noGrp="1"/>
          </p:cNvSpPr>
          <p:nvPr>
            <p:ph type="body" sz="half" idx="2"/>
          </p:nvPr>
        </p:nvSpPr>
        <p:spPr>
          <a:xfrm>
            <a:off x="359543" y="2057400"/>
            <a:ext cx="4611467" cy="3811588"/>
          </a:xfrm>
        </p:spPr>
        <p:txBody>
          <a:bodyPr>
            <a:normAutofit/>
          </a:bodyPr>
          <a:lstStyle/>
          <a:p>
            <a:r>
              <a:rPr lang="en-US" dirty="0"/>
              <a:t>Backfilling must progress together with the removal of support systems.</a:t>
            </a:r>
          </a:p>
          <a:p>
            <a:endParaRPr lang="en-US" i="1" dirty="0"/>
          </a:p>
          <a:p>
            <a:r>
              <a:rPr lang="en-US" i="1" dirty="0"/>
              <a:t>This can be your fall protection!</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46</a:t>
            </a:fld>
            <a:endParaRPr lang="en-US"/>
          </a:p>
        </p:txBody>
      </p:sp>
    </p:spTree>
    <p:extLst>
      <p:ext uri="{BB962C8B-B14F-4D97-AF65-F5344CB8AC3E}">
        <p14:creationId xmlns:p14="http://schemas.microsoft.com/office/powerpoint/2010/main" val="11868495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258" y="457200"/>
            <a:ext cx="4472767" cy="1600200"/>
          </a:xfrm>
        </p:spPr>
        <p:txBody>
          <a:bodyPr/>
          <a:lstStyle/>
          <a:p>
            <a:r>
              <a:rPr lang="en-US" dirty="0" smtClean="0"/>
              <a:t>Support systems</a:t>
            </a:r>
            <a:endParaRPr lang="en-US" dirty="0"/>
          </a:p>
        </p:txBody>
      </p:sp>
      <p:pic>
        <p:nvPicPr>
          <p:cNvPr id="6" name="Content Placeholder 5"/>
          <p:cNvPicPr>
            <a:picLocks noGrp="1" noChangeAspect="1"/>
          </p:cNvPicPr>
          <p:nvPr>
            <p:ph idx="1"/>
          </p:nvPr>
        </p:nvPicPr>
        <p:blipFill>
          <a:blip r:embed="rId2"/>
          <a:stretch>
            <a:fillRect/>
          </a:stretch>
        </p:blipFill>
        <p:spPr>
          <a:xfrm>
            <a:off x="5449888" y="2057400"/>
            <a:ext cx="6172200" cy="2250281"/>
          </a:xfrm>
          <a:prstGeom prst="rect">
            <a:avLst/>
          </a:prstGeom>
        </p:spPr>
      </p:pic>
      <p:sp>
        <p:nvSpPr>
          <p:cNvPr id="4" name="Text Placeholder 3"/>
          <p:cNvSpPr>
            <a:spLocks noGrp="1"/>
          </p:cNvSpPr>
          <p:nvPr>
            <p:ph type="body" sz="half" idx="2"/>
          </p:nvPr>
        </p:nvSpPr>
        <p:spPr>
          <a:xfrm>
            <a:off x="299258" y="2057400"/>
            <a:ext cx="4358467" cy="3811588"/>
          </a:xfrm>
        </p:spPr>
        <p:txBody>
          <a:bodyPr>
            <a:normAutofit fontScale="92500" lnSpcReduction="10000"/>
          </a:bodyPr>
          <a:lstStyle/>
          <a:p>
            <a:r>
              <a:rPr lang="en-US" dirty="0"/>
              <a:t>Material may be dug to a level no more than 2 feet below the bottom members of the support system </a:t>
            </a:r>
            <a:r>
              <a:rPr lang="en-US" u="sng" dirty="0"/>
              <a:t>if</a:t>
            </a:r>
            <a:r>
              <a:rPr lang="en-US" dirty="0"/>
              <a:t> the system is designed to resist the forces calculated to the full depth of the trench, and there is no indication of soil loss from behind or below the bottom of the support system.</a:t>
            </a:r>
          </a:p>
          <a:p>
            <a:endParaRPr lang="en-US" dirty="0"/>
          </a:p>
          <a:p>
            <a:r>
              <a:rPr lang="en-US" dirty="0"/>
              <a:t>Installation must be closely coordinated with the excavation</a:t>
            </a:r>
            <a:r>
              <a:rPr lang="en-US" dirty="0" smtClean="0"/>
              <a:t>.</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47</a:t>
            </a:fld>
            <a:endParaRPr lang="en-US"/>
          </a:p>
        </p:txBody>
      </p:sp>
    </p:spTree>
    <p:extLst>
      <p:ext uri="{BB962C8B-B14F-4D97-AF65-F5344CB8AC3E}">
        <p14:creationId xmlns:p14="http://schemas.microsoft.com/office/powerpoint/2010/main" val="1388435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076" y="838200"/>
            <a:ext cx="4264949" cy="1600200"/>
          </a:xfrm>
        </p:spPr>
        <p:txBody>
          <a:bodyPr/>
          <a:lstStyle/>
          <a:p>
            <a:r>
              <a:rPr lang="en-US" dirty="0" smtClean="0"/>
              <a:t>Sloping &amp; benching </a:t>
            </a:r>
            <a:r>
              <a:rPr lang="en-US" dirty="0"/>
              <a:t>s</a:t>
            </a:r>
            <a:r>
              <a:rPr lang="en-US" dirty="0" smtClean="0"/>
              <a:t>ystems</a:t>
            </a:r>
            <a:endParaRPr lang="en-US" dirty="0"/>
          </a:p>
        </p:txBody>
      </p:sp>
      <p:pic>
        <p:nvPicPr>
          <p:cNvPr id="6" name="Content Placeholder 5"/>
          <p:cNvPicPr>
            <a:picLocks noGrp="1" noChangeAspect="1"/>
          </p:cNvPicPr>
          <p:nvPr>
            <p:ph idx="1"/>
          </p:nvPr>
        </p:nvPicPr>
        <p:blipFill>
          <a:blip r:embed="rId2"/>
          <a:stretch>
            <a:fillRect/>
          </a:stretch>
        </p:blipFill>
        <p:spPr>
          <a:xfrm>
            <a:off x="5183188" y="1367641"/>
            <a:ext cx="6172200" cy="4113192"/>
          </a:xfrm>
          <a:prstGeom prst="rect">
            <a:avLst/>
          </a:prstGeom>
        </p:spPr>
      </p:pic>
      <p:sp>
        <p:nvSpPr>
          <p:cNvPr id="4" name="Text Placeholder 3"/>
          <p:cNvSpPr>
            <a:spLocks noGrp="1"/>
          </p:cNvSpPr>
          <p:nvPr>
            <p:ph type="body" sz="half" idx="2"/>
          </p:nvPr>
        </p:nvSpPr>
        <p:spPr>
          <a:xfrm>
            <a:off x="507076" y="2438400"/>
            <a:ext cx="4264949" cy="3811588"/>
          </a:xfrm>
        </p:spPr>
        <p:txBody>
          <a:bodyPr/>
          <a:lstStyle/>
          <a:p>
            <a:r>
              <a:rPr lang="en-US" dirty="0"/>
              <a:t>Employees may not work on the faces of slopes or benches above other workers unless the workers at the lower level are protected from the hazard of falling, rolling, or sliding material or equipment.</a:t>
            </a:r>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48</a:t>
            </a:fld>
            <a:endParaRPr lang="en-US"/>
          </a:p>
        </p:txBody>
      </p:sp>
    </p:spTree>
    <p:extLst>
      <p:ext uri="{BB962C8B-B14F-4D97-AF65-F5344CB8AC3E}">
        <p14:creationId xmlns:p14="http://schemas.microsoft.com/office/powerpoint/2010/main" val="328985699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Trench shields</a:t>
            </a:r>
            <a:endParaRPr lang="en-US" dirty="0"/>
          </a:p>
        </p:txBody>
      </p:sp>
      <p:pic>
        <p:nvPicPr>
          <p:cNvPr id="6" name="Content Placeholder 5"/>
          <p:cNvPicPr>
            <a:picLocks noGrp="1" noChangeAspect="1"/>
          </p:cNvPicPr>
          <p:nvPr>
            <p:ph idx="1"/>
          </p:nvPr>
        </p:nvPicPr>
        <p:blipFill>
          <a:blip r:embed="rId2"/>
          <a:stretch>
            <a:fillRect/>
          </a:stretch>
        </p:blipFill>
        <p:spPr>
          <a:xfrm>
            <a:off x="5183188" y="1475682"/>
            <a:ext cx="6172200" cy="3897111"/>
          </a:xfrm>
          <a:prstGeom prst="rect">
            <a:avLst/>
          </a:prstGeom>
        </p:spPr>
      </p:pic>
      <p:sp>
        <p:nvSpPr>
          <p:cNvPr id="4" name="Text Placeholder 3"/>
          <p:cNvSpPr>
            <a:spLocks noGrp="1"/>
          </p:cNvSpPr>
          <p:nvPr>
            <p:ph type="body" sz="half" idx="2"/>
          </p:nvPr>
        </p:nvSpPr>
        <p:spPr/>
        <p:txBody>
          <a:bodyPr/>
          <a:lstStyle/>
          <a:p>
            <a:r>
              <a:rPr lang="en-US" dirty="0"/>
              <a:t>Never exceed loads which the system was designed.</a:t>
            </a:r>
          </a:p>
          <a:p>
            <a:endParaRPr lang="en-US" dirty="0"/>
          </a:p>
          <a:p>
            <a:r>
              <a:rPr lang="en-US" dirty="0"/>
              <a:t>Shields shall be installed in a way that will restrict lateral or other hazardous movement of the shield in the event of sudden lateral pressures</a:t>
            </a:r>
            <a:r>
              <a:rPr lang="en-US" dirty="0" smtClean="0"/>
              <a:t>.</a:t>
            </a:r>
            <a:endParaRPr lang="en-US" i="1" dirty="0"/>
          </a:p>
        </p:txBody>
      </p:sp>
      <p:sp>
        <p:nvSpPr>
          <p:cNvPr id="5" name="Slide Number Placeholder 4"/>
          <p:cNvSpPr>
            <a:spLocks noGrp="1"/>
          </p:cNvSpPr>
          <p:nvPr>
            <p:ph type="sldNum" sz="quarter" idx="12"/>
          </p:nvPr>
        </p:nvSpPr>
        <p:spPr/>
        <p:txBody>
          <a:bodyPr/>
          <a:lstStyle/>
          <a:p>
            <a:fld id="{0305AE82-9724-4C26-AD34-85BA438DD0F0}" type="slidenum">
              <a:rPr lang="en-US" smtClean="0"/>
              <a:t>49</a:t>
            </a:fld>
            <a:endParaRPr lang="en-US"/>
          </a:p>
        </p:txBody>
      </p:sp>
    </p:spTree>
    <p:extLst>
      <p:ext uri="{BB962C8B-B14F-4D97-AF65-F5344CB8AC3E}">
        <p14:creationId xmlns:p14="http://schemas.microsoft.com/office/powerpoint/2010/main" val="3961376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7004" y="258734"/>
            <a:ext cx="4215072" cy="1600200"/>
          </a:xfrm>
        </p:spPr>
        <p:txBody>
          <a:bodyPr/>
          <a:lstStyle/>
          <a:p>
            <a:r>
              <a:rPr lang="en-US" dirty="0" smtClean="0"/>
              <a:t>Visual tests</a:t>
            </a:r>
            <a:endParaRPr lang="en-US" dirty="0"/>
          </a:p>
        </p:txBody>
      </p:sp>
      <p:sp>
        <p:nvSpPr>
          <p:cNvPr id="4" name="Text Placeholder 3"/>
          <p:cNvSpPr>
            <a:spLocks noGrp="1"/>
          </p:cNvSpPr>
          <p:nvPr>
            <p:ph type="body" sz="half" idx="2"/>
          </p:nvPr>
        </p:nvSpPr>
        <p:spPr>
          <a:xfrm>
            <a:off x="957004" y="1858934"/>
            <a:ext cx="4215072" cy="3811588"/>
          </a:xfrm>
        </p:spPr>
        <p:txBody>
          <a:bodyPr>
            <a:normAutofit lnSpcReduction="10000"/>
          </a:bodyPr>
          <a:lstStyle/>
          <a:p>
            <a:r>
              <a:rPr lang="en-US" dirty="0"/>
              <a:t>Observe the opened side of the excavation to identify layered </a:t>
            </a:r>
            <a:r>
              <a:rPr lang="en-US" dirty="0" smtClean="0"/>
              <a:t>systems.</a:t>
            </a:r>
            <a:endParaRPr lang="en-US" dirty="0"/>
          </a:p>
          <a:p>
            <a:pPr marL="342900" indent="-342900">
              <a:buFont typeface="Arial" panose="020B0604020202020204" pitchFamily="34" charset="0"/>
              <a:buChar char="•"/>
            </a:pPr>
            <a:r>
              <a:rPr lang="en-US" dirty="0" smtClean="0"/>
              <a:t>In </a:t>
            </a:r>
            <a:r>
              <a:rPr lang="en-US" dirty="0"/>
              <a:t>a layered system, the system shall </a:t>
            </a:r>
            <a:r>
              <a:rPr lang="en-US" dirty="0" smtClean="0"/>
              <a:t>be </a:t>
            </a:r>
            <a:r>
              <a:rPr lang="en-US" dirty="0"/>
              <a:t>classified in accordance with its </a:t>
            </a:r>
            <a:r>
              <a:rPr lang="en-US" dirty="0" smtClean="0"/>
              <a:t>weakest layer.  </a:t>
            </a:r>
            <a:endParaRPr lang="en-US" dirty="0"/>
          </a:p>
          <a:p>
            <a:pPr marL="342900" indent="-342900">
              <a:buFont typeface="Arial" panose="020B0604020202020204" pitchFamily="34" charset="0"/>
              <a:buChar char="•"/>
            </a:pPr>
            <a:r>
              <a:rPr lang="en-US" dirty="0" smtClean="0"/>
              <a:t>However</a:t>
            </a:r>
            <a:r>
              <a:rPr lang="en-US" dirty="0"/>
              <a:t>, each layer may be classified </a:t>
            </a:r>
            <a:r>
              <a:rPr lang="en-US" dirty="0" smtClean="0"/>
              <a:t>individually </a:t>
            </a:r>
            <a:r>
              <a:rPr lang="en-US" dirty="0"/>
              <a:t>where a more stable layer </a:t>
            </a:r>
            <a:r>
              <a:rPr lang="en-US" dirty="0" smtClean="0"/>
              <a:t>lies </a:t>
            </a:r>
            <a:r>
              <a:rPr lang="en-US" dirty="0"/>
              <a:t>under a less stable </a:t>
            </a:r>
            <a:r>
              <a:rPr lang="en-US" dirty="0" smtClean="0"/>
              <a:t>layer. </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5</a:t>
            </a:fld>
            <a:endParaRPr lang="en-US"/>
          </a:p>
        </p:txBody>
      </p:sp>
      <p:pic>
        <p:nvPicPr>
          <p:cNvPr id="6" name="Picture 5"/>
          <p:cNvPicPr>
            <a:picLocks noChangeAspect="1"/>
          </p:cNvPicPr>
          <p:nvPr/>
        </p:nvPicPr>
        <p:blipFill>
          <a:blip r:embed="rId2"/>
          <a:stretch>
            <a:fillRect/>
          </a:stretch>
        </p:blipFill>
        <p:spPr>
          <a:xfrm>
            <a:off x="6143625" y="449234"/>
            <a:ext cx="5257649" cy="5476152"/>
          </a:xfrm>
          <a:prstGeom prst="rect">
            <a:avLst/>
          </a:prstGeom>
        </p:spPr>
      </p:pic>
    </p:spTree>
    <p:extLst>
      <p:ext uri="{BB962C8B-B14F-4D97-AF65-F5344CB8AC3E}">
        <p14:creationId xmlns:p14="http://schemas.microsoft.com/office/powerpoint/2010/main" val="97711189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Trench shields</a:t>
            </a:r>
            <a:endParaRPr lang="en-US" dirty="0"/>
          </a:p>
        </p:txBody>
      </p:sp>
      <p:pic>
        <p:nvPicPr>
          <p:cNvPr id="6" name="Content Placeholder 5"/>
          <p:cNvPicPr>
            <a:picLocks noGrp="1" noChangeAspect="1"/>
          </p:cNvPicPr>
          <p:nvPr>
            <p:ph idx="1"/>
          </p:nvPr>
        </p:nvPicPr>
        <p:blipFill>
          <a:blip r:embed="rId2"/>
          <a:stretch>
            <a:fillRect/>
          </a:stretch>
        </p:blipFill>
        <p:spPr>
          <a:xfrm>
            <a:off x="6461038" y="987425"/>
            <a:ext cx="3616499" cy="4873625"/>
          </a:xfrm>
          <a:prstGeom prst="rect">
            <a:avLst/>
          </a:prstGeom>
        </p:spPr>
      </p:pic>
      <p:sp>
        <p:nvSpPr>
          <p:cNvPr id="4" name="Text Placeholder 3"/>
          <p:cNvSpPr>
            <a:spLocks noGrp="1"/>
          </p:cNvSpPr>
          <p:nvPr>
            <p:ph type="body" sz="half" idx="2"/>
          </p:nvPr>
        </p:nvSpPr>
        <p:spPr/>
        <p:txBody>
          <a:bodyPr/>
          <a:lstStyle/>
          <a:p>
            <a:r>
              <a:rPr lang="en-US" dirty="0"/>
              <a:t>Employees must be </a:t>
            </a:r>
            <a:r>
              <a:rPr lang="en-US" dirty="0" smtClean="0"/>
              <a:t>protected </a:t>
            </a:r>
            <a:r>
              <a:rPr lang="en-US" dirty="0"/>
              <a:t>by the shield when accessing </a:t>
            </a:r>
            <a:r>
              <a:rPr lang="en-US" dirty="0" smtClean="0"/>
              <a:t>and </a:t>
            </a:r>
            <a:r>
              <a:rPr lang="en-US" dirty="0"/>
              <a:t>egressing!</a:t>
            </a:r>
            <a:endParaRPr lang="en-US" i="1"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50</a:t>
            </a:fld>
            <a:endParaRPr lang="en-US"/>
          </a:p>
        </p:txBody>
      </p:sp>
    </p:spTree>
    <p:extLst>
      <p:ext uri="{BB962C8B-B14F-4D97-AF65-F5344CB8AC3E}">
        <p14:creationId xmlns:p14="http://schemas.microsoft.com/office/powerpoint/2010/main" val="37334191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Trench shields</a:t>
            </a:r>
            <a:endParaRPr lang="en-US" dirty="0"/>
          </a:p>
        </p:txBody>
      </p:sp>
      <p:pic>
        <p:nvPicPr>
          <p:cNvPr id="6" name="Content Placeholder 5"/>
          <p:cNvPicPr>
            <a:picLocks noGrp="1" noChangeAspect="1"/>
          </p:cNvPicPr>
          <p:nvPr>
            <p:ph idx="1"/>
          </p:nvPr>
        </p:nvPicPr>
        <p:blipFill>
          <a:blip r:embed="rId2"/>
          <a:stretch>
            <a:fillRect/>
          </a:stretch>
        </p:blipFill>
        <p:spPr>
          <a:xfrm>
            <a:off x="5183188" y="2071293"/>
            <a:ext cx="6172200" cy="2705889"/>
          </a:xfrm>
          <a:prstGeom prst="rect">
            <a:avLst/>
          </a:prstGeom>
        </p:spPr>
      </p:pic>
      <p:sp>
        <p:nvSpPr>
          <p:cNvPr id="4" name="Text Placeholder 3"/>
          <p:cNvSpPr>
            <a:spLocks noGrp="1"/>
          </p:cNvSpPr>
          <p:nvPr>
            <p:ph type="body" sz="half" idx="2"/>
          </p:nvPr>
        </p:nvSpPr>
        <p:spPr/>
        <p:txBody>
          <a:bodyPr/>
          <a:lstStyle/>
          <a:p>
            <a:r>
              <a:rPr lang="en-US" dirty="0"/>
              <a:t>Employees must not be in shields when they are being installed, removed, or moved </a:t>
            </a:r>
            <a:r>
              <a:rPr lang="en-US" i="1" dirty="0"/>
              <a:t>vertically</a:t>
            </a:r>
            <a:r>
              <a:rPr lang="en-US" dirty="0"/>
              <a:t>. </a:t>
            </a:r>
          </a:p>
        </p:txBody>
      </p:sp>
      <p:sp>
        <p:nvSpPr>
          <p:cNvPr id="5" name="Slide Number Placeholder 4"/>
          <p:cNvSpPr>
            <a:spLocks noGrp="1"/>
          </p:cNvSpPr>
          <p:nvPr>
            <p:ph type="sldNum" sz="quarter" idx="12"/>
          </p:nvPr>
        </p:nvSpPr>
        <p:spPr/>
        <p:txBody>
          <a:bodyPr/>
          <a:lstStyle/>
          <a:p>
            <a:fld id="{0305AE82-9724-4C26-AD34-85BA438DD0F0}" type="slidenum">
              <a:rPr lang="en-US" smtClean="0"/>
              <a:t>51</a:t>
            </a:fld>
            <a:endParaRPr lang="en-US"/>
          </a:p>
        </p:txBody>
      </p:sp>
    </p:spTree>
    <p:extLst>
      <p:ext uri="{BB962C8B-B14F-4D97-AF65-F5344CB8AC3E}">
        <p14:creationId xmlns:p14="http://schemas.microsoft.com/office/powerpoint/2010/main" val="42605842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Trench shields</a:t>
            </a:r>
            <a:endParaRPr lang="en-US" dirty="0"/>
          </a:p>
        </p:txBody>
      </p:sp>
      <p:sp>
        <p:nvSpPr>
          <p:cNvPr id="3" name="Slide Number Placeholder 2"/>
          <p:cNvSpPr>
            <a:spLocks noGrp="1"/>
          </p:cNvSpPr>
          <p:nvPr>
            <p:ph type="sldNum" sz="quarter" idx="12"/>
          </p:nvPr>
        </p:nvSpPr>
        <p:spPr/>
        <p:txBody>
          <a:bodyPr/>
          <a:lstStyle/>
          <a:p>
            <a:fld id="{0305AE82-9724-4C26-AD34-85BA438DD0F0}" type="slidenum">
              <a:rPr lang="en-US" smtClean="0"/>
              <a:t>52</a:t>
            </a:fld>
            <a:endParaRPr lang="en-US"/>
          </a:p>
        </p:txBody>
      </p:sp>
      <p:pic>
        <p:nvPicPr>
          <p:cNvPr id="4" name="Picture 3"/>
          <p:cNvPicPr>
            <a:picLocks noChangeAspect="1"/>
          </p:cNvPicPr>
          <p:nvPr/>
        </p:nvPicPr>
        <p:blipFill>
          <a:blip r:embed="rId2"/>
          <a:stretch>
            <a:fillRect/>
          </a:stretch>
        </p:blipFill>
        <p:spPr>
          <a:xfrm>
            <a:off x="2340392" y="1490089"/>
            <a:ext cx="7136117" cy="4505726"/>
          </a:xfrm>
          <a:prstGeom prst="rect">
            <a:avLst/>
          </a:prstGeom>
        </p:spPr>
      </p:pic>
    </p:spTree>
    <p:extLst>
      <p:ext uri="{BB962C8B-B14F-4D97-AF65-F5344CB8AC3E}">
        <p14:creationId xmlns:p14="http://schemas.microsoft.com/office/powerpoint/2010/main" val="17281516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155" y="449262"/>
            <a:ext cx="4343400" cy="1600200"/>
          </a:xfrm>
        </p:spPr>
        <p:txBody>
          <a:bodyPr>
            <a:normAutofit/>
          </a:bodyPr>
          <a:lstStyle/>
          <a:p>
            <a:r>
              <a:rPr lang="en-US" dirty="0"/>
              <a:t>Summary of </a:t>
            </a:r>
            <a:r>
              <a:rPr lang="en-US" dirty="0" smtClean="0"/>
              <a:t>competent </a:t>
            </a:r>
            <a:r>
              <a:rPr lang="en-US" dirty="0"/>
              <a:t>p</a:t>
            </a:r>
            <a:r>
              <a:rPr lang="en-US" dirty="0" smtClean="0"/>
              <a:t>erson duties</a:t>
            </a:r>
            <a:endParaRPr lang="en-US" dirty="0"/>
          </a:p>
        </p:txBody>
      </p:sp>
      <p:sp>
        <p:nvSpPr>
          <p:cNvPr id="4" name="Text Placeholder 3"/>
          <p:cNvSpPr>
            <a:spLocks noGrp="1"/>
          </p:cNvSpPr>
          <p:nvPr>
            <p:ph type="body" sz="half" idx="2"/>
          </p:nvPr>
        </p:nvSpPr>
        <p:spPr>
          <a:xfrm>
            <a:off x="557155" y="2049462"/>
            <a:ext cx="4343400" cy="3811588"/>
          </a:xfrm>
        </p:spPr>
        <p:txBody>
          <a:bodyPr>
            <a:normAutofit fontScale="92500"/>
          </a:bodyPr>
          <a:lstStyle/>
          <a:p>
            <a:pPr marL="342900" indent="-342900">
              <a:buFont typeface="Arial" panose="020B0604020202020204" pitchFamily="34" charset="0"/>
              <a:buChar char="•"/>
            </a:pPr>
            <a:r>
              <a:rPr lang="en-US" dirty="0"/>
              <a:t>Design </a:t>
            </a:r>
            <a:r>
              <a:rPr lang="en-US" u="sng" dirty="0"/>
              <a:t>structural ramps</a:t>
            </a:r>
            <a:endParaRPr lang="en-US" dirty="0"/>
          </a:p>
          <a:p>
            <a:pPr marL="342900" indent="-342900">
              <a:buFont typeface="Arial" panose="020B0604020202020204" pitchFamily="34" charset="0"/>
              <a:buChar char="•"/>
            </a:pPr>
            <a:r>
              <a:rPr lang="en-US" dirty="0" smtClean="0"/>
              <a:t>Monitor </a:t>
            </a:r>
            <a:r>
              <a:rPr lang="en-US" u="sng" dirty="0"/>
              <a:t>water </a:t>
            </a:r>
            <a:r>
              <a:rPr lang="en-US" u="sng" dirty="0" smtClean="0"/>
              <a:t>removal</a:t>
            </a:r>
            <a:endParaRPr lang="en-US" dirty="0"/>
          </a:p>
          <a:p>
            <a:pPr marL="342900" indent="-342900">
              <a:buFont typeface="Arial" panose="020B0604020202020204" pitchFamily="34" charset="0"/>
              <a:buChar char="•"/>
            </a:pPr>
            <a:r>
              <a:rPr lang="en-US" u="sng" dirty="0" smtClean="0"/>
              <a:t>Inspect </a:t>
            </a:r>
            <a:r>
              <a:rPr lang="en-US" u="sng" dirty="0"/>
              <a:t>excavations</a:t>
            </a:r>
            <a:r>
              <a:rPr lang="en-US" dirty="0"/>
              <a:t>, adjacent areas, </a:t>
            </a:r>
            <a:r>
              <a:rPr lang="en-US" dirty="0" smtClean="0"/>
              <a:t>and </a:t>
            </a:r>
            <a:r>
              <a:rPr lang="en-US" dirty="0"/>
              <a:t>protective systems daily; prior to </a:t>
            </a:r>
            <a:r>
              <a:rPr lang="en-US" dirty="0" smtClean="0"/>
              <a:t>the </a:t>
            </a:r>
            <a:r>
              <a:rPr lang="en-US" dirty="0"/>
              <a:t>start of work, as needed </a:t>
            </a:r>
            <a:r>
              <a:rPr lang="en-US" dirty="0" smtClean="0"/>
              <a:t>throughout </a:t>
            </a:r>
            <a:r>
              <a:rPr lang="en-US" dirty="0"/>
              <a:t>the shift and after every </a:t>
            </a:r>
            <a:r>
              <a:rPr lang="en-US" dirty="0" smtClean="0"/>
              <a:t>hazard increasing </a:t>
            </a:r>
            <a:r>
              <a:rPr lang="en-US" dirty="0"/>
              <a:t>occurrence (</a:t>
            </a:r>
            <a:r>
              <a:rPr lang="en-US" dirty="0" smtClean="0"/>
              <a:t>e.g. rainstorm</a:t>
            </a:r>
            <a:r>
              <a:rPr lang="en-US" dirty="0"/>
              <a:t>)</a:t>
            </a:r>
          </a:p>
          <a:p>
            <a:pPr marL="342900" indent="-342900">
              <a:buFont typeface="Arial" panose="020B0604020202020204" pitchFamily="34" charset="0"/>
              <a:buChar char="•"/>
            </a:pPr>
            <a:r>
              <a:rPr lang="en-US" dirty="0" smtClean="0"/>
              <a:t>Remove </a:t>
            </a:r>
            <a:r>
              <a:rPr lang="en-US" dirty="0"/>
              <a:t>employees from hazard until </a:t>
            </a:r>
            <a:r>
              <a:rPr lang="en-US" dirty="0" smtClean="0"/>
              <a:t>hazard </a:t>
            </a:r>
            <a:r>
              <a:rPr lang="en-US" dirty="0"/>
              <a:t>is </a:t>
            </a:r>
            <a:r>
              <a:rPr lang="en-US" dirty="0" smtClean="0"/>
              <a:t>eliminated</a:t>
            </a:r>
            <a:endParaRPr lang="en-US" dirty="0"/>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53</a:t>
            </a:fld>
            <a:endParaRPr lang="en-US"/>
          </a:p>
        </p:txBody>
      </p:sp>
      <p:pic>
        <p:nvPicPr>
          <p:cNvPr id="8" name="Content Placeholder 7"/>
          <p:cNvPicPr>
            <a:picLocks noGrp="1" noChangeAspect="1"/>
          </p:cNvPicPr>
          <p:nvPr>
            <p:ph idx="1"/>
          </p:nvPr>
        </p:nvPicPr>
        <p:blipFill>
          <a:blip r:embed="rId2"/>
          <a:stretch>
            <a:fillRect/>
          </a:stretch>
        </p:blipFill>
        <p:spPr>
          <a:xfrm>
            <a:off x="5183188" y="1109662"/>
            <a:ext cx="6172200" cy="4629150"/>
          </a:xfrm>
          <a:prstGeom prst="rect">
            <a:avLst/>
          </a:prstGeom>
        </p:spPr>
      </p:pic>
    </p:spTree>
    <p:extLst>
      <p:ext uri="{BB962C8B-B14F-4D97-AF65-F5344CB8AC3E}">
        <p14:creationId xmlns:p14="http://schemas.microsoft.com/office/powerpoint/2010/main" val="32208232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155" y="449262"/>
            <a:ext cx="4343400" cy="1600200"/>
          </a:xfrm>
        </p:spPr>
        <p:txBody>
          <a:bodyPr>
            <a:normAutofit/>
          </a:bodyPr>
          <a:lstStyle/>
          <a:p>
            <a:r>
              <a:rPr lang="en-US" dirty="0"/>
              <a:t>Summary of </a:t>
            </a:r>
            <a:r>
              <a:rPr lang="en-US" dirty="0" smtClean="0"/>
              <a:t>competent </a:t>
            </a:r>
            <a:r>
              <a:rPr lang="en-US" dirty="0"/>
              <a:t>p</a:t>
            </a:r>
            <a:r>
              <a:rPr lang="en-US" dirty="0" smtClean="0"/>
              <a:t>erson duties</a:t>
            </a:r>
            <a:endParaRPr lang="en-US" dirty="0"/>
          </a:p>
        </p:txBody>
      </p:sp>
      <p:pic>
        <p:nvPicPr>
          <p:cNvPr id="6" name="Content Placeholder 5"/>
          <p:cNvPicPr>
            <a:picLocks noGrp="1" noChangeAspect="1"/>
          </p:cNvPicPr>
          <p:nvPr>
            <p:ph idx="1"/>
          </p:nvPr>
        </p:nvPicPr>
        <p:blipFill>
          <a:blip r:embed="rId2"/>
          <a:stretch>
            <a:fillRect/>
          </a:stretch>
        </p:blipFill>
        <p:spPr>
          <a:xfrm>
            <a:off x="5183188" y="1366837"/>
            <a:ext cx="6172200" cy="4114800"/>
          </a:xfrm>
          <a:prstGeom prst="rect">
            <a:avLst/>
          </a:prstGeom>
        </p:spPr>
      </p:pic>
      <p:sp>
        <p:nvSpPr>
          <p:cNvPr id="4" name="Text Placeholder 3"/>
          <p:cNvSpPr>
            <a:spLocks noGrp="1"/>
          </p:cNvSpPr>
          <p:nvPr>
            <p:ph type="body" sz="half" idx="2"/>
          </p:nvPr>
        </p:nvSpPr>
        <p:spPr>
          <a:xfrm>
            <a:off x="557155" y="2049462"/>
            <a:ext cx="4343400" cy="3811588"/>
          </a:xfrm>
        </p:spPr>
        <p:txBody>
          <a:bodyPr>
            <a:normAutofit/>
          </a:bodyPr>
          <a:lstStyle/>
          <a:p>
            <a:pPr marL="342900" indent="-342900">
              <a:buFont typeface="Arial" panose="020B0604020202020204" pitchFamily="34" charset="0"/>
              <a:buChar char="•"/>
            </a:pPr>
            <a:r>
              <a:rPr lang="en-US" dirty="0" smtClean="0"/>
              <a:t>Examine </a:t>
            </a:r>
            <a:r>
              <a:rPr lang="en-US" dirty="0"/>
              <a:t>materials </a:t>
            </a:r>
            <a:r>
              <a:rPr lang="en-US" dirty="0" smtClean="0"/>
              <a:t>and equipment </a:t>
            </a:r>
            <a:r>
              <a:rPr lang="en-US" dirty="0"/>
              <a:t>for </a:t>
            </a:r>
            <a:r>
              <a:rPr lang="en-US" dirty="0" smtClean="0"/>
              <a:t>continued </a:t>
            </a:r>
            <a:r>
              <a:rPr lang="en-US" dirty="0"/>
              <a:t>use, and remove from </a:t>
            </a:r>
            <a:r>
              <a:rPr lang="en-US" dirty="0" smtClean="0"/>
              <a:t>service </a:t>
            </a:r>
            <a:r>
              <a:rPr lang="en-US" dirty="0"/>
              <a:t>if </a:t>
            </a:r>
            <a:r>
              <a:rPr lang="en-US" dirty="0" smtClean="0"/>
              <a:t>unusable</a:t>
            </a:r>
          </a:p>
          <a:p>
            <a:pPr marL="342900" indent="-342900">
              <a:buFont typeface="Arial" panose="020B0604020202020204" pitchFamily="34" charset="0"/>
              <a:buChar char="•"/>
            </a:pPr>
            <a:r>
              <a:rPr lang="en-US" dirty="0" smtClean="0"/>
              <a:t>Classify </a:t>
            </a:r>
            <a:r>
              <a:rPr lang="en-US" dirty="0"/>
              <a:t>the soil initially, and reclassify </a:t>
            </a:r>
            <a:r>
              <a:rPr lang="en-US" dirty="0" smtClean="0"/>
              <a:t>after changed conditions</a:t>
            </a:r>
            <a:endParaRPr lang="en-US" dirty="0"/>
          </a:p>
          <a:p>
            <a:pPr marL="342900" indent="-342900">
              <a:buFont typeface="Arial" panose="020B0604020202020204" pitchFamily="34" charset="0"/>
              <a:buChar char="•"/>
            </a:pPr>
            <a:r>
              <a:rPr lang="en-US" dirty="0" smtClean="0"/>
              <a:t>Reduce </a:t>
            </a:r>
            <a:r>
              <a:rPr lang="en-US" dirty="0"/>
              <a:t>soil slope below maximum </a:t>
            </a:r>
            <a:r>
              <a:rPr lang="en-US" dirty="0" smtClean="0"/>
              <a:t>allowable </a:t>
            </a:r>
            <a:r>
              <a:rPr lang="en-US" dirty="0"/>
              <a:t>when surcharge </a:t>
            </a:r>
            <a:r>
              <a:rPr lang="en-US" dirty="0" smtClean="0"/>
              <a:t>loads </a:t>
            </a:r>
            <a:r>
              <a:rPr lang="en-US" dirty="0"/>
              <a:t>are present </a:t>
            </a:r>
          </a:p>
          <a:p>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54</a:t>
            </a:fld>
            <a:endParaRPr lang="en-US"/>
          </a:p>
        </p:txBody>
      </p:sp>
    </p:spTree>
    <p:extLst>
      <p:ext uri="{BB962C8B-B14F-4D97-AF65-F5344CB8AC3E}">
        <p14:creationId xmlns:p14="http://schemas.microsoft.com/office/powerpoint/2010/main" val="4377339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avoid </a:t>
            </a:r>
            <a:r>
              <a:rPr lang="en-US" dirty="0"/>
              <a:t>t</a:t>
            </a:r>
            <a:r>
              <a:rPr lang="en-US" dirty="0" smtClean="0"/>
              <a:t>his!</a:t>
            </a:r>
            <a:endParaRPr lang="en-US" dirty="0"/>
          </a:p>
        </p:txBody>
      </p:sp>
      <p:sp>
        <p:nvSpPr>
          <p:cNvPr id="3" name="Slide Number Placeholder 2"/>
          <p:cNvSpPr>
            <a:spLocks noGrp="1"/>
          </p:cNvSpPr>
          <p:nvPr>
            <p:ph type="sldNum" sz="quarter" idx="12"/>
          </p:nvPr>
        </p:nvSpPr>
        <p:spPr/>
        <p:txBody>
          <a:bodyPr/>
          <a:lstStyle/>
          <a:p>
            <a:fld id="{0305AE82-9724-4C26-AD34-85BA438DD0F0}" type="slidenum">
              <a:rPr lang="en-US" smtClean="0"/>
              <a:t>55</a:t>
            </a:fld>
            <a:endParaRPr lang="en-US"/>
          </a:p>
        </p:txBody>
      </p:sp>
      <p:pic>
        <p:nvPicPr>
          <p:cNvPr id="4" name="Picture 3"/>
          <p:cNvPicPr>
            <a:picLocks noChangeAspect="1"/>
          </p:cNvPicPr>
          <p:nvPr/>
        </p:nvPicPr>
        <p:blipFill>
          <a:blip r:embed="rId2"/>
          <a:stretch>
            <a:fillRect/>
          </a:stretch>
        </p:blipFill>
        <p:spPr>
          <a:xfrm>
            <a:off x="2934392" y="1485084"/>
            <a:ext cx="6328756" cy="4451289"/>
          </a:xfrm>
          <a:prstGeom prst="rect">
            <a:avLst/>
          </a:prstGeom>
        </p:spPr>
      </p:pic>
    </p:spTree>
    <p:extLst>
      <p:ext uri="{BB962C8B-B14F-4D97-AF65-F5344CB8AC3E}">
        <p14:creationId xmlns:p14="http://schemas.microsoft.com/office/powerpoint/2010/main" val="304537505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2357956"/>
            <a:ext cx="10515600" cy="4177694"/>
          </a:xfrm>
        </p:spPr>
        <p:txBody>
          <a:bodyPr/>
          <a:lstStyle/>
          <a:p>
            <a:r>
              <a:rPr lang="en-US" dirty="0" smtClean="0">
                <a:hlinkClick r:id="rId2"/>
              </a:rPr>
              <a:t>Oregon OSHA’s YouTube Channel</a:t>
            </a:r>
            <a:endParaRPr lang="en-US" dirty="0" smtClean="0"/>
          </a:p>
          <a:p>
            <a:r>
              <a:rPr lang="en-US" dirty="0" smtClean="0">
                <a:hlinkClick r:id="rId3"/>
              </a:rPr>
              <a:t>Oregon OSHA’s Online Courses</a:t>
            </a:r>
            <a:endParaRPr lang="en-US" dirty="0" smtClean="0"/>
          </a:p>
          <a:p>
            <a:r>
              <a:rPr lang="en-US" dirty="0" smtClean="0">
                <a:hlinkClick r:id="rId4"/>
              </a:rPr>
              <a:t>A-Z Topic Index – Excavation Safety</a:t>
            </a:r>
            <a:endParaRPr lang="en-US" dirty="0" smtClean="0"/>
          </a:p>
          <a:p>
            <a:r>
              <a:rPr lang="en-US" dirty="0" smtClean="0">
                <a:hlinkClick r:id="rId5"/>
              </a:rPr>
              <a:t>PESO – English to </a:t>
            </a:r>
            <a:r>
              <a:rPr lang="en-US" dirty="0" err="1" smtClean="0">
                <a:hlinkClick r:id="rId5"/>
              </a:rPr>
              <a:t>Espa</a:t>
            </a:r>
            <a:r>
              <a:rPr lang="en-US" dirty="0" err="1">
                <a:hlinkClick r:id="rId5"/>
              </a:rPr>
              <a:t>ñ</a:t>
            </a:r>
            <a:r>
              <a:rPr lang="en-US" dirty="0" err="1" smtClean="0">
                <a:hlinkClick r:id="rId5"/>
              </a:rPr>
              <a:t>ol</a:t>
            </a:r>
            <a:endParaRPr lang="en-US" dirty="0"/>
          </a:p>
        </p:txBody>
      </p:sp>
      <p:sp>
        <p:nvSpPr>
          <p:cNvPr id="3" name="Slide Number Placeholder 2"/>
          <p:cNvSpPr>
            <a:spLocks noGrp="1"/>
          </p:cNvSpPr>
          <p:nvPr>
            <p:ph type="sldNum" sz="quarter" idx="12"/>
          </p:nvPr>
        </p:nvSpPr>
        <p:spPr/>
        <p:txBody>
          <a:bodyPr/>
          <a:lstStyle/>
          <a:p>
            <a:fld id="{0305AE82-9724-4C26-AD34-85BA438DD0F0}" type="slidenum">
              <a:rPr lang="en-US" smtClean="0"/>
              <a:t>56</a:t>
            </a:fld>
            <a:endParaRPr lang="en-US"/>
          </a:p>
        </p:txBody>
      </p:sp>
      <p:sp>
        <p:nvSpPr>
          <p:cNvPr id="4" name="Title 3"/>
          <p:cNvSpPr>
            <a:spLocks noGrp="1"/>
          </p:cNvSpPr>
          <p:nvPr>
            <p:ph type="title"/>
          </p:nvPr>
        </p:nvSpPr>
        <p:spPr/>
        <p:txBody>
          <a:bodyPr/>
          <a:lstStyle/>
          <a:p>
            <a:r>
              <a:rPr lang="en-US" dirty="0" smtClean="0"/>
              <a:t>Additional Educational Resources</a:t>
            </a:r>
            <a:endParaRPr lang="en-US" dirty="0"/>
          </a:p>
        </p:txBody>
      </p:sp>
    </p:spTree>
    <p:extLst>
      <p:ext uri="{BB962C8B-B14F-4D97-AF65-F5344CB8AC3E}">
        <p14:creationId xmlns:p14="http://schemas.microsoft.com/office/powerpoint/2010/main" val="228136899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600" dirty="0" smtClean="0"/>
              <a:t>Thank You!</a:t>
            </a:r>
            <a:endParaRPr lang="en-US" sz="16600"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0305AE82-9724-4C26-AD34-85BA438DD0F0}" type="slidenum">
              <a:rPr lang="en-US" smtClean="0"/>
              <a:t>57</a:t>
            </a:fld>
            <a:endParaRPr lang="en-US"/>
          </a:p>
        </p:txBody>
      </p:sp>
    </p:spTree>
    <p:extLst>
      <p:ext uri="{BB962C8B-B14F-4D97-AF65-F5344CB8AC3E}">
        <p14:creationId xmlns:p14="http://schemas.microsoft.com/office/powerpoint/2010/main" val="1514287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54" y="315884"/>
            <a:ext cx="4215072" cy="1600200"/>
          </a:xfrm>
        </p:spPr>
        <p:txBody>
          <a:bodyPr/>
          <a:lstStyle/>
          <a:p>
            <a:r>
              <a:rPr lang="en-US" dirty="0" smtClean="0"/>
              <a:t>Visual tests</a:t>
            </a:r>
            <a:endParaRPr lang="en-US" dirty="0"/>
          </a:p>
        </p:txBody>
      </p:sp>
      <p:sp>
        <p:nvSpPr>
          <p:cNvPr id="4" name="Text Placeholder 3"/>
          <p:cNvSpPr>
            <a:spLocks noGrp="1"/>
          </p:cNvSpPr>
          <p:nvPr>
            <p:ph type="body" sz="half" idx="2"/>
          </p:nvPr>
        </p:nvSpPr>
        <p:spPr>
          <a:xfrm>
            <a:off x="556954" y="1916084"/>
            <a:ext cx="4215072" cy="3811588"/>
          </a:xfrm>
        </p:spPr>
        <p:txBody>
          <a:bodyPr>
            <a:normAutofit/>
          </a:bodyPr>
          <a:lstStyle/>
          <a:p>
            <a:r>
              <a:rPr lang="en-US" dirty="0"/>
              <a:t>Observe the area adjacent to the excavation and the sides of the opened excavation for evidence </a:t>
            </a:r>
            <a:r>
              <a:rPr lang="en-US" dirty="0" smtClean="0"/>
              <a:t>of: </a:t>
            </a:r>
            <a:endParaRPr lang="en-US" dirty="0"/>
          </a:p>
          <a:p>
            <a:pPr marL="342900" indent="-342900">
              <a:buFont typeface="Arial" panose="020B0604020202020204" pitchFamily="34" charset="0"/>
              <a:buChar char="•"/>
            </a:pPr>
            <a:r>
              <a:rPr lang="en-US" dirty="0" smtClean="0"/>
              <a:t>Surface </a:t>
            </a:r>
            <a:r>
              <a:rPr lang="en-US" dirty="0"/>
              <a:t>water </a:t>
            </a:r>
          </a:p>
          <a:p>
            <a:pPr marL="342900" indent="-342900">
              <a:buFont typeface="Arial" panose="020B0604020202020204" pitchFamily="34" charset="0"/>
              <a:buChar char="•"/>
            </a:pPr>
            <a:r>
              <a:rPr lang="en-US" dirty="0" smtClean="0"/>
              <a:t>Water </a:t>
            </a:r>
            <a:r>
              <a:rPr lang="en-US" dirty="0"/>
              <a:t>seeping from the sides of the </a:t>
            </a:r>
            <a:r>
              <a:rPr lang="en-US" dirty="0" smtClean="0"/>
              <a:t>excavation </a:t>
            </a:r>
            <a:endParaRPr lang="en-US" dirty="0"/>
          </a:p>
          <a:p>
            <a:pPr marL="342900" indent="-342900">
              <a:buFont typeface="Arial" panose="020B0604020202020204" pitchFamily="34" charset="0"/>
              <a:buChar char="•"/>
            </a:pPr>
            <a:r>
              <a:rPr lang="en-US" dirty="0" smtClean="0"/>
              <a:t>Location </a:t>
            </a:r>
            <a:r>
              <a:rPr lang="en-US" dirty="0"/>
              <a:t>of the water table level</a:t>
            </a:r>
          </a:p>
        </p:txBody>
      </p:sp>
      <p:sp>
        <p:nvSpPr>
          <p:cNvPr id="5" name="Slide Number Placeholder 4"/>
          <p:cNvSpPr>
            <a:spLocks noGrp="1"/>
          </p:cNvSpPr>
          <p:nvPr>
            <p:ph type="sldNum" sz="quarter" idx="12"/>
          </p:nvPr>
        </p:nvSpPr>
        <p:spPr/>
        <p:txBody>
          <a:bodyPr/>
          <a:lstStyle/>
          <a:p>
            <a:fld id="{0305AE82-9724-4C26-AD34-85BA438DD0F0}" type="slidenum">
              <a:rPr lang="en-US" smtClean="0"/>
              <a:t>6</a:t>
            </a:fld>
            <a:endParaRPr lang="en-US"/>
          </a:p>
        </p:txBody>
      </p:sp>
      <p:pic>
        <p:nvPicPr>
          <p:cNvPr id="6" name="Picture 5"/>
          <p:cNvPicPr>
            <a:picLocks noChangeAspect="1"/>
          </p:cNvPicPr>
          <p:nvPr/>
        </p:nvPicPr>
        <p:blipFill>
          <a:blip r:embed="rId2"/>
          <a:stretch>
            <a:fillRect/>
          </a:stretch>
        </p:blipFill>
        <p:spPr>
          <a:xfrm>
            <a:off x="5076433" y="1533525"/>
            <a:ext cx="6646332" cy="3738562"/>
          </a:xfrm>
          <a:prstGeom prst="rect">
            <a:avLst/>
          </a:prstGeom>
        </p:spPr>
      </p:pic>
    </p:spTree>
    <p:extLst>
      <p:ext uri="{BB962C8B-B14F-4D97-AF65-F5344CB8AC3E}">
        <p14:creationId xmlns:p14="http://schemas.microsoft.com/office/powerpoint/2010/main" val="3076177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954" y="763559"/>
            <a:ext cx="4215072" cy="1600200"/>
          </a:xfrm>
        </p:spPr>
        <p:txBody>
          <a:bodyPr/>
          <a:lstStyle/>
          <a:p>
            <a:r>
              <a:rPr lang="en-US" dirty="0" smtClean="0"/>
              <a:t>Visual tests</a:t>
            </a:r>
            <a:endParaRPr lang="en-US" dirty="0"/>
          </a:p>
        </p:txBody>
      </p:sp>
      <p:sp>
        <p:nvSpPr>
          <p:cNvPr id="4" name="Text Placeholder 3"/>
          <p:cNvSpPr>
            <a:spLocks noGrp="1"/>
          </p:cNvSpPr>
          <p:nvPr>
            <p:ph type="body" sz="half" idx="2"/>
          </p:nvPr>
        </p:nvSpPr>
        <p:spPr>
          <a:xfrm>
            <a:off x="556954" y="2363759"/>
            <a:ext cx="4215072" cy="3811588"/>
          </a:xfrm>
        </p:spPr>
        <p:txBody>
          <a:bodyPr>
            <a:normAutofit/>
          </a:bodyPr>
          <a:lstStyle/>
          <a:p>
            <a:r>
              <a:rPr lang="en-US" dirty="0"/>
              <a:t>Observe the area adjacent to the excavation and the area within the excavation for sources of vibration that may affect the stability of the excavation face.</a:t>
            </a:r>
          </a:p>
        </p:txBody>
      </p:sp>
      <p:sp>
        <p:nvSpPr>
          <p:cNvPr id="5" name="Slide Number Placeholder 4"/>
          <p:cNvSpPr>
            <a:spLocks noGrp="1"/>
          </p:cNvSpPr>
          <p:nvPr>
            <p:ph type="sldNum" sz="quarter" idx="12"/>
          </p:nvPr>
        </p:nvSpPr>
        <p:spPr/>
        <p:txBody>
          <a:bodyPr/>
          <a:lstStyle/>
          <a:p>
            <a:fld id="{0305AE82-9724-4C26-AD34-85BA438DD0F0}" type="slidenum">
              <a:rPr lang="en-US" smtClean="0"/>
              <a:t>7</a:t>
            </a:fld>
            <a:endParaRPr lang="en-US"/>
          </a:p>
        </p:txBody>
      </p:sp>
      <p:pic>
        <p:nvPicPr>
          <p:cNvPr id="6" name="Picture 5"/>
          <p:cNvPicPr>
            <a:picLocks noChangeAspect="1"/>
          </p:cNvPicPr>
          <p:nvPr/>
        </p:nvPicPr>
        <p:blipFill>
          <a:blip r:embed="rId2"/>
          <a:stretch>
            <a:fillRect/>
          </a:stretch>
        </p:blipFill>
        <p:spPr>
          <a:xfrm>
            <a:off x="4772026" y="1104899"/>
            <a:ext cx="7027333" cy="3952875"/>
          </a:xfrm>
          <a:prstGeom prst="rect">
            <a:avLst/>
          </a:prstGeom>
        </p:spPr>
      </p:pic>
    </p:spTree>
    <p:extLst>
      <p:ext uri="{BB962C8B-B14F-4D97-AF65-F5344CB8AC3E}">
        <p14:creationId xmlns:p14="http://schemas.microsoft.com/office/powerpoint/2010/main" val="3152941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5038" y="257174"/>
            <a:ext cx="3932237" cy="1600200"/>
          </a:xfrm>
        </p:spPr>
        <p:txBody>
          <a:bodyPr/>
          <a:lstStyle/>
          <a:p>
            <a:r>
              <a:rPr lang="en-US" dirty="0" smtClean="0"/>
              <a:t>Manual tests</a:t>
            </a:r>
            <a:endParaRPr lang="en-US" dirty="0"/>
          </a:p>
        </p:txBody>
      </p:sp>
      <p:sp>
        <p:nvSpPr>
          <p:cNvPr id="4" name="Text Placeholder 3"/>
          <p:cNvSpPr>
            <a:spLocks noGrp="1"/>
          </p:cNvSpPr>
          <p:nvPr>
            <p:ph type="body" sz="half" idx="2"/>
          </p:nvPr>
        </p:nvSpPr>
        <p:spPr>
          <a:xfrm>
            <a:off x="935038" y="1857374"/>
            <a:ext cx="4035314" cy="3811588"/>
          </a:xfrm>
        </p:spPr>
        <p:txBody>
          <a:bodyPr>
            <a:normAutofit fontScale="92500" lnSpcReduction="20000"/>
          </a:bodyPr>
          <a:lstStyle/>
          <a:p>
            <a:r>
              <a:rPr lang="en-US" b="1" dirty="0" smtClean="0"/>
              <a:t>Plasticity</a:t>
            </a:r>
          </a:p>
          <a:p>
            <a:r>
              <a:rPr lang="en-US" dirty="0" smtClean="0"/>
              <a:t>Mold </a:t>
            </a:r>
            <a:r>
              <a:rPr lang="en-US" dirty="0"/>
              <a:t>a moist or wet sample of soil into a ball and attempt to roll it into threads as thin as 1/8 in. </a:t>
            </a:r>
            <a:endParaRPr lang="en-US" dirty="0" smtClean="0"/>
          </a:p>
          <a:p>
            <a:r>
              <a:rPr lang="en-US" dirty="0" smtClean="0"/>
              <a:t>in </a:t>
            </a:r>
            <a:r>
              <a:rPr lang="en-US" dirty="0"/>
              <a:t>diameter.  </a:t>
            </a:r>
          </a:p>
          <a:p>
            <a:endParaRPr lang="en-US" dirty="0"/>
          </a:p>
          <a:p>
            <a:r>
              <a:rPr lang="en-US" dirty="0"/>
              <a:t>Cohesive soil can be successfully rolled into threads without crumbling.  If at least a two inch length of 1/8 in. thread can be held on one end without tearing, the soil is cohesive.</a:t>
            </a:r>
            <a:endParaRPr lang="en-US" b="1" dirty="0"/>
          </a:p>
        </p:txBody>
      </p:sp>
      <p:sp>
        <p:nvSpPr>
          <p:cNvPr id="5" name="Slide Number Placeholder 4"/>
          <p:cNvSpPr>
            <a:spLocks noGrp="1"/>
          </p:cNvSpPr>
          <p:nvPr>
            <p:ph type="sldNum" sz="quarter" idx="12"/>
          </p:nvPr>
        </p:nvSpPr>
        <p:spPr/>
        <p:txBody>
          <a:bodyPr/>
          <a:lstStyle/>
          <a:p>
            <a:fld id="{0305AE82-9724-4C26-AD34-85BA438DD0F0}" type="slidenum">
              <a:rPr lang="en-US" smtClean="0"/>
              <a:t>8</a:t>
            </a:fld>
            <a:endParaRPr lang="en-US"/>
          </a:p>
        </p:txBody>
      </p:sp>
      <p:pic>
        <p:nvPicPr>
          <p:cNvPr id="6" name="Picture 5"/>
          <p:cNvPicPr>
            <a:picLocks noChangeAspect="1"/>
          </p:cNvPicPr>
          <p:nvPr/>
        </p:nvPicPr>
        <p:blipFill rotWithShape="1">
          <a:blip r:embed="rId2"/>
          <a:srcRect t="2500"/>
          <a:stretch/>
        </p:blipFill>
        <p:spPr>
          <a:xfrm>
            <a:off x="5322926" y="1857374"/>
            <a:ext cx="6502361" cy="3343275"/>
          </a:xfrm>
          <a:prstGeom prst="rect">
            <a:avLst/>
          </a:prstGeom>
        </p:spPr>
      </p:pic>
    </p:spTree>
    <p:extLst>
      <p:ext uri="{BB962C8B-B14F-4D97-AF65-F5344CB8AC3E}">
        <p14:creationId xmlns:p14="http://schemas.microsoft.com/office/powerpoint/2010/main" val="3223746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1871" y="304800"/>
            <a:ext cx="4447829" cy="1600200"/>
          </a:xfrm>
        </p:spPr>
        <p:txBody>
          <a:bodyPr/>
          <a:lstStyle/>
          <a:p>
            <a:r>
              <a:rPr lang="en-US" dirty="0" smtClean="0"/>
              <a:t>Manual tests</a:t>
            </a:r>
            <a:endParaRPr lang="en-US" dirty="0"/>
          </a:p>
        </p:txBody>
      </p:sp>
      <p:sp>
        <p:nvSpPr>
          <p:cNvPr id="4" name="Text Placeholder 3"/>
          <p:cNvSpPr>
            <a:spLocks noGrp="1"/>
          </p:cNvSpPr>
          <p:nvPr>
            <p:ph type="body" sz="half" idx="2"/>
          </p:nvPr>
        </p:nvSpPr>
        <p:spPr>
          <a:xfrm>
            <a:off x="771871" y="1905000"/>
            <a:ext cx="4447829" cy="3811588"/>
          </a:xfrm>
        </p:spPr>
        <p:txBody>
          <a:bodyPr>
            <a:normAutofit fontScale="92500" lnSpcReduction="10000"/>
          </a:bodyPr>
          <a:lstStyle/>
          <a:p>
            <a:r>
              <a:rPr lang="en-US" b="1" dirty="0"/>
              <a:t>Dry </a:t>
            </a:r>
            <a:r>
              <a:rPr lang="en-US" b="1" dirty="0" smtClean="0"/>
              <a:t>strength</a:t>
            </a:r>
            <a:endParaRPr lang="en-US" dirty="0"/>
          </a:p>
          <a:p>
            <a:pPr marL="342900" indent="-342900">
              <a:buFont typeface="Arial" panose="020B0604020202020204" pitchFamily="34" charset="0"/>
              <a:buChar char="•"/>
            </a:pPr>
            <a:r>
              <a:rPr lang="en-US" dirty="0"/>
              <a:t>Dry fissured clay falls into clumps which break up into smaller clumps on its own or with some force. </a:t>
            </a:r>
          </a:p>
          <a:p>
            <a:pPr marL="342900" indent="-342900">
              <a:buFont typeface="Arial" panose="020B0604020202020204" pitchFamily="34" charset="0"/>
              <a:buChar char="•"/>
            </a:pPr>
            <a:r>
              <a:rPr lang="en-US" dirty="0" smtClean="0"/>
              <a:t>Dry </a:t>
            </a:r>
            <a:r>
              <a:rPr lang="en-US" dirty="0" err="1"/>
              <a:t>unfissured</a:t>
            </a:r>
            <a:r>
              <a:rPr lang="en-US" dirty="0"/>
              <a:t> soil can be broken up into clumps which break into smaller clumps with great </a:t>
            </a:r>
            <a:r>
              <a:rPr lang="en-US" dirty="0" smtClean="0"/>
              <a:t>difficulty. </a:t>
            </a:r>
            <a:endParaRPr lang="en-US" dirty="0"/>
          </a:p>
          <a:p>
            <a:pPr marL="342900" indent="-342900">
              <a:buFont typeface="Arial" panose="020B0604020202020204" pitchFamily="34" charset="0"/>
              <a:buChar char="•"/>
            </a:pPr>
            <a:r>
              <a:rPr lang="en-US" dirty="0" smtClean="0"/>
              <a:t>Dry </a:t>
            </a:r>
            <a:r>
              <a:rPr lang="en-US" dirty="0"/>
              <a:t>granular soil crumbles on its own or with some force into fine individual </a:t>
            </a:r>
            <a:r>
              <a:rPr lang="en-US" dirty="0" smtClean="0"/>
              <a:t>grains. </a:t>
            </a:r>
            <a:endParaRPr lang="en-US" dirty="0"/>
          </a:p>
        </p:txBody>
      </p:sp>
      <p:sp>
        <p:nvSpPr>
          <p:cNvPr id="5" name="Slide Number Placeholder 4"/>
          <p:cNvSpPr>
            <a:spLocks noGrp="1"/>
          </p:cNvSpPr>
          <p:nvPr>
            <p:ph type="sldNum" sz="quarter" idx="12"/>
          </p:nvPr>
        </p:nvSpPr>
        <p:spPr/>
        <p:txBody>
          <a:bodyPr/>
          <a:lstStyle/>
          <a:p>
            <a:fld id="{0305AE82-9724-4C26-AD34-85BA438DD0F0}" type="slidenum">
              <a:rPr lang="en-US" smtClean="0"/>
              <a:t>9</a:t>
            </a:fld>
            <a:endParaRPr lang="en-US"/>
          </a:p>
        </p:txBody>
      </p:sp>
      <p:pic>
        <p:nvPicPr>
          <p:cNvPr id="6" name="Picture 5"/>
          <p:cNvPicPr>
            <a:picLocks noChangeAspect="1"/>
          </p:cNvPicPr>
          <p:nvPr/>
        </p:nvPicPr>
        <p:blipFill>
          <a:blip r:embed="rId2"/>
          <a:stretch>
            <a:fillRect/>
          </a:stretch>
        </p:blipFill>
        <p:spPr>
          <a:xfrm>
            <a:off x="5733759" y="1514475"/>
            <a:ext cx="5805778" cy="3424237"/>
          </a:xfrm>
          <a:prstGeom prst="rect">
            <a:avLst/>
          </a:prstGeom>
        </p:spPr>
      </p:pic>
    </p:spTree>
    <p:extLst>
      <p:ext uri="{BB962C8B-B14F-4D97-AF65-F5344CB8AC3E}">
        <p14:creationId xmlns:p14="http://schemas.microsoft.com/office/powerpoint/2010/main" val="1119902097"/>
      </p:ext>
    </p:extLst>
  </p:cSld>
  <p:clrMapOvr>
    <a:masterClrMapping/>
  </p:clrMapOvr>
</p:sld>
</file>

<file path=ppt/theme/theme1.xml><?xml version="1.0" encoding="utf-8"?>
<a:theme xmlns:a="http://schemas.openxmlformats.org/drawingml/2006/main" name="Office Theme">
  <a:themeElements>
    <a:clrScheme name="Oregon OSHA">
      <a:dk1>
        <a:sysClr val="windowText" lastClr="000000"/>
      </a:dk1>
      <a:lt1>
        <a:sysClr val="window" lastClr="FFFFFF"/>
      </a:lt1>
      <a:dk2>
        <a:srgbClr val="44546A"/>
      </a:dk2>
      <a:lt2>
        <a:srgbClr val="E7E6E6"/>
      </a:lt2>
      <a:accent1>
        <a:srgbClr val="095540"/>
      </a:accent1>
      <a:accent2>
        <a:srgbClr val="00557D"/>
      </a:accent2>
      <a:accent3>
        <a:srgbClr val="A5A5A5"/>
      </a:accent3>
      <a:accent4>
        <a:srgbClr val="7F7F7F"/>
      </a:accent4>
      <a:accent5>
        <a:srgbClr val="3F3F3F"/>
      </a:accent5>
      <a:accent6>
        <a:srgbClr val="262626"/>
      </a:accent6>
      <a:hlink>
        <a:srgbClr val="0563C1"/>
      </a:hlink>
      <a:folHlink>
        <a:srgbClr val="954F72"/>
      </a:folHlink>
    </a:clrScheme>
    <a:fontScheme name="Myriad Pro">
      <a:majorFont>
        <a:latin typeface="Myriad Pro"/>
        <a:ea typeface=""/>
        <a:cs typeface=""/>
      </a:majorFont>
      <a:minorFont>
        <a:latin typeface="Myriad Pro C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raining" ma:contentTypeID="0x010100854524CC3423A244BB56938E3F8ABE270067817B4706841944893504266FF3AFD0" ma:contentTypeVersion="29" ma:contentTypeDescription="Training and education materials" ma:contentTypeScope="" ma:versionID="9c14672a0c5f30bf6f8f3e80b604c454">
  <xsd:schema xmlns:xsd="http://www.w3.org/2001/XMLSchema" xmlns:xs="http://www.w3.org/2001/XMLSchema" xmlns:p="http://schemas.microsoft.com/office/2006/metadata/properties" xmlns:ns1="http://schemas.microsoft.com/sharepoint/v3" xmlns:ns2="4abed4e2-db5c-4e78-ae88-7ca7a6241065" xmlns:ns3="http://schemas.microsoft.com/sharepoint/v4" targetNamespace="http://schemas.microsoft.com/office/2006/metadata/properties" ma:root="true" ma:fieldsID="816006bf8a4b08db83d12aa117935bd6" ns1:_="" ns2:_="" ns3:_="">
    <xsd:import namespace="http://schemas.microsoft.com/sharepoint/v3"/>
    <xsd:import namespace="4abed4e2-db5c-4e78-ae88-7ca7a6241065"/>
    <xsd:import namespace="http://schemas.microsoft.com/sharepoint/v4"/>
    <xsd:element name="properties">
      <xsd:complexType>
        <xsd:sequence>
          <xsd:element name="documentManagement">
            <xsd:complexType>
              <xsd:all>
                <xsd:element ref="ns2:AdditionalTitle" minOccurs="0"/>
                <xsd:element ref="ns2:TrainingType" minOccurs="0"/>
                <xsd:element ref="ns2:TrainingFormat" minOccurs="0"/>
                <xsd:element ref="ns2:DateRevised" minOccurs="0"/>
                <xsd:element ref="ns1:Language" minOccurs="0"/>
                <xsd:element ref="ns2:Description1" minOccurs="0"/>
                <xsd:element ref="ns2:Topic" minOccurs="0"/>
                <xsd:element ref="ns2:SharedWithUser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6" nillable="true" ma:displayName="Language" ma:default="English" ma:format="Dropdown" ma:internalName="Language" ma:readOnly="false">
      <xsd:simpleType>
        <xsd:union memberTypes="dms:Text">
          <xsd:simpleType>
            <xsd:restriction base="dms:Choice">
              <xsd:enumeration value="Arabic"/>
              <xsd:enumeration value="Bulgarian"/>
              <xsd:enumeration value="Chinese"/>
              <xsd:enumeration value="Croatian"/>
              <xsd:enumeration value="Czech"/>
              <xsd:enumeration value="Danish"/>
              <xsd:enumeration value="Dutch"/>
              <xsd:enumeration value="English"/>
              <xsd:enumeration value="Estonian"/>
              <xsd:enumeration value="Finnish"/>
              <xsd:enumeration value="French"/>
              <xsd:enumeration value="German"/>
              <xsd:enumeration value="Greek"/>
              <xsd:enumeration value="Hebrew"/>
              <xsd:enumeration value="Hindi"/>
              <xsd:enumeration value="Hungarian"/>
              <xsd:enumeration value="Indonesian"/>
              <xsd:enumeration value="Italian"/>
              <xsd:enumeration value="Japanese"/>
              <xsd:enumeration value="Korean"/>
              <xsd:enumeration value="Latvian"/>
              <xsd:enumeration value="Lithuanian"/>
              <xsd:enumeration value="Malay"/>
              <xsd:enumeration value="Norwegian"/>
              <xsd:enumeration value="Polish"/>
              <xsd:enumeration value="Portuguese"/>
              <xsd:enumeration value="Romanian"/>
              <xsd:enumeration value="Russian"/>
              <xsd:enumeration value="Serbian"/>
              <xsd:enumeration value="Slovak"/>
              <xsd:enumeration value="Slovenian"/>
              <xsd:enumeration value="Spanish"/>
              <xsd:enumeration value="Swedish"/>
              <xsd:enumeration value="Thai"/>
              <xsd:enumeration value="Turkish"/>
              <xsd:enumeration value="Ukrainian"/>
              <xsd:enumeration value="Urdu"/>
              <xsd:enumeration value="Vietnames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4abed4e2-db5c-4e78-ae88-7ca7a6241065" elementFormDefault="qualified">
    <xsd:import namespace="http://schemas.microsoft.com/office/2006/documentManagement/types"/>
    <xsd:import namespace="http://schemas.microsoft.com/office/infopath/2007/PartnerControls"/>
    <xsd:element name="AdditionalTitle" ma:index="2" nillable="true" ma:displayName="Additional Title" ma:description="Secondary title - typically the English language title if the item has a title in another language" ma:internalName="AdditionalTitle" ma:readOnly="false">
      <xsd:simpleType>
        <xsd:restriction base="dms:Text">
          <xsd:maxLength value="255"/>
        </xsd:restriction>
      </xsd:simpleType>
    </xsd:element>
    <xsd:element name="TrainingType" ma:index="3" nillable="true" ma:displayName="Training Type" ma:description="Pick a type for this training material" ma:format="Dropdown" ma:internalName="TrainingType" ma:readOnly="false">
      <xsd:simpleType>
        <xsd:restriction base="dms:Choice">
          <xsd:enumeration value="Curriculum"/>
          <xsd:enumeration value="Grant program"/>
          <xsd:enumeration value="Online course"/>
          <xsd:enumeration value="PESO"/>
          <xsd:enumeration value="Presentation"/>
          <xsd:enumeration value="Resources"/>
          <xsd:enumeration value="Workshop"/>
        </xsd:restriction>
      </xsd:simpleType>
    </xsd:element>
    <xsd:element name="TrainingFormat" ma:index="4" nillable="true" ma:displayName="Training Format" ma:default="  " ma:description="Pick a format for this training" ma:format="Dropdown" ma:internalName="TrainingFormat" ma:readOnly="false">
      <xsd:simpleType>
        <xsd:restriction base="dms:Choice">
          <xsd:enumeration value=""/>
          <xsd:enumeration value="Instructor Guide"/>
          <xsd:enumeration value="Online course"/>
          <xsd:enumeration value="Overhead"/>
          <xsd:enumeration value="Tailgate"/>
          <xsd:enumeration value="Training program"/>
          <xsd:enumeration value="Video"/>
          <xsd:enumeration value="Workbook"/>
        </xsd:restriction>
      </xsd:simpleType>
    </xsd:element>
    <xsd:element name="DateRevised" ma:index="5" nillable="true" ma:displayName="New or Revised Date" ma:format="DateOnly" ma:internalName="DateRevised" ma:readOnly="false">
      <xsd:simpleType>
        <xsd:restriction base="dms:DateTime"/>
      </xsd:simpleType>
    </xsd:element>
    <xsd:element name="Description1" ma:index="7" nillable="true" ma:displayName="Description" ma:internalName="Description1" ma:readOnly="false">
      <xsd:simpleType>
        <xsd:restriction base="dms:Note"/>
      </xsd:simpleType>
    </xsd:element>
    <xsd:element name="Topic" ma:index="8" nillable="true" ma:displayName="Topic" ma:description="Pick associated topics" ma:list="{913132ca-d302-4b93-9158-b48ece0e0b4d}" ma:internalName="Topic" ma:readOnly="false" ma:showField="Title" ma:web="4abed4e2-db5c-4e78-ae88-7ca7a6241065">
      <xsd:complexType>
        <xsd:complexContent>
          <xsd:extension base="dms:MultiChoiceLookup">
            <xsd:sequence>
              <xsd:element name="Value" type="dms:Lookup" maxOccurs="unbounded" minOccurs="0" nillable="true"/>
            </xsd:sequence>
          </xsd:extension>
        </xsd:complexContent>
      </xsd:complex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rainingFormat xmlns="4abed4e2-db5c-4e78-ae88-7ca7a6241065">Overhead</TrainingFormat>
    <Topic xmlns="4abed4e2-db5c-4e78-ae88-7ca7a6241065">
      <Value>216</Value>
    </Topic>
    <AdditionalTitle xmlns="4abed4e2-db5c-4e78-ae88-7ca7a6241065">Part 2</AdditionalTitle>
    <TrainingType xmlns="4abed4e2-db5c-4e78-ae88-7ca7a6241065">Workshop</TrainingType>
    <Description1 xmlns="4abed4e2-db5c-4e78-ae88-7ca7a6241065">Part 2 of 2 of the PowerPoint slides for the Excavation Safety education workshop.</Description1>
    <DateRevised xmlns="4abed4e2-db5c-4e78-ae88-7ca7a6241065">2020-02-24T08:00:00+00:00</DateRevised>
    <IconOverlay xmlns="http://schemas.microsoft.com/sharepoint/v4" xsi:nil="true"/>
  </documentManagement>
</p:properties>
</file>

<file path=customXml/itemProps1.xml><?xml version="1.0" encoding="utf-8"?>
<ds:datastoreItem xmlns:ds="http://schemas.openxmlformats.org/officeDocument/2006/customXml" ds:itemID="{322E68B4-DE3C-4039-9F12-F03F9DAC66AA}"/>
</file>

<file path=customXml/itemProps2.xml><?xml version="1.0" encoding="utf-8"?>
<ds:datastoreItem xmlns:ds="http://schemas.openxmlformats.org/officeDocument/2006/customXml" ds:itemID="{152962A8-FA85-469A-88B2-F56BAECB3B29}"/>
</file>

<file path=customXml/itemProps3.xml><?xml version="1.0" encoding="utf-8"?>
<ds:datastoreItem xmlns:ds="http://schemas.openxmlformats.org/officeDocument/2006/customXml" ds:itemID="{C783E4C0-F0EE-4425-8E31-929C9B093D12}"/>
</file>

<file path=docProps/app.xml><?xml version="1.0" encoding="utf-8"?>
<Properties xmlns="http://schemas.openxmlformats.org/officeDocument/2006/extended-properties" xmlns:vt="http://schemas.openxmlformats.org/officeDocument/2006/docPropsVTypes">
  <Template/>
  <TotalTime>4047</TotalTime>
  <Words>1911</Words>
  <Application>Microsoft Office PowerPoint</Application>
  <PresentationFormat>Widescreen</PresentationFormat>
  <Paragraphs>262</Paragraphs>
  <Slides>57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Arial</vt:lpstr>
      <vt:lpstr>Calibri</vt:lpstr>
      <vt:lpstr>Myriad Pro</vt:lpstr>
      <vt:lpstr>Myriad Pro Cond</vt:lpstr>
      <vt:lpstr>Office Theme</vt:lpstr>
      <vt:lpstr>Visual tests</vt:lpstr>
      <vt:lpstr>Visual tests</vt:lpstr>
      <vt:lpstr>Visual tests</vt:lpstr>
      <vt:lpstr>Visual tests</vt:lpstr>
      <vt:lpstr>Visual tests</vt:lpstr>
      <vt:lpstr>Visual tests</vt:lpstr>
      <vt:lpstr>Visual tests</vt:lpstr>
      <vt:lpstr>Manual tests</vt:lpstr>
      <vt:lpstr>Manual tests</vt:lpstr>
      <vt:lpstr>Manual tests</vt:lpstr>
      <vt:lpstr>Manual tests</vt:lpstr>
      <vt:lpstr>Mechanics of a trench collapse</vt:lpstr>
      <vt:lpstr>Mechanics of a trench collapse</vt:lpstr>
      <vt:lpstr>Mechanics of a trench collapse</vt:lpstr>
      <vt:lpstr>Stage 1</vt:lpstr>
      <vt:lpstr>Stage 1</vt:lpstr>
      <vt:lpstr>Stage 1</vt:lpstr>
      <vt:lpstr>Stage 2</vt:lpstr>
      <vt:lpstr>Stage 3</vt:lpstr>
      <vt:lpstr>Tension cracks</vt:lpstr>
      <vt:lpstr>Sliding or sluffing</vt:lpstr>
      <vt:lpstr>Toppling</vt:lpstr>
      <vt:lpstr>Subsidence &amp; bulging</vt:lpstr>
      <vt:lpstr>Bottom heaving or squeezing </vt:lpstr>
      <vt:lpstr>Protective systems</vt:lpstr>
      <vt:lpstr>Protective systems for excavations over 20 feet deep must be designed by a  Registered Professional Engineer! </vt:lpstr>
      <vt:lpstr>Selection of protective systems</vt:lpstr>
      <vt:lpstr>Sloping and benching options</vt:lpstr>
      <vt:lpstr>Option 1</vt:lpstr>
      <vt:lpstr>Option 2</vt:lpstr>
      <vt:lpstr>Option 2</vt:lpstr>
      <vt:lpstr>Option 2</vt:lpstr>
      <vt:lpstr>Option 3</vt:lpstr>
      <vt:lpstr>Option 4</vt:lpstr>
      <vt:lpstr>Sloping disadvantages</vt:lpstr>
      <vt:lpstr>Sloping disadvantages</vt:lpstr>
      <vt:lpstr>Supports, shields, and other protective systems</vt:lpstr>
      <vt:lpstr>Option 1</vt:lpstr>
      <vt:lpstr>Option 1</vt:lpstr>
      <vt:lpstr>Option 2</vt:lpstr>
      <vt:lpstr>Option 3 &amp; 4</vt:lpstr>
      <vt:lpstr>Materials &amp; equipment</vt:lpstr>
      <vt:lpstr>Materials &amp; equipment</vt:lpstr>
      <vt:lpstr>Installation &amp; removal</vt:lpstr>
      <vt:lpstr>Installation &amp; removal</vt:lpstr>
      <vt:lpstr>Installation &amp; removal</vt:lpstr>
      <vt:lpstr>Support systems</vt:lpstr>
      <vt:lpstr>Sloping &amp; benching systems</vt:lpstr>
      <vt:lpstr>Trench shields</vt:lpstr>
      <vt:lpstr>Trench shields</vt:lpstr>
      <vt:lpstr>Trench shields</vt:lpstr>
      <vt:lpstr>Trench shields</vt:lpstr>
      <vt:lpstr>Summary of competent person duties</vt:lpstr>
      <vt:lpstr>Summary of competent person duties</vt:lpstr>
      <vt:lpstr>Let’s avoid this!</vt:lpstr>
      <vt:lpstr>Additional Educational Resources</vt:lpstr>
      <vt:lpstr>Thank You!</vt:lpstr>
    </vt:vector>
  </TitlesOfParts>
  <Company>DCBS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Excavation Safety</dc:title>
  <dc:creator>Aubol Zachary T</dc:creator>
  <cp:lastModifiedBy>Tawnya Swanson</cp:lastModifiedBy>
  <cp:revision>251</cp:revision>
  <dcterms:created xsi:type="dcterms:W3CDTF">2019-10-04T14:49:50Z</dcterms:created>
  <dcterms:modified xsi:type="dcterms:W3CDTF">2020-02-25T19:31:46Z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0x010100854524CC3423A244BB56938E3F8ABE270067817B4706841944893504266FF3AFD0</vt:lpwstr>
  </property>
  <property fmtid="{D5CDD505-2E9C-101B-9397-08002B2CF9AE}" pid="3" name="URL">
    <vt:lpwstr/>
  </property>
  <property fmtid="{D5CDD505-2E9C-101B-9397-08002B2CF9AE}" pid="5" name="ExternalLink">
    <vt:lpwstr/>
  </property>
  <property fmtid="{D5CDD505-2E9C-101B-9397-08002B2CF9AE}" pid="6" name="Thumbnail1">
    <vt:lpwstr/>
  </property>
  <property fmtid="{D5CDD505-2E9C-101B-9397-08002B2CF9AE}" pid="7" name="_Publisher">
    <vt:lpwstr/>
  </property>
  <property fmtid="{D5CDD505-2E9C-101B-9397-08002B2CF9AE}" pid="8" name="RuleType">
    <vt:lpwstr/>
  </property>
  <property fmtid="{D5CDD505-2E9C-101B-9397-08002B2CF9AE}" pid="9" name="PublicationType">
    <vt:lpwstr/>
  </property>
</Properties>
</file>