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Metadata/LabelInfo.xml" ContentType="application/vnd.ms-office.classificationlabel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259" r:id="rId3"/>
    <p:sldId id="260" r:id="rId4"/>
    <p:sldId id="293" r:id="rId5"/>
    <p:sldId id="261" r:id="rId6"/>
    <p:sldId id="266" r:id="rId7"/>
    <p:sldId id="290" r:id="rId8"/>
    <p:sldId id="267" r:id="rId9"/>
    <p:sldId id="268" r:id="rId10"/>
    <p:sldId id="265" r:id="rId11"/>
    <p:sldId id="269" r:id="rId12"/>
    <p:sldId id="271" r:id="rId13"/>
    <p:sldId id="272" r:id="rId14"/>
    <p:sldId id="273" r:id="rId15"/>
    <p:sldId id="274" r:id="rId16"/>
    <p:sldId id="275" r:id="rId17"/>
    <p:sldId id="276" r:id="rId18"/>
    <p:sldId id="277" r:id="rId19"/>
    <p:sldId id="278" r:id="rId20"/>
    <p:sldId id="279" r:id="rId21"/>
    <p:sldId id="280" r:id="rId22"/>
    <p:sldId id="281" r:id="rId23"/>
    <p:sldId id="295" r:id="rId24"/>
    <p:sldId id="287" r:id="rId25"/>
    <p:sldId id="294" r:id="rId26"/>
    <p:sldId id="296" r:id="rId27"/>
    <p:sldId id="297" r:id="rId28"/>
    <p:sldId id="282" r:id="rId29"/>
    <p:sldId id="283" r:id="rId30"/>
    <p:sldId id="284" r:id="rId31"/>
    <p:sldId id="285" r:id="rId32"/>
    <p:sldId id="291" r:id="rId33"/>
    <p:sldId id="286" r:id="rId34"/>
    <p:sldId id="288" r:id="rId35"/>
    <p:sldId id="289" r:id="rId36"/>
    <p:sldId id="263" r:id="rId37"/>
    <p:sldId id="264" r:id="rId38"/>
    <p:sldId id="26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67D"/>
    <a:srgbClr val="0078A6"/>
    <a:srgbClr val="F99F1C"/>
    <a:srgbClr val="54458C"/>
    <a:srgbClr val="776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42" autoAdjust="0"/>
    <p:restoredTop sz="94598" autoAdjust="0"/>
  </p:normalViewPr>
  <p:slideViewPr>
    <p:cSldViewPr snapToGrid="0">
      <p:cViewPr varScale="1">
        <p:scale>
          <a:sx n="77" d="100"/>
          <a:sy n="77" d="100"/>
        </p:scale>
        <p:origin x="132" y="5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0C3C96-F367-3CE6-48B2-C40B505CE2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77626E2-A1CC-2957-84EF-2B79EC9E27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5A6C9C-8C4A-4A25-B39B-92233A56FAEE}" type="datetimeFigureOut">
              <a:rPr lang="en-US" smtClean="0"/>
              <a:t>4/16/2026</a:t>
            </a:fld>
            <a:endParaRPr lang="en-US"/>
          </a:p>
        </p:txBody>
      </p:sp>
      <p:sp>
        <p:nvSpPr>
          <p:cNvPr id="4" name="Footer Placeholder 3">
            <a:extLst>
              <a:ext uri="{FF2B5EF4-FFF2-40B4-BE49-F238E27FC236}">
                <a16:creationId xmlns:a16="http://schemas.microsoft.com/office/drawing/2014/main" id="{4B3676A2-A625-D083-CC7D-8FD2036215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CA90966-EB27-45E3-DF63-47605D76B4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40D1BF-85DB-471D-ABDE-AC7198A7F4C1}" type="slidenum">
              <a:rPr lang="en-US" smtClean="0"/>
              <a:t>‹#›</a:t>
            </a:fld>
            <a:endParaRPr lang="en-US"/>
          </a:p>
        </p:txBody>
      </p:sp>
    </p:spTree>
    <p:extLst>
      <p:ext uri="{BB962C8B-B14F-4D97-AF65-F5344CB8AC3E}">
        <p14:creationId xmlns:p14="http://schemas.microsoft.com/office/powerpoint/2010/main" val="16335325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19194-1532-4484-8219-B31EF5BAA3CC}" type="datetimeFigureOut">
              <a:rPr lang="en-US" smtClean="0"/>
              <a:t>4/16/2026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11B56-DA2A-46CC-BBEF-FE3C6A467F86}" type="slidenum">
              <a:rPr lang="en-US" smtClean="0"/>
              <a:t>‹#›</a:t>
            </a:fld>
            <a:endParaRPr lang="en-US"/>
          </a:p>
        </p:txBody>
      </p:sp>
    </p:spTree>
    <p:extLst>
      <p:ext uri="{BB962C8B-B14F-4D97-AF65-F5344CB8AC3E}">
        <p14:creationId xmlns:p14="http://schemas.microsoft.com/office/powerpoint/2010/main" val="339519686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9814214" y="6379067"/>
            <a:ext cx="1707572" cy="365125"/>
          </a:xfrm>
        </p:spPr>
        <p:txBody>
          <a:bodyPr/>
          <a:lstStyle>
            <a:lvl1pPr>
              <a:defRPr>
                <a:solidFill>
                  <a:srgbClr val="00567D"/>
                </a:solidFill>
              </a:defRPr>
            </a:lvl1pPr>
          </a:lstStyle>
          <a:p>
            <a:pPr algn="l"/>
            <a:r>
              <a:rPr lang="en-US" dirty="0"/>
              <a:t>Workbook Page #</a:t>
            </a:r>
          </a:p>
        </p:txBody>
      </p:sp>
      <p:sp>
        <p:nvSpPr>
          <p:cNvPr id="6" name="Slide Number Placeholder 5"/>
          <p:cNvSpPr>
            <a:spLocks noGrp="1"/>
          </p:cNvSpPr>
          <p:nvPr>
            <p:ph type="sldNum" sz="quarter" idx="12"/>
          </p:nvPr>
        </p:nvSpPr>
        <p:spPr>
          <a:xfrm>
            <a:off x="192924" y="6379066"/>
            <a:ext cx="477290" cy="365125"/>
          </a:xfrm>
        </p:spPr>
        <p:txBody>
          <a:bodyPr/>
          <a:lstStyle>
            <a:lvl1pPr>
              <a:defRPr>
                <a:solidFill>
                  <a:schemeClr val="bg1"/>
                </a:solidFill>
              </a:defRPr>
            </a:lvl1pPr>
          </a:lstStyle>
          <a:p>
            <a:fld id="{99562CDD-8BC9-4CF6-AA03-D93997F55C9A}" type="slidenum">
              <a:rPr lang="en-US" smtClean="0"/>
              <a:pPr/>
              <a:t>‹#›</a:t>
            </a:fld>
            <a:endParaRPr lang="en-US" dirty="0"/>
          </a:p>
        </p:txBody>
      </p:sp>
    </p:spTree>
    <p:extLst>
      <p:ext uri="{BB962C8B-B14F-4D97-AF65-F5344CB8AC3E}">
        <p14:creationId xmlns:p14="http://schemas.microsoft.com/office/powerpoint/2010/main" val="3877524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1673860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3694883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305806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2026386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388689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Workbook Page #</a:t>
            </a:r>
          </a:p>
        </p:txBody>
      </p:sp>
      <p:sp>
        <p:nvSpPr>
          <p:cNvPr id="9" name="Slide Number Placeholder 8"/>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2114409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Workbook Page #</a:t>
            </a:r>
          </a:p>
        </p:txBody>
      </p:sp>
      <p:sp>
        <p:nvSpPr>
          <p:cNvPr id="5" name="Slide Number Placeholder 4"/>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18274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Workbook Page #</a:t>
            </a:r>
          </a:p>
        </p:txBody>
      </p:sp>
      <p:sp>
        <p:nvSpPr>
          <p:cNvPr id="4" name="Slide Number Placeholder 3"/>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183151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1296102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218523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Workbook Page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62CDD-8BC9-4CF6-AA03-D93997F55C9A}" type="slidenum">
              <a:rPr lang="en-US" smtClean="0"/>
              <a:t>‹#›</a:t>
            </a:fld>
            <a:endParaRPr lang="en-US"/>
          </a:p>
        </p:txBody>
      </p:sp>
    </p:spTree>
    <p:extLst>
      <p:ext uri="{BB962C8B-B14F-4D97-AF65-F5344CB8AC3E}">
        <p14:creationId xmlns:p14="http://schemas.microsoft.com/office/powerpoint/2010/main" val="1613921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ww.pesticideresources.org/" TargetMode="External"/><Relationship Id="rId2" Type="http://schemas.openxmlformats.org/officeDocument/2006/relationships/hyperlink" Target="http://www.epa.gov/" TargetMode="Externa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DsJiIRmlVcg"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s://www.youtube.com/watch?v=WNeFN4YgCS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hyperlink" Target="https://www.pesticideresources.org/wps-resources/updated-wps-posters-for-central-posting-areas-and-certain-decontamination-sites/" TargetMode="Externa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s://osha.oregon.gov/"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29.emf"/></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hyperlink" Target="https://osha.oregon.gov/edu/peso/Pages/default.aspx" TargetMode="External"/><Relationship Id="rId3" Type="http://schemas.openxmlformats.org/officeDocument/2006/relationships/hyperlink" Target="http://www.osha.oregon.gov" TargetMode="External"/><Relationship Id="rId7" Type="http://schemas.openxmlformats.org/officeDocument/2006/relationships/hyperlink" Target="https://osha.oregon.gov/edu/courses/Pages/default.aspx"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osha.oregon.gov/Pages/az-index.aspx" TargetMode="External"/><Relationship Id="rId5" Type="http://schemas.openxmlformats.org/officeDocument/2006/relationships/hyperlink" Target="https://www.youtube.com/channel/UCexHdBGLMAOjoNxMnL9-Bbg" TargetMode="External"/><Relationship Id="rId4" Type="http://schemas.openxmlformats.org/officeDocument/2006/relationships/image" Target="../media/image4.png"/><Relationship Id="rId9" Type="http://schemas.openxmlformats.org/officeDocument/2006/relationships/hyperlink" Target="https://osha.oregon.gov/edu/Pages/etc/training-resources.aspx"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descr="Title slide"/>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bg1"/>
              </a:solidFill>
            </a:endParaRPr>
          </a:p>
        </p:txBody>
      </p:sp>
      <p:sp>
        <p:nvSpPr>
          <p:cNvPr id="7" name="Title 6" descr="title slide"/>
          <p:cNvSpPr txBox="1">
            <a:spLocks noGrp="1"/>
          </p:cNvSpPr>
          <p:nvPr>
            <p:ph type="title" idx="4294967295"/>
          </p:nvPr>
        </p:nvSpPr>
        <p:spPr>
          <a:xfrm>
            <a:off x="1" y="662089"/>
            <a:ext cx="12191999" cy="27669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Worker Protection Standard</a:t>
            </a:r>
            <a:br>
              <a:rPr kumimoji="0" lang="en-US" sz="8000" b="0" i="0" u="none" strike="noStrike" kern="1200" cap="none" spc="0" normalizeH="0" baseline="0" noProof="0" dirty="0">
                <a:ln>
                  <a:noFill/>
                </a:ln>
                <a:solidFill>
                  <a:schemeClr val="bg1"/>
                </a:solidFill>
                <a:effectLst/>
                <a:uLnTx/>
                <a:uFillTx/>
                <a:latin typeface="+mn-lt"/>
                <a:ea typeface="+mn-ea"/>
                <a:cs typeface="+mn-cs"/>
              </a:rPr>
            </a:br>
            <a:r>
              <a:rPr kumimoji="0" lang="en-US" sz="4000" b="0" i="0" u="none" strike="noStrike" kern="1200" cap="none" spc="0" normalizeH="0" baseline="0" noProof="0" dirty="0">
                <a:ln>
                  <a:noFill/>
                </a:ln>
                <a:solidFill>
                  <a:schemeClr val="bg1"/>
                </a:solidFill>
                <a:effectLst/>
                <a:uLnTx/>
                <a:uFillTx/>
                <a:latin typeface="+mn-lt"/>
                <a:ea typeface="+mn-ea"/>
                <a:cs typeface="+mn-cs"/>
              </a:rPr>
              <a:t>Pesticide Emphasis</a:t>
            </a:r>
          </a:p>
        </p:txBody>
      </p:sp>
      <p:sp>
        <p:nvSpPr>
          <p:cNvPr id="8" name="TextBox 7"/>
          <p:cNvSpPr txBox="1"/>
          <p:nvPr/>
        </p:nvSpPr>
        <p:spPr>
          <a:xfrm>
            <a:off x="497802" y="3968660"/>
            <a:ext cx="5411382" cy="400110"/>
          </a:xfrm>
          <a:prstGeom prst="rect">
            <a:avLst/>
          </a:prstGeom>
          <a:noFill/>
        </p:spPr>
        <p:txBody>
          <a:bodyPr wrap="square" rtlCol="0">
            <a:spAutoFit/>
          </a:bodyPr>
          <a:lstStyle/>
          <a:p>
            <a:r>
              <a:rPr lang="en-US" sz="2000" dirty="0">
                <a:solidFill>
                  <a:schemeClr val="bg1"/>
                </a:solidFill>
              </a:rPr>
              <a:t>Presented by Oregon OSHA Public Education</a:t>
            </a:r>
          </a:p>
        </p:txBody>
      </p:sp>
      <p:pic>
        <p:nvPicPr>
          <p:cNvPr id="6" name="Picture 5" descr="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Tree>
    <p:extLst>
      <p:ext uri="{BB962C8B-B14F-4D97-AF65-F5344CB8AC3E}">
        <p14:creationId xmlns:p14="http://schemas.microsoft.com/office/powerpoint/2010/main" val="2418319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07C5-4338-874B-D07B-AC6546A7A7A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F7B902D-B1F4-AD31-032C-F721C852F74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6D8E67CD-1EC0-D9C0-D7FB-6DE4D379D917}"/>
              </a:ext>
            </a:extLst>
          </p:cNvPr>
          <p:cNvSpPr>
            <a:spLocks noGrp="1"/>
          </p:cNvSpPr>
          <p:nvPr>
            <p:ph type="sldNum" sz="quarter" idx="12"/>
          </p:nvPr>
        </p:nvSpPr>
        <p:spPr/>
        <p:txBody>
          <a:bodyPr/>
          <a:lstStyle/>
          <a:p>
            <a:fld id="{99562CDD-8BC9-4CF6-AA03-D93997F55C9A}" type="slidenum">
              <a:rPr lang="en-US" smtClean="0"/>
              <a:pPr/>
              <a:t>10</a:t>
            </a:fld>
            <a:endParaRPr lang="en-US" dirty="0"/>
          </a:p>
        </p:txBody>
      </p:sp>
      <p:sp>
        <p:nvSpPr>
          <p:cNvPr id="2" name="Footer Placeholder 1" descr="workbook page number">
            <a:extLst>
              <a:ext uri="{FF2B5EF4-FFF2-40B4-BE49-F238E27FC236}">
                <a16:creationId xmlns:a16="http://schemas.microsoft.com/office/drawing/2014/main" id="{EA84803D-F7A2-961B-C431-D93D2A1E2EEE}"/>
              </a:ext>
            </a:extLst>
          </p:cNvPr>
          <p:cNvSpPr>
            <a:spLocks noGrp="1"/>
          </p:cNvSpPr>
          <p:nvPr>
            <p:ph type="ftr" sz="quarter" idx="11"/>
          </p:nvPr>
        </p:nvSpPr>
        <p:spPr/>
        <p:txBody>
          <a:bodyPr/>
          <a:lstStyle/>
          <a:p>
            <a:pPr algn="l"/>
            <a:r>
              <a:rPr lang="en-US" dirty="0"/>
              <a:t>Workbook Page #13</a:t>
            </a:r>
          </a:p>
        </p:txBody>
      </p:sp>
      <p:sp>
        <p:nvSpPr>
          <p:cNvPr id="9" name="Title 8">
            <a:extLst>
              <a:ext uri="{FF2B5EF4-FFF2-40B4-BE49-F238E27FC236}">
                <a16:creationId xmlns:a16="http://schemas.microsoft.com/office/drawing/2014/main" id="{BBC6CE3E-13F9-C7AE-CA46-D4D26BFA7DD5}"/>
              </a:ext>
            </a:extLst>
          </p:cNvPr>
          <p:cNvSpPr txBox="1">
            <a:spLocks noGrp="1"/>
          </p:cNvSpPr>
          <p:nvPr>
            <p:ph type="title" idx="4294967295"/>
          </p:nvPr>
        </p:nvSpPr>
        <p:spPr>
          <a:xfrm>
            <a:off x="1377518" y="255010"/>
            <a:ext cx="1000846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Required postings and record retention</a:t>
            </a:r>
          </a:p>
        </p:txBody>
      </p:sp>
      <p:sp>
        <p:nvSpPr>
          <p:cNvPr id="12" name="TextBox 11">
            <a:extLst>
              <a:ext uri="{FF2B5EF4-FFF2-40B4-BE49-F238E27FC236}">
                <a16:creationId xmlns:a16="http://schemas.microsoft.com/office/drawing/2014/main" id="{BA963430-139F-36D7-99C8-189690E277A8}"/>
              </a:ext>
            </a:extLst>
          </p:cNvPr>
          <p:cNvSpPr txBox="1"/>
          <p:nvPr/>
        </p:nvSpPr>
        <p:spPr>
          <a:xfrm>
            <a:off x="1513322" y="1496018"/>
            <a:ext cx="4447057" cy="3144130"/>
          </a:xfrm>
          <a:prstGeom prst="rect">
            <a:avLst/>
          </a:prstGeom>
          <a:noFill/>
        </p:spPr>
        <p:txBody>
          <a:bodyPr wrap="square" rtlCol="0">
            <a:spAutoFit/>
          </a:bodyPr>
          <a:lstStyle/>
          <a:p>
            <a:pPr>
              <a:lnSpc>
                <a:spcPct val="150000"/>
              </a:lnSpc>
            </a:pPr>
            <a:r>
              <a:rPr lang="en-US" sz="2700" dirty="0">
                <a:solidFill>
                  <a:srgbClr val="00567D"/>
                </a:solidFill>
              </a:rPr>
              <a:t>Display or make available all information in an easily accessible (central) location on the agricultural establishment.</a:t>
            </a:r>
          </a:p>
        </p:txBody>
      </p:sp>
      <p:pic>
        <p:nvPicPr>
          <p:cNvPr id="4" name="Picture 3">
            <a:extLst>
              <a:ext uri="{FF2B5EF4-FFF2-40B4-BE49-F238E27FC236}">
                <a16:creationId xmlns:a16="http://schemas.microsoft.com/office/drawing/2014/main" id="{F5082480-B892-35FF-9D53-905006CFEAF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Example of an information station to display necessary information on the agricultural establishment. ">
            <a:extLst>
              <a:ext uri="{FF2B5EF4-FFF2-40B4-BE49-F238E27FC236}">
                <a16:creationId xmlns:a16="http://schemas.microsoft.com/office/drawing/2014/main" id="{A9DCD92C-715B-6DEA-A686-81A99A423A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63644" y="1366056"/>
            <a:ext cx="5132988" cy="4666353"/>
          </a:xfrm>
          <a:prstGeom prst="rect">
            <a:avLst/>
          </a:prstGeom>
        </p:spPr>
      </p:pic>
    </p:spTree>
    <p:extLst>
      <p:ext uri="{BB962C8B-B14F-4D97-AF65-F5344CB8AC3E}">
        <p14:creationId xmlns:p14="http://schemas.microsoft.com/office/powerpoint/2010/main" val="1000978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4D22F-2E93-62AA-7609-B14CDDBC8C9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0E40864-7653-B677-42CC-00A176E5790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E8301BF7-3A6F-964B-EA01-6F72E3D8837E}"/>
              </a:ext>
            </a:extLst>
          </p:cNvPr>
          <p:cNvSpPr>
            <a:spLocks noGrp="1"/>
          </p:cNvSpPr>
          <p:nvPr>
            <p:ph type="sldNum" sz="quarter" idx="12"/>
          </p:nvPr>
        </p:nvSpPr>
        <p:spPr/>
        <p:txBody>
          <a:bodyPr/>
          <a:lstStyle/>
          <a:p>
            <a:fld id="{99562CDD-8BC9-4CF6-AA03-D93997F55C9A}" type="slidenum">
              <a:rPr lang="en-US" smtClean="0"/>
              <a:pPr/>
              <a:t>11</a:t>
            </a:fld>
            <a:endParaRPr lang="en-US" dirty="0"/>
          </a:p>
        </p:txBody>
      </p:sp>
      <p:sp>
        <p:nvSpPr>
          <p:cNvPr id="2" name="Footer Placeholder 1" descr="workbook page number">
            <a:extLst>
              <a:ext uri="{FF2B5EF4-FFF2-40B4-BE49-F238E27FC236}">
                <a16:creationId xmlns:a16="http://schemas.microsoft.com/office/drawing/2014/main" id="{EF503A8A-712E-D652-A562-F1164E1B1595}"/>
              </a:ext>
            </a:extLst>
          </p:cNvPr>
          <p:cNvSpPr>
            <a:spLocks noGrp="1"/>
          </p:cNvSpPr>
          <p:nvPr>
            <p:ph type="ftr" sz="quarter" idx="11"/>
          </p:nvPr>
        </p:nvSpPr>
        <p:spPr/>
        <p:txBody>
          <a:bodyPr/>
          <a:lstStyle/>
          <a:p>
            <a:pPr algn="l"/>
            <a:r>
              <a:rPr lang="en-US" dirty="0"/>
              <a:t>Workbook Page #14</a:t>
            </a:r>
          </a:p>
        </p:txBody>
      </p:sp>
      <p:sp>
        <p:nvSpPr>
          <p:cNvPr id="9" name="Title 8">
            <a:extLst>
              <a:ext uri="{FF2B5EF4-FFF2-40B4-BE49-F238E27FC236}">
                <a16:creationId xmlns:a16="http://schemas.microsoft.com/office/drawing/2014/main" id="{687214C1-0A8D-ADC4-46B9-83643A03735C}"/>
              </a:ext>
            </a:extLst>
          </p:cNvPr>
          <p:cNvSpPr txBox="1">
            <a:spLocks noGrp="1"/>
          </p:cNvSpPr>
          <p:nvPr>
            <p:ph type="title" idx="4294967295"/>
          </p:nvPr>
        </p:nvSpPr>
        <p:spPr>
          <a:xfrm>
            <a:off x="1310123" y="195665"/>
            <a:ext cx="9357877" cy="16366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Protection for both workers and handlers </a:t>
            </a:r>
            <a:r>
              <a:rPr lang="en-US" sz="4000" b="1" dirty="0">
                <a:solidFill>
                  <a:srgbClr val="00567D"/>
                </a:solidFill>
                <a:latin typeface="+mn-lt"/>
                <a:ea typeface="+mn-ea"/>
                <a:cs typeface="+mn-cs"/>
              </a:rPr>
              <a:t> </a:t>
            </a:r>
            <a:br>
              <a:rPr lang="en-US" sz="4000" b="1" dirty="0">
                <a:solidFill>
                  <a:srgbClr val="00567D"/>
                </a:solidFill>
                <a:latin typeface="+mn-lt"/>
                <a:ea typeface="+mn-ea"/>
                <a:cs typeface="+mn-cs"/>
              </a:rPr>
            </a:br>
            <a:r>
              <a:rPr lang="en-US" sz="3000" b="1" dirty="0">
                <a:solidFill>
                  <a:srgbClr val="00567D"/>
                </a:solidFill>
                <a:latin typeface="+mn-lt"/>
                <a:ea typeface="+mn-ea"/>
                <a:cs typeface="+mn-cs"/>
              </a:rPr>
              <a:t>Pesticide Safety Training Q&amp;A</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A0FA821A-E8B8-48C3-A475-D9323963B1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grpSp>
        <p:nvGrpSpPr>
          <p:cNvPr id="5" name="Group 4" descr="Question and answer about pesticide safety for workers and handlers.">
            <a:extLst>
              <a:ext uri="{FF2B5EF4-FFF2-40B4-BE49-F238E27FC236}">
                <a16:creationId xmlns:a16="http://schemas.microsoft.com/office/drawing/2014/main" id="{E8B967FF-2B00-B326-64BA-457F2193F82D}"/>
              </a:ext>
            </a:extLst>
          </p:cNvPr>
          <p:cNvGrpSpPr/>
          <p:nvPr/>
        </p:nvGrpSpPr>
        <p:grpSpPr>
          <a:xfrm>
            <a:off x="1414021" y="2051970"/>
            <a:ext cx="10250930" cy="4610365"/>
            <a:chOff x="1414021" y="2198727"/>
            <a:chExt cx="10250930" cy="4610365"/>
          </a:xfrm>
        </p:grpSpPr>
        <p:sp>
          <p:nvSpPr>
            <p:cNvPr id="12" name="TextBox 11">
              <a:extLst>
                <a:ext uri="{FF2B5EF4-FFF2-40B4-BE49-F238E27FC236}">
                  <a16:creationId xmlns:a16="http://schemas.microsoft.com/office/drawing/2014/main" id="{BA107B6D-8681-3FA7-4AA0-5B545B7807CA}"/>
                </a:ext>
              </a:extLst>
            </p:cNvPr>
            <p:cNvSpPr txBox="1"/>
            <p:nvPr/>
          </p:nvSpPr>
          <p:spPr>
            <a:xfrm>
              <a:off x="1414021" y="2198727"/>
              <a:ext cx="4497558" cy="4610365"/>
            </a:xfrm>
            <a:prstGeom prst="rect">
              <a:avLst/>
            </a:prstGeom>
            <a:noFill/>
          </p:spPr>
          <p:txBody>
            <a:bodyPr wrap="square" rtlCol="0">
              <a:spAutoFit/>
            </a:bodyPr>
            <a:lstStyle/>
            <a:p>
              <a:pPr marL="514350" indent="-514350">
                <a:lnSpc>
                  <a:spcPct val="150000"/>
                </a:lnSpc>
                <a:buFont typeface="+mj-lt"/>
                <a:buAutoNum type="arabicPeriod"/>
              </a:pPr>
              <a:r>
                <a:rPr lang="en-US" sz="2200" dirty="0">
                  <a:solidFill>
                    <a:srgbClr val="00567D"/>
                  </a:solidFill>
                </a:rPr>
                <a:t>When must workers and handlers be trained?</a:t>
              </a:r>
            </a:p>
            <a:p>
              <a:pPr marL="514350" indent="-514350">
                <a:lnSpc>
                  <a:spcPct val="150000"/>
                </a:lnSpc>
                <a:buFont typeface="+mj-lt"/>
                <a:buAutoNum type="arabicPeriod"/>
              </a:pPr>
              <a:r>
                <a:rPr lang="en-US" sz="2200" dirty="0">
                  <a:solidFill>
                    <a:srgbClr val="00567D"/>
                  </a:solidFill>
                </a:rPr>
                <a:t>How often must workers and handlers be trained?</a:t>
              </a:r>
            </a:p>
            <a:p>
              <a:pPr marL="514350" indent="-514350">
                <a:lnSpc>
                  <a:spcPct val="150000"/>
                </a:lnSpc>
                <a:buFont typeface="+mj-lt"/>
                <a:buAutoNum type="arabicPeriod"/>
              </a:pPr>
              <a:r>
                <a:rPr lang="en-US" sz="2200" dirty="0">
                  <a:solidFill>
                    <a:srgbClr val="00567D"/>
                  </a:solidFill>
                </a:rPr>
                <a:t>How do I train my workers and handlers?</a:t>
              </a:r>
            </a:p>
            <a:p>
              <a:pPr marL="514350" indent="-514350">
                <a:lnSpc>
                  <a:spcPct val="150000"/>
                </a:lnSpc>
                <a:buFont typeface="+mj-lt"/>
                <a:buAutoNum type="arabicPeriod"/>
              </a:pPr>
              <a:r>
                <a:rPr lang="en-US" sz="2200" dirty="0">
                  <a:solidFill>
                    <a:srgbClr val="00567D"/>
                  </a:solidFill>
                </a:rPr>
                <a:t>Who can provide the training?</a:t>
              </a:r>
            </a:p>
            <a:p>
              <a:pPr>
                <a:lnSpc>
                  <a:spcPct val="150000"/>
                </a:lnSpc>
              </a:pPr>
              <a:r>
                <a:rPr lang="en-US" sz="2200" dirty="0">
                  <a:solidFill>
                    <a:srgbClr val="00567D"/>
                  </a:solidFill>
                </a:rPr>
                <a:t> </a:t>
              </a:r>
            </a:p>
            <a:p>
              <a:pPr>
                <a:lnSpc>
                  <a:spcPct val="150000"/>
                </a:lnSpc>
              </a:pPr>
              <a:endParaRPr lang="en-US" sz="2200" dirty="0">
                <a:solidFill>
                  <a:srgbClr val="00567D"/>
                </a:solidFill>
              </a:endParaRPr>
            </a:p>
          </p:txBody>
        </p:sp>
        <p:sp>
          <p:nvSpPr>
            <p:cNvPr id="7" name="TextBox 6">
              <a:extLst>
                <a:ext uri="{FF2B5EF4-FFF2-40B4-BE49-F238E27FC236}">
                  <a16:creationId xmlns:a16="http://schemas.microsoft.com/office/drawing/2014/main" id="{0E95BDCA-190C-663B-601D-06B9FF43F74D}"/>
                </a:ext>
              </a:extLst>
            </p:cNvPr>
            <p:cNvSpPr txBox="1"/>
            <p:nvPr/>
          </p:nvSpPr>
          <p:spPr>
            <a:xfrm>
              <a:off x="6786963" y="2198727"/>
              <a:ext cx="4877988" cy="3594702"/>
            </a:xfrm>
            <a:prstGeom prst="rect">
              <a:avLst/>
            </a:prstGeom>
            <a:noFill/>
          </p:spPr>
          <p:txBody>
            <a:bodyPr wrap="square" rtlCol="0">
              <a:spAutoFit/>
            </a:bodyPr>
            <a:lstStyle/>
            <a:p>
              <a:pPr marL="514350" indent="-514350">
                <a:lnSpc>
                  <a:spcPct val="150000"/>
                </a:lnSpc>
                <a:buFont typeface="+mj-lt"/>
                <a:buAutoNum type="arabicPeriod" startAt="5"/>
              </a:pPr>
              <a:r>
                <a:rPr lang="en-US" sz="2200" dirty="0">
                  <a:solidFill>
                    <a:srgbClr val="00567D"/>
                  </a:solidFill>
                </a:rPr>
                <a:t>What about employees who speak a different language?</a:t>
              </a:r>
            </a:p>
            <a:p>
              <a:pPr marL="514350" indent="-514350">
                <a:lnSpc>
                  <a:spcPct val="150000"/>
                </a:lnSpc>
                <a:buFont typeface="+mj-lt"/>
                <a:buAutoNum type="arabicPeriod" startAt="5"/>
              </a:pPr>
              <a:r>
                <a:rPr lang="en-US" sz="2200" dirty="0">
                  <a:solidFill>
                    <a:srgbClr val="00567D"/>
                  </a:solidFill>
                </a:rPr>
                <a:t>How long do I need to keep the training documentation? </a:t>
              </a:r>
            </a:p>
            <a:p>
              <a:pPr marL="514350" indent="-514350">
                <a:lnSpc>
                  <a:spcPct val="150000"/>
                </a:lnSpc>
                <a:buFont typeface="+mj-lt"/>
                <a:buAutoNum type="arabicPeriod" startAt="5"/>
              </a:pPr>
              <a:r>
                <a:rPr lang="en-US" sz="2200" dirty="0">
                  <a:solidFill>
                    <a:srgbClr val="00567D"/>
                  </a:solidFill>
                </a:rPr>
                <a:t>Where should I train my employees?</a:t>
              </a:r>
            </a:p>
            <a:p>
              <a:pPr>
                <a:lnSpc>
                  <a:spcPct val="150000"/>
                </a:lnSpc>
              </a:pPr>
              <a:r>
                <a:rPr lang="en-US" sz="2200" dirty="0">
                  <a:solidFill>
                    <a:srgbClr val="00567D"/>
                  </a:solidFill>
                </a:rPr>
                <a:t> </a:t>
              </a:r>
            </a:p>
            <a:p>
              <a:pPr>
                <a:lnSpc>
                  <a:spcPct val="150000"/>
                </a:lnSpc>
              </a:pPr>
              <a:endParaRPr lang="en-US" sz="2200" dirty="0">
                <a:solidFill>
                  <a:srgbClr val="00567D"/>
                </a:solidFill>
              </a:endParaRPr>
            </a:p>
          </p:txBody>
        </p:sp>
      </p:grpSp>
    </p:spTree>
    <p:extLst>
      <p:ext uri="{BB962C8B-B14F-4D97-AF65-F5344CB8AC3E}">
        <p14:creationId xmlns:p14="http://schemas.microsoft.com/office/powerpoint/2010/main" val="3930688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115D0-62CA-F160-FBF5-6AA797255F7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39D3E00-CEB8-4459-BA79-4074F4373D4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4B1DD461-757D-16CA-2925-D940485F838C}"/>
              </a:ext>
            </a:extLst>
          </p:cNvPr>
          <p:cNvSpPr>
            <a:spLocks noGrp="1"/>
          </p:cNvSpPr>
          <p:nvPr>
            <p:ph type="sldNum" sz="quarter" idx="12"/>
          </p:nvPr>
        </p:nvSpPr>
        <p:spPr/>
        <p:txBody>
          <a:bodyPr/>
          <a:lstStyle/>
          <a:p>
            <a:fld id="{99562CDD-8BC9-4CF6-AA03-D93997F55C9A}" type="slidenum">
              <a:rPr lang="en-US" smtClean="0"/>
              <a:pPr/>
              <a:t>12</a:t>
            </a:fld>
            <a:endParaRPr lang="en-US" dirty="0"/>
          </a:p>
        </p:txBody>
      </p:sp>
      <p:sp>
        <p:nvSpPr>
          <p:cNvPr id="2" name="Footer Placeholder 1" descr="workbook page number">
            <a:extLst>
              <a:ext uri="{FF2B5EF4-FFF2-40B4-BE49-F238E27FC236}">
                <a16:creationId xmlns:a16="http://schemas.microsoft.com/office/drawing/2014/main" id="{083FC05D-9A9F-43D8-B185-D5E818A9F772}"/>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7D06E847-712F-84DE-A71D-239FB1792368}"/>
              </a:ext>
            </a:extLst>
          </p:cNvPr>
          <p:cNvSpPr txBox="1">
            <a:spLocks noGrp="1"/>
          </p:cNvSpPr>
          <p:nvPr>
            <p:ph type="title" idx="4294967295"/>
          </p:nvPr>
        </p:nvSpPr>
        <p:spPr>
          <a:xfrm>
            <a:off x="1409626" y="491405"/>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Training records</a:t>
            </a:r>
          </a:p>
        </p:txBody>
      </p:sp>
      <p:sp>
        <p:nvSpPr>
          <p:cNvPr id="12" name="TextBox 11">
            <a:extLst>
              <a:ext uri="{FF2B5EF4-FFF2-40B4-BE49-F238E27FC236}">
                <a16:creationId xmlns:a16="http://schemas.microsoft.com/office/drawing/2014/main" id="{9E39FB82-79C7-169B-C2CF-AD7EDDD8B906}"/>
              </a:ext>
            </a:extLst>
          </p:cNvPr>
          <p:cNvSpPr txBox="1"/>
          <p:nvPr/>
        </p:nvSpPr>
        <p:spPr>
          <a:xfrm>
            <a:off x="1333426" y="1374577"/>
            <a:ext cx="4089557" cy="428476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300" dirty="0">
                <a:solidFill>
                  <a:srgbClr val="00567D"/>
                </a:solidFill>
              </a:rPr>
              <a:t>Worker’s or handler’s printed name and signature</a:t>
            </a:r>
          </a:p>
          <a:p>
            <a:pPr marL="457200" indent="-457200">
              <a:lnSpc>
                <a:spcPct val="150000"/>
              </a:lnSpc>
              <a:buFont typeface="Arial" panose="020B0604020202020204" pitchFamily="34" charset="0"/>
              <a:buChar char="•"/>
            </a:pPr>
            <a:r>
              <a:rPr lang="en-US" sz="2300" dirty="0">
                <a:solidFill>
                  <a:srgbClr val="00567D"/>
                </a:solidFill>
              </a:rPr>
              <a:t>Date of training</a:t>
            </a:r>
          </a:p>
          <a:p>
            <a:pPr marL="457200" indent="-457200">
              <a:lnSpc>
                <a:spcPct val="150000"/>
              </a:lnSpc>
              <a:buFont typeface="Arial" panose="020B0604020202020204" pitchFamily="34" charset="0"/>
              <a:buChar char="•"/>
            </a:pPr>
            <a:r>
              <a:rPr lang="en-US" sz="2300" dirty="0">
                <a:solidFill>
                  <a:srgbClr val="00567D"/>
                </a:solidFill>
              </a:rPr>
              <a:t>Trainer’s name</a:t>
            </a:r>
          </a:p>
          <a:p>
            <a:pPr marL="457200" indent="-457200">
              <a:lnSpc>
                <a:spcPct val="150000"/>
              </a:lnSpc>
              <a:buFont typeface="Arial" panose="020B0604020202020204" pitchFamily="34" charset="0"/>
              <a:buChar char="•"/>
            </a:pPr>
            <a:r>
              <a:rPr lang="en-US" sz="2300" dirty="0">
                <a:solidFill>
                  <a:srgbClr val="00567D"/>
                </a:solidFill>
              </a:rPr>
              <a:t>Trainer’s qualifications</a:t>
            </a:r>
          </a:p>
          <a:p>
            <a:pPr marL="457200" indent="-457200">
              <a:lnSpc>
                <a:spcPct val="150000"/>
              </a:lnSpc>
              <a:buFont typeface="Arial" panose="020B0604020202020204" pitchFamily="34" charset="0"/>
              <a:buChar char="•"/>
            </a:pPr>
            <a:r>
              <a:rPr lang="en-US" sz="2300" dirty="0">
                <a:solidFill>
                  <a:srgbClr val="00567D"/>
                </a:solidFill>
              </a:rPr>
              <a:t>Employer’s name</a:t>
            </a:r>
          </a:p>
          <a:p>
            <a:pPr marL="457200" indent="-457200">
              <a:lnSpc>
                <a:spcPct val="150000"/>
              </a:lnSpc>
              <a:buFont typeface="Arial" panose="020B0604020202020204" pitchFamily="34" charset="0"/>
              <a:buChar char="•"/>
            </a:pPr>
            <a:r>
              <a:rPr lang="en-US" sz="2300" dirty="0">
                <a:solidFill>
                  <a:srgbClr val="00567D"/>
                </a:solidFill>
              </a:rPr>
              <a:t>Identification of EPA approved training materials</a:t>
            </a:r>
          </a:p>
        </p:txBody>
      </p:sp>
      <p:pic>
        <p:nvPicPr>
          <p:cNvPr id="4" name="Picture 3">
            <a:extLst>
              <a:ext uri="{FF2B5EF4-FFF2-40B4-BE49-F238E27FC236}">
                <a16:creationId xmlns:a16="http://schemas.microsoft.com/office/drawing/2014/main" id="{307990FB-E297-65DF-959D-BAFE59318F6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a:extLst>
              <a:ext uri="{FF2B5EF4-FFF2-40B4-BE49-F238E27FC236}">
                <a16:creationId xmlns:a16="http://schemas.microsoft.com/office/drawing/2014/main" id="{07E4EA00-751E-6796-755A-7A810FF46A8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t="1749" b="1749"/>
          <a:stretch>
            <a:fillRect/>
          </a:stretch>
        </p:blipFill>
        <p:spPr>
          <a:xfrm>
            <a:off x="5796356" y="1269742"/>
            <a:ext cx="6172200" cy="4873625"/>
          </a:xfrm>
          <a:prstGeom prst="rect">
            <a:avLst/>
          </a:prstGeom>
        </p:spPr>
      </p:pic>
    </p:spTree>
    <p:extLst>
      <p:ext uri="{BB962C8B-B14F-4D97-AF65-F5344CB8AC3E}">
        <p14:creationId xmlns:p14="http://schemas.microsoft.com/office/powerpoint/2010/main" val="2279011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52B84-A505-9BF2-24F6-AB9F207C542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15F2004-D5D2-D162-A928-AB44FF3EFE0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2289347D-6EE0-5BB1-103E-12D640ACB0DE}"/>
              </a:ext>
            </a:extLst>
          </p:cNvPr>
          <p:cNvSpPr>
            <a:spLocks noGrp="1"/>
          </p:cNvSpPr>
          <p:nvPr>
            <p:ph type="sldNum" sz="quarter" idx="12"/>
          </p:nvPr>
        </p:nvSpPr>
        <p:spPr/>
        <p:txBody>
          <a:bodyPr/>
          <a:lstStyle/>
          <a:p>
            <a:fld id="{99562CDD-8BC9-4CF6-AA03-D93997F55C9A}" type="slidenum">
              <a:rPr lang="en-US" smtClean="0"/>
              <a:pPr/>
              <a:t>13</a:t>
            </a:fld>
            <a:endParaRPr lang="en-US" dirty="0"/>
          </a:p>
        </p:txBody>
      </p:sp>
      <p:sp>
        <p:nvSpPr>
          <p:cNvPr id="2" name="Footer Placeholder 1" descr="workbook page number">
            <a:extLst>
              <a:ext uri="{FF2B5EF4-FFF2-40B4-BE49-F238E27FC236}">
                <a16:creationId xmlns:a16="http://schemas.microsoft.com/office/drawing/2014/main" id="{FF804D65-35E9-DD79-4589-FC4ACAA113AB}"/>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26A2A655-957E-0533-3AFA-035A096D60B4}"/>
              </a:ext>
            </a:extLst>
          </p:cNvPr>
          <p:cNvSpPr txBox="1">
            <a:spLocks noGrp="1"/>
          </p:cNvSpPr>
          <p:nvPr>
            <p:ph type="title" idx="4294967295"/>
          </p:nvPr>
        </p:nvSpPr>
        <p:spPr>
          <a:xfrm>
            <a:off x="1319314" y="491405"/>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Sources</a:t>
            </a:r>
          </a:p>
        </p:txBody>
      </p:sp>
      <p:sp>
        <p:nvSpPr>
          <p:cNvPr id="12" name="TextBox 11">
            <a:extLst>
              <a:ext uri="{FF2B5EF4-FFF2-40B4-BE49-F238E27FC236}">
                <a16:creationId xmlns:a16="http://schemas.microsoft.com/office/drawing/2014/main" id="{E7D10C6C-89FC-DB6E-EF0E-39EF1BE1B2DC}"/>
              </a:ext>
            </a:extLst>
          </p:cNvPr>
          <p:cNvSpPr txBox="1"/>
          <p:nvPr/>
        </p:nvSpPr>
        <p:spPr>
          <a:xfrm>
            <a:off x="1284876" y="1464888"/>
            <a:ext cx="5125629" cy="4642938"/>
          </a:xfrm>
          <a:prstGeom prst="rect">
            <a:avLst/>
          </a:prstGeom>
          <a:noFill/>
        </p:spPr>
        <p:txBody>
          <a:bodyPr wrap="square" rtlCol="0">
            <a:spAutoFit/>
          </a:bodyPr>
          <a:lstStyle/>
          <a:p>
            <a:pPr>
              <a:lnSpc>
                <a:spcPct val="150000"/>
              </a:lnSpc>
            </a:pPr>
            <a:r>
              <a:rPr lang="en-US" sz="2900" i="1" dirty="0">
                <a:solidFill>
                  <a:srgbClr val="00567D"/>
                </a:solidFill>
              </a:rPr>
              <a:t>Environmental</a:t>
            </a:r>
            <a:r>
              <a:rPr lang="en-US" sz="2800" i="1" dirty="0"/>
              <a:t> </a:t>
            </a:r>
            <a:r>
              <a:rPr lang="en-US" sz="2900" i="1" dirty="0">
                <a:solidFill>
                  <a:srgbClr val="00567D"/>
                </a:solidFill>
              </a:rPr>
              <a:t>Protection Agency (EPA):</a:t>
            </a:r>
          </a:p>
          <a:p>
            <a:pPr lvl="1">
              <a:lnSpc>
                <a:spcPct val="150000"/>
              </a:lnSpc>
            </a:pPr>
            <a:r>
              <a:rPr lang="en-US" i="1" dirty="0">
                <a:solidFill>
                  <a:srgbClr val="00567D"/>
                </a:solidFill>
              </a:rPr>
              <a:t>Phone: 1-888-663-2155</a:t>
            </a:r>
          </a:p>
          <a:p>
            <a:pPr lvl="1">
              <a:lnSpc>
                <a:spcPct val="150000"/>
              </a:lnSpc>
            </a:pPr>
            <a:r>
              <a:rPr lang="en-US" i="1" dirty="0">
                <a:solidFill>
                  <a:srgbClr val="00567D"/>
                </a:solidFill>
              </a:rPr>
              <a:t>Website: </a:t>
            </a:r>
            <a:r>
              <a:rPr lang="en-US" i="1" dirty="0">
                <a:solidFill>
                  <a:srgbClr val="00567D"/>
                </a:solidFill>
                <a:hlinkClick r:id="rId2" tooltip="Link to E P A website">
                  <a:extLst>
                    <a:ext uri="{A12FA001-AC4F-418D-AE19-62706E023703}">
                      <ahyp:hlinkClr xmlns:ahyp="http://schemas.microsoft.com/office/drawing/2018/hyperlinkcolor" val="tx"/>
                    </a:ext>
                  </a:extLst>
                </a:hlinkClick>
              </a:rPr>
              <a:t>www.epa.gov</a:t>
            </a:r>
            <a:endParaRPr lang="en-US" i="1" dirty="0">
              <a:solidFill>
                <a:srgbClr val="00567D"/>
              </a:solidFill>
            </a:endParaRPr>
          </a:p>
          <a:p>
            <a:pPr>
              <a:lnSpc>
                <a:spcPct val="150000"/>
              </a:lnSpc>
            </a:pPr>
            <a:endParaRPr lang="en-US" sz="2900" i="1" dirty="0">
              <a:solidFill>
                <a:srgbClr val="00567D"/>
              </a:solidFill>
            </a:endParaRPr>
          </a:p>
          <a:p>
            <a:pPr>
              <a:lnSpc>
                <a:spcPct val="150000"/>
              </a:lnSpc>
            </a:pPr>
            <a:r>
              <a:rPr lang="en-US" sz="2900" i="1" dirty="0">
                <a:solidFill>
                  <a:srgbClr val="00567D"/>
                </a:solidFill>
              </a:rPr>
              <a:t>Pesticide Educational Resources Collaborative:</a:t>
            </a:r>
          </a:p>
          <a:p>
            <a:pPr lvl="1">
              <a:lnSpc>
                <a:spcPct val="150000"/>
              </a:lnSpc>
            </a:pPr>
            <a:r>
              <a:rPr lang="en-US" i="1" dirty="0">
                <a:solidFill>
                  <a:srgbClr val="00567D"/>
                </a:solidFill>
              </a:rPr>
              <a:t>Website: </a:t>
            </a:r>
            <a:r>
              <a:rPr lang="en-US" i="1" dirty="0">
                <a:solidFill>
                  <a:srgbClr val="00567D"/>
                </a:solidFill>
                <a:hlinkClick r:id="rId3" tooltip="Link to pesticide educational resources website">
                  <a:extLst>
                    <a:ext uri="{A12FA001-AC4F-418D-AE19-62706E023703}">
                      <ahyp:hlinkClr xmlns:ahyp="http://schemas.microsoft.com/office/drawing/2018/hyperlinkcolor" val="tx"/>
                    </a:ext>
                  </a:extLst>
                </a:hlinkClick>
              </a:rPr>
              <a:t>www.pesticideresources.org</a:t>
            </a:r>
            <a:endParaRPr lang="en-US" sz="3200" dirty="0">
              <a:solidFill>
                <a:srgbClr val="00567D"/>
              </a:solidFill>
            </a:endParaRPr>
          </a:p>
        </p:txBody>
      </p:sp>
      <p:pic>
        <p:nvPicPr>
          <p:cNvPr id="4" name="Picture 3">
            <a:extLst>
              <a:ext uri="{FF2B5EF4-FFF2-40B4-BE49-F238E27FC236}">
                <a16:creationId xmlns:a16="http://schemas.microsoft.com/office/drawing/2014/main" id="{F3AED675-B3E3-77A4-C2A4-DAE09C38B07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pic>
        <p:nvPicPr>
          <p:cNvPr id="7" name="Picture Placeholder 16" descr="Image of the EPA and PERC business logos.">
            <a:extLst>
              <a:ext uri="{FF2B5EF4-FFF2-40B4-BE49-F238E27FC236}">
                <a16:creationId xmlns:a16="http://schemas.microsoft.com/office/drawing/2014/main" id="{A4748BB9-1372-E183-90BF-FB6FA3064C91}"/>
              </a:ext>
            </a:extLst>
          </p:cNvPr>
          <p:cNvPicPr>
            <a:picLocks noChangeAspect="1"/>
          </p:cNvPicPr>
          <p:nvPr/>
        </p:nvPicPr>
        <p:blipFill>
          <a:blip r:embed="rId5">
            <a:extLst>
              <a:ext uri="{28A0092B-C50C-407E-A947-70E740481C1C}">
                <a14:useLocalDpi xmlns:a14="http://schemas.microsoft.com/office/drawing/2010/main" val="0"/>
              </a:ext>
            </a:extLst>
          </a:blip>
          <a:srcRect t="3160" b="3160"/>
          <a:stretch>
            <a:fillRect/>
          </a:stretch>
        </p:blipFill>
        <p:spPr>
          <a:xfrm>
            <a:off x="6728178" y="1132357"/>
            <a:ext cx="5288928" cy="4176185"/>
          </a:xfrm>
          <a:prstGeom prst="rect">
            <a:avLst/>
          </a:prstGeom>
        </p:spPr>
      </p:pic>
    </p:spTree>
    <p:extLst>
      <p:ext uri="{BB962C8B-B14F-4D97-AF65-F5344CB8AC3E}">
        <p14:creationId xmlns:p14="http://schemas.microsoft.com/office/powerpoint/2010/main" val="1248787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CE76F-250E-60A5-31E9-1A095CD2B6E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21FFAED-47C8-AA0D-E677-1020B16AD28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50E055B6-0EDE-80B5-4AD5-945FC0CA98F3}"/>
              </a:ext>
            </a:extLst>
          </p:cNvPr>
          <p:cNvSpPr>
            <a:spLocks noGrp="1"/>
          </p:cNvSpPr>
          <p:nvPr>
            <p:ph type="sldNum" sz="quarter" idx="12"/>
          </p:nvPr>
        </p:nvSpPr>
        <p:spPr/>
        <p:txBody>
          <a:bodyPr/>
          <a:lstStyle/>
          <a:p>
            <a:fld id="{99562CDD-8BC9-4CF6-AA03-D93997F55C9A}" type="slidenum">
              <a:rPr lang="en-US" smtClean="0"/>
              <a:pPr/>
              <a:t>14</a:t>
            </a:fld>
            <a:endParaRPr lang="en-US" dirty="0"/>
          </a:p>
        </p:txBody>
      </p:sp>
      <p:sp>
        <p:nvSpPr>
          <p:cNvPr id="2" name="Footer Placeholder 1" descr="workbook page number">
            <a:extLst>
              <a:ext uri="{FF2B5EF4-FFF2-40B4-BE49-F238E27FC236}">
                <a16:creationId xmlns:a16="http://schemas.microsoft.com/office/drawing/2014/main" id="{CF1BEDC2-5DEF-C826-C9BC-A700A061AB8B}"/>
              </a:ext>
            </a:extLst>
          </p:cNvPr>
          <p:cNvSpPr>
            <a:spLocks noGrp="1"/>
          </p:cNvSpPr>
          <p:nvPr>
            <p:ph type="ftr" sz="quarter" idx="11"/>
          </p:nvPr>
        </p:nvSpPr>
        <p:spPr/>
        <p:txBody>
          <a:bodyPr/>
          <a:lstStyle/>
          <a:p>
            <a:pPr algn="l"/>
            <a:r>
              <a:rPr lang="en-US" dirty="0"/>
              <a:t>Workbook Page #16</a:t>
            </a:r>
          </a:p>
        </p:txBody>
      </p:sp>
      <p:sp>
        <p:nvSpPr>
          <p:cNvPr id="9" name="Title 8">
            <a:extLst>
              <a:ext uri="{FF2B5EF4-FFF2-40B4-BE49-F238E27FC236}">
                <a16:creationId xmlns:a16="http://schemas.microsoft.com/office/drawing/2014/main" id="{439E6EAF-3E71-28D6-A6BF-C6D1173AC213}"/>
              </a:ext>
            </a:extLst>
          </p:cNvPr>
          <p:cNvSpPr txBox="1">
            <a:spLocks noGrp="1"/>
          </p:cNvSpPr>
          <p:nvPr>
            <p:ph type="title" idx="4294967295"/>
          </p:nvPr>
        </p:nvSpPr>
        <p:spPr>
          <a:xfrm>
            <a:off x="1253454" y="136049"/>
            <a:ext cx="10482730" cy="18435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Training Exercise </a:t>
            </a:r>
            <a:r>
              <a:rPr kumimoji="0" lang="en-US" sz="2800" i="0" u="none" strike="noStrike" kern="1200" cap="none" spc="0" normalizeH="0" baseline="0" noProof="0" dirty="0">
                <a:ln>
                  <a:noFill/>
                </a:ln>
                <a:solidFill>
                  <a:srgbClr val="00567D"/>
                </a:solidFill>
                <a:effectLst/>
                <a:uLnTx/>
                <a:uFillTx/>
                <a:latin typeface="+mn-lt"/>
                <a:ea typeface="+mn-ea"/>
                <a:cs typeface="+mn-cs"/>
              </a:rPr>
              <a:t>(page 16)</a:t>
            </a:r>
            <a:br>
              <a:rPr kumimoji="0" lang="en-US" sz="2800" i="0" u="none" strike="noStrike" kern="1200" cap="none" spc="0" normalizeH="0" baseline="0" noProof="0" dirty="0">
                <a:ln>
                  <a:noFill/>
                </a:ln>
                <a:solidFill>
                  <a:srgbClr val="00567D"/>
                </a:solidFill>
                <a:effectLst/>
                <a:uLnTx/>
                <a:uFillTx/>
                <a:latin typeface="+mn-lt"/>
                <a:ea typeface="+mn-ea"/>
                <a:cs typeface="+mn-cs"/>
              </a:rPr>
            </a:br>
            <a:r>
              <a:rPr kumimoji="0" lang="en-US" sz="4000" i="0" u="none" strike="noStrike" kern="1200" cap="none" spc="0" normalizeH="0" baseline="0" noProof="0" dirty="0">
                <a:ln>
                  <a:noFill/>
                </a:ln>
                <a:solidFill>
                  <a:srgbClr val="00567D"/>
                </a:solidFill>
                <a:effectLst/>
                <a:uLnTx/>
                <a:uFillTx/>
                <a:latin typeface="+mn-lt"/>
                <a:ea typeface="+mn-ea"/>
                <a:cs typeface="+mn-cs"/>
              </a:rPr>
              <a:t>For English language learners in the group</a:t>
            </a:r>
          </a:p>
        </p:txBody>
      </p:sp>
      <p:sp>
        <p:nvSpPr>
          <p:cNvPr id="8" name="TextBox 7">
            <a:extLst>
              <a:ext uri="{FF2B5EF4-FFF2-40B4-BE49-F238E27FC236}">
                <a16:creationId xmlns:a16="http://schemas.microsoft.com/office/drawing/2014/main" id="{664FAD72-2165-2CEF-9A07-07D777BE1176}"/>
              </a:ext>
            </a:extLst>
          </p:cNvPr>
          <p:cNvSpPr txBox="1"/>
          <p:nvPr/>
        </p:nvSpPr>
        <p:spPr>
          <a:xfrm>
            <a:off x="1288052" y="2220331"/>
            <a:ext cx="3423798" cy="2548775"/>
          </a:xfrm>
          <a:prstGeom prst="rect">
            <a:avLst/>
          </a:prstGeom>
          <a:noFill/>
        </p:spPr>
        <p:txBody>
          <a:bodyPr wrap="square" rtlCol="0">
            <a:spAutoFit/>
          </a:bodyPr>
          <a:lstStyle/>
          <a:p>
            <a:pPr>
              <a:lnSpc>
                <a:spcPct val="150000"/>
              </a:lnSpc>
            </a:pPr>
            <a:r>
              <a:rPr lang="en-US" sz="2700" b="1" i="1" dirty="0">
                <a:solidFill>
                  <a:srgbClr val="00567D"/>
                </a:solidFill>
              </a:rPr>
              <a:t>Language Leader</a:t>
            </a:r>
            <a:r>
              <a:rPr lang="en-US" sz="2700" dirty="0">
                <a:solidFill>
                  <a:srgbClr val="00567D"/>
                </a:solidFill>
              </a:rPr>
              <a:t>:</a:t>
            </a:r>
          </a:p>
          <a:p>
            <a:pPr>
              <a:lnSpc>
                <a:spcPct val="150000"/>
              </a:lnSpc>
            </a:pPr>
            <a:r>
              <a:rPr lang="en-US" sz="2700" dirty="0">
                <a:solidFill>
                  <a:srgbClr val="00567D"/>
                </a:solidFill>
              </a:rPr>
              <a:t>Bilingual person with good speaking skills.</a:t>
            </a:r>
          </a:p>
          <a:p>
            <a:pPr>
              <a:lnSpc>
                <a:spcPct val="150000"/>
              </a:lnSpc>
            </a:pPr>
            <a:endParaRPr lang="en-US" sz="2700" dirty="0">
              <a:solidFill>
                <a:srgbClr val="00567D"/>
              </a:solidFill>
            </a:endParaRPr>
          </a:p>
        </p:txBody>
      </p:sp>
      <p:sp>
        <p:nvSpPr>
          <p:cNvPr id="12" name="TextBox 11">
            <a:extLst>
              <a:ext uri="{FF2B5EF4-FFF2-40B4-BE49-F238E27FC236}">
                <a16:creationId xmlns:a16="http://schemas.microsoft.com/office/drawing/2014/main" id="{AAD2D9B5-5C7F-E5F5-775D-0DA0DC1D202F}"/>
              </a:ext>
            </a:extLst>
          </p:cNvPr>
          <p:cNvSpPr txBox="1"/>
          <p:nvPr/>
        </p:nvSpPr>
        <p:spPr>
          <a:xfrm>
            <a:off x="5064579" y="2220331"/>
            <a:ext cx="2914439" cy="3795270"/>
          </a:xfrm>
          <a:prstGeom prst="rect">
            <a:avLst/>
          </a:prstGeom>
          <a:noFill/>
        </p:spPr>
        <p:txBody>
          <a:bodyPr wrap="square" rtlCol="0">
            <a:spAutoFit/>
          </a:bodyPr>
          <a:lstStyle/>
          <a:p>
            <a:pPr>
              <a:lnSpc>
                <a:spcPct val="150000"/>
              </a:lnSpc>
            </a:pPr>
            <a:r>
              <a:rPr lang="en-US" sz="2700" b="1" i="1" dirty="0">
                <a:solidFill>
                  <a:srgbClr val="00567D"/>
                </a:solidFill>
              </a:rPr>
              <a:t>Social Leader</a:t>
            </a:r>
            <a:r>
              <a:rPr lang="en-US" sz="2700" dirty="0">
                <a:solidFill>
                  <a:srgbClr val="00567D"/>
                </a:solidFill>
              </a:rPr>
              <a:t>:</a:t>
            </a:r>
          </a:p>
          <a:p>
            <a:pPr>
              <a:lnSpc>
                <a:spcPct val="150000"/>
              </a:lnSpc>
            </a:pPr>
            <a:r>
              <a:rPr lang="en-US" sz="2700" dirty="0">
                <a:solidFill>
                  <a:srgbClr val="00567D"/>
                </a:solidFill>
              </a:rPr>
              <a:t>A person who is viewed as a leader by the group.</a:t>
            </a:r>
          </a:p>
          <a:p>
            <a:pPr>
              <a:lnSpc>
                <a:spcPct val="150000"/>
              </a:lnSpc>
            </a:pPr>
            <a:endParaRPr lang="en-US" sz="2700" dirty="0">
              <a:solidFill>
                <a:srgbClr val="00567D"/>
              </a:solidFill>
            </a:endParaRPr>
          </a:p>
          <a:p>
            <a:pPr>
              <a:lnSpc>
                <a:spcPct val="150000"/>
              </a:lnSpc>
            </a:pPr>
            <a:endParaRPr lang="en-US" sz="2700" dirty="0">
              <a:solidFill>
                <a:srgbClr val="00567D"/>
              </a:solidFill>
            </a:endParaRPr>
          </a:p>
        </p:txBody>
      </p:sp>
      <p:pic>
        <p:nvPicPr>
          <p:cNvPr id="4" name="Picture 3">
            <a:extLst>
              <a:ext uri="{FF2B5EF4-FFF2-40B4-BE49-F238E27FC236}">
                <a16:creationId xmlns:a16="http://schemas.microsoft.com/office/drawing/2014/main" id="{70C7BBFE-3311-3364-6C8C-9FC6535E10D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5BFEFBF8-206D-9579-0821-C2443B7EEC7D}"/>
              </a:ext>
            </a:extLst>
          </p:cNvPr>
          <p:cNvSpPr txBox="1"/>
          <p:nvPr/>
        </p:nvSpPr>
        <p:spPr>
          <a:xfrm>
            <a:off x="8232451" y="2220331"/>
            <a:ext cx="3720737" cy="3795270"/>
          </a:xfrm>
          <a:prstGeom prst="rect">
            <a:avLst/>
          </a:prstGeom>
          <a:noFill/>
        </p:spPr>
        <p:txBody>
          <a:bodyPr wrap="square" rtlCol="0">
            <a:spAutoFit/>
          </a:bodyPr>
          <a:lstStyle/>
          <a:p>
            <a:pPr>
              <a:lnSpc>
                <a:spcPct val="150000"/>
              </a:lnSpc>
            </a:pPr>
            <a:r>
              <a:rPr lang="en-US" sz="2700" b="1" i="1" dirty="0">
                <a:solidFill>
                  <a:srgbClr val="00567D"/>
                </a:solidFill>
              </a:rPr>
              <a:t>Technical Leader:</a:t>
            </a:r>
          </a:p>
          <a:p>
            <a:pPr>
              <a:lnSpc>
                <a:spcPct val="150000"/>
              </a:lnSpc>
            </a:pPr>
            <a:r>
              <a:rPr lang="en-US" sz="2700" dirty="0">
                <a:solidFill>
                  <a:srgbClr val="00567D"/>
                </a:solidFill>
              </a:rPr>
              <a:t>The person with the best job and safety-related knowledge (usually the most experienced).</a:t>
            </a:r>
          </a:p>
          <a:p>
            <a:pPr>
              <a:lnSpc>
                <a:spcPct val="150000"/>
              </a:lnSpc>
            </a:pPr>
            <a:endParaRPr lang="en-US" sz="2700" dirty="0">
              <a:solidFill>
                <a:srgbClr val="00567D"/>
              </a:solidFill>
            </a:endParaRPr>
          </a:p>
        </p:txBody>
      </p:sp>
      <p:cxnSp>
        <p:nvCxnSpPr>
          <p:cNvPr id="10" name="Straight Connector 9">
            <a:extLst>
              <a:ext uri="{FF2B5EF4-FFF2-40B4-BE49-F238E27FC236}">
                <a16:creationId xmlns:a16="http://schemas.microsoft.com/office/drawing/2014/main" id="{3B548FD2-F6EE-5C19-43A4-B22412FB6D3F}"/>
              </a:ext>
              <a:ext uri="{C183D7F6-B498-43B3-948B-1728B52AA6E4}">
                <adec:decorative xmlns:adec="http://schemas.microsoft.com/office/drawing/2017/decorative" val="1"/>
              </a:ext>
            </a:extLst>
          </p:cNvPr>
          <p:cNvCxnSpPr>
            <a:cxnSpLocks/>
          </p:cNvCxnSpPr>
          <p:nvPr/>
        </p:nvCxnSpPr>
        <p:spPr>
          <a:xfrm flipV="1">
            <a:off x="4495655" y="2171544"/>
            <a:ext cx="0" cy="3738793"/>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05F7938-BA6B-02F6-0CA7-1D6385DAC859}"/>
              </a:ext>
              <a:ext uri="{C183D7F6-B498-43B3-948B-1728B52AA6E4}">
                <adec:decorative xmlns:adec="http://schemas.microsoft.com/office/drawing/2017/decorative" val="1"/>
              </a:ext>
            </a:extLst>
          </p:cNvPr>
          <p:cNvCxnSpPr>
            <a:cxnSpLocks/>
          </p:cNvCxnSpPr>
          <p:nvPr/>
        </p:nvCxnSpPr>
        <p:spPr>
          <a:xfrm flipV="1">
            <a:off x="8115553" y="2171544"/>
            <a:ext cx="0" cy="3738793"/>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221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87297-0DE8-8E1A-DBDB-49C6AC8AFAF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F6DE991-3381-5998-D861-D9815933DC8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7F6E5EDC-8264-2A72-C781-2EB8EDE3C9A5}"/>
              </a:ext>
            </a:extLst>
          </p:cNvPr>
          <p:cNvSpPr>
            <a:spLocks noGrp="1"/>
          </p:cNvSpPr>
          <p:nvPr>
            <p:ph type="sldNum" sz="quarter" idx="12"/>
          </p:nvPr>
        </p:nvSpPr>
        <p:spPr/>
        <p:txBody>
          <a:bodyPr/>
          <a:lstStyle/>
          <a:p>
            <a:fld id="{99562CDD-8BC9-4CF6-AA03-D93997F55C9A}" type="slidenum">
              <a:rPr lang="en-US" smtClean="0"/>
              <a:pPr/>
              <a:t>15</a:t>
            </a:fld>
            <a:endParaRPr lang="en-US" dirty="0"/>
          </a:p>
        </p:txBody>
      </p:sp>
      <p:sp>
        <p:nvSpPr>
          <p:cNvPr id="2" name="Footer Placeholder 1" descr="workbook page number">
            <a:extLst>
              <a:ext uri="{FF2B5EF4-FFF2-40B4-BE49-F238E27FC236}">
                <a16:creationId xmlns:a16="http://schemas.microsoft.com/office/drawing/2014/main" id="{94599140-D729-F8A3-149D-F39CF47E6494}"/>
              </a:ext>
            </a:extLst>
          </p:cNvPr>
          <p:cNvSpPr>
            <a:spLocks noGrp="1"/>
          </p:cNvSpPr>
          <p:nvPr>
            <p:ph type="ftr" sz="quarter" idx="11"/>
          </p:nvPr>
        </p:nvSpPr>
        <p:spPr/>
        <p:txBody>
          <a:bodyPr/>
          <a:lstStyle/>
          <a:p>
            <a:pPr algn="l"/>
            <a:r>
              <a:rPr lang="en-US" dirty="0"/>
              <a:t>Workbook Page #18</a:t>
            </a:r>
          </a:p>
        </p:txBody>
      </p:sp>
      <p:sp>
        <p:nvSpPr>
          <p:cNvPr id="9" name="Title 8">
            <a:extLst>
              <a:ext uri="{FF2B5EF4-FFF2-40B4-BE49-F238E27FC236}">
                <a16:creationId xmlns:a16="http://schemas.microsoft.com/office/drawing/2014/main" id="{69761648-AE78-547E-2391-C2251E2856C6}"/>
              </a:ext>
            </a:extLst>
          </p:cNvPr>
          <p:cNvSpPr txBox="1">
            <a:spLocks noGrp="1"/>
          </p:cNvSpPr>
          <p:nvPr>
            <p:ph type="title" idx="4294967295"/>
          </p:nvPr>
        </p:nvSpPr>
        <p:spPr>
          <a:xfrm>
            <a:off x="1170423" y="491405"/>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Decontamination supplies</a:t>
            </a:r>
          </a:p>
        </p:txBody>
      </p:sp>
      <p:sp>
        <p:nvSpPr>
          <p:cNvPr id="12" name="TextBox 11">
            <a:extLst>
              <a:ext uri="{FF2B5EF4-FFF2-40B4-BE49-F238E27FC236}">
                <a16:creationId xmlns:a16="http://schemas.microsoft.com/office/drawing/2014/main" id="{6C3C307A-A8F7-16CC-B7F4-0A04E0490DF1}"/>
              </a:ext>
            </a:extLst>
          </p:cNvPr>
          <p:cNvSpPr txBox="1"/>
          <p:nvPr/>
        </p:nvSpPr>
        <p:spPr>
          <a:xfrm>
            <a:off x="1149694" y="1754564"/>
            <a:ext cx="4271896" cy="446276"/>
          </a:xfrm>
          <a:prstGeom prst="rect">
            <a:avLst/>
          </a:prstGeom>
          <a:noFill/>
        </p:spPr>
        <p:txBody>
          <a:bodyPr wrap="square" rtlCol="0">
            <a:spAutoFit/>
          </a:bodyPr>
          <a:lstStyle/>
          <a:p>
            <a:r>
              <a:rPr lang="en-US" sz="2300" b="1" dirty="0">
                <a:solidFill>
                  <a:srgbClr val="00567D"/>
                </a:solidFill>
              </a:rPr>
              <a:t>1 Gallon of Water : Person</a:t>
            </a:r>
            <a:endParaRPr lang="en-US" sz="2300" dirty="0">
              <a:solidFill>
                <a:srgbClr val="00567D"/>
              </a:solidFill>
            </a:endParaRPr>
          </a:p>
        </p:txBody>
      </p:sp>
      <p:pic>
        <p:nvPicPr>
          <p:cNvPr id="5" name="Content Placeholder 9" descr="Image containing 1 individual and 1 gallon of water.">
            <a:extLst>
              <a:ext uri="{FF2B5EF4-FFF2-40B4-BE49-F238E27FC236}">
                <a16:creationId xmlns:a16="http://schemas.microsoft.com/office/drawing/2014/main" id="{BFCF4EAE-0021-35D2-8DB8-B4D0DE876E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2439" y="3136617"/>
            <a:ext cx="1431411" cy="2257594"/>
          </a:xfrm>
          <a:prstGeom prst="rect">
            <a:avLst/>
          </a:prstGeom>
        </p:spPr>
      </p:pic>
      <p:pic>
        <p:nvPicPr>
          <p:cNvPr id="4" name="Picture 3">
            <a:extLst>
              <a:ext uri="{FF2B5EF4-FFF2-40B4-BE49-F238E27FC236}">
                <a16:creationId xmlns:a16="http://schemas.microsoft.com/office/drawing/2014/main" id="{E300A50E-247D-28AA-4DA2-2432DEC2FCF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C6BB0556-5F20-4BEB-8C08-B55E3E40F6DE}"/>
              </a:ext>
            </a:extLst>
          </p:cNvPr>
          <p:cNvSpPr txBox="1"/>
          <p:nvPr/>
        </p:nvSpPr>
        <p:spPr>
          <a:xfrm>
            <a:off x="4928310" y="1734103"/>
            <a:ext cx="4271896" cy="446276"/>
          </a:xfrm>
          <a:prstGeom prst="rect">
            <a:avLst/>
          </a:prstGeom>
          <a:noFill/>
        </p:spPr>
        <p:txBody>
          <a:bodyPr wrap="square" rtlCol="0">
            <a:spAutoFit/>
          </a:bodyPr>
          <a:lstStyle/>
          <a:p>
            <a:r>
              <a:rPr lang="en-US" sz="2300" b="1" dirty="0">
                <a:solidFill>
                  <a:srgbClr val="00567D"/>
                </a:solidFill>
              </a:rPr>
              <a:t>3 Gallons of Water : Handler</a:t>
            </a:r>
            <a:endParaRPr lang="en-US" sz="2300" dirty="0">
              <a:solidFill>
                <a:srgbClr val="00567D"/>
              </a:solidFill>
            </a:endParaRPr>
          </a:p>
        </p:txBody>
      </p:sp>
      <p:pic>
        <p:nvPicPr>
          <p:cNvPr id="13" name="Content Placeholder 3" descr="Image containing 1 handler and 3 gallons of water.">
            <a:extLst>
              <a:ext uri="{FF2B5EF4-FFF2-40B4-BE49-F238E27FC236}">
                <a16:creationId xmlns:a16="http://schemas.microsoft.com/office/drawing/2014/main" id="{CEFE3AA6-4F02-0A89-F8DA-9FAFD336D0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0368" y="3385473"/>
            <a:ext cx="3038470" cy="2140952"/>
          </a:xfrm>
          <a:prstGeom prst="rect">
            <a:avLst/>
          </a:prstGeom>
          <a:ln>
            <a:noFill/>
          </a:ln>
        </p:spPr>
      </p:pic>
      <p:sp>
        <p:nvSpPr>
          <p:cNvPr id="7" name="TextBox 6">
            <a:extLst>
              <a:ext uri="{FF2B5EF4-FFF2-40B4-BE49-F238E27FC236}">
                <a16:creationId xmlns:a16="http://schemas.microsoft.com/office/drawing/2014/main" id="{210E652F-3558-BC4B-67FB-5EC992A2DA51}"/>
              </a:ext>
            </a:extLst>
          </p:cNvPr>
          <p:cNvSpPr txBox="1"/>
          <p:nvPr/>
        </p:nvSpPr>
        <p:spPr>
          <a:xfrm>
            <a:off x="8880991" y="1589864"/>
            <a:ext cx="3175497" cy="1685077"/>
          </a:xfrm>
          <a:prstGeom prst="rect">
            <a:avLst/>
          </a:prstGeom>
          <a:noFill/>
        </p:spPr>
        <p:txBody>
          <a:bodyPr wrap="square" rtlCol="0">
            <a:spAutoFit/>
          </a:bodyPr>
          <a:lstStyle/>
          <a:p>
            <a:pPr>
              <a:lnSpc>
                <a:spcPct val="150000"/>
              </a:lnSpc>
            </a:pPr>
            <a:r>
              <a:rPr lang="en-US" sz="2300" b="1" dirty="0">
                <a:solidFill>
                  <a:srgbClr val="00567D"/>
                </a:solidFill>
              </a:rPr>
              <a:t>Eye Wash : “Danger” or</a:t>
            </a:r>
          </a:p>
          <a:p>
            <a:r>
              <a:rPr lang="en-US" sz="2300" b="1" dirty="0">
                <a:solidFill>
                  <a:srgbClr val="00567D"/>
                </a:solidFill>
              </a:rPr>
              <a:t>“Danger Poison” Label</a:t>
            </a:r>
          </a:p>
          <a:p>
            <a:endParaRPr lang="en-US" sz="2300" dirty="0">
              <a:solidFill>
                <a:srgbClr val="00567D"/>
              </a:solidFill>
            </a:endParaRPr>
          </a:p>
          <a:p>
            <a:endParaRPr lang="en-US" sz="2300" dirty="0">
              <a:solidFill>
                <a:srgbClr val="00567D"/>
              </a:solidFill>
            </a:endParaRPr>
          </a:p>
        </p:txBody>
      </p:sp>
      <p:cxnSp>
        <p:nvCxnSpPr>
          <p:cNvPr id="10" name="Straight Connector 9">
            <a:extLst>
              <a:ext uri="{FF2B5EF4-FFF2-40B4-BE49-F238E27FC236}">
                <a16:creationId xmlns:a16="http://schemas.microsoft.com/office/drawing/2014/main" id="{E1597E5A-23AB-E3D9-B71E-9299976376CA}"/>
              </a:ext>
              <a:ext uri="{C183D7F6-B498-43B3-948B-1728B52AA6E4}">
                <adec:decorative xmlns:adec="http://schemas.microsoft.com/office/drawing/2017/decorative" val="1"/>
              </a:ext>
            </a:extLst>
          </p:cNvPr>
          <p:cNvCxnSpPr>
            <a:cxnSpLocks/>
          </p:cNvCxnSpPr>
          <p:nvPr/>
        </p:nvCxnSpPr>
        <p:spPr>
          <a:xfrm flipV="1">
            <a:off x="4870568" y="1764089"/>
            <a:ext cx="0" cy="3738793"/>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4C56BCE-5E26-DE31-EF67-D9988B34FDEC}"/>
              </a:ext>
              <a:ext uri="{C183D7F6-B498-43B3-948B-1728B52AA6E4}">
                <adec:decorative xmlns:adec="http://schemas.microsoft.com/office/drawing/2017/decorative" val="1"/>
              </a:ext>
            </a:extLst>
          </p:cNvPr>
          <p:cNvCxnSpPr>
            <a:cxnSpLocks/>
          </p:cNvCxnSpPr>
          <p:nvPr/>
        </p:nvCxnSpPr>
        <p:spPr>
          <a:xfrm flipV="1">
            <a:off x="8880991" y="1764089"/>
            <a:ext cx="0" cy="3738793"/>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pic>
        <p:nvPicPr>
          <p:cNvPr id="14" name="Picture 13" descr="Image depicting an eye wash station.">
            <a:extLst>
              <a:ext uri="{FF2B5EF4-FFF2-40B4-BE49-F238E27FC236}">
                <a16:creationId xmlns:a16="http://schemas.microsoft.com/office/drawing/2014/main" id="{43668CB3-629C-9769-370E-D2F5331CE5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21773" y="3155667"/>
            <a:ext cx="1074881" cy="2289039"/>
          </a:xfrm>
          <a:prstGeom prst="rect">
            <a:avLst/>
          </a:prstGeom>
        </p:spPr>
      </p:pic>
    </p:spTree>
    <p:extLst>
      <p:ext uri="{BB962C8B-B14F-4D97-AF65-F5344CB8AC3E}">
        <p14:creationId xmlns:p14="http://schemas.microsoft.com/office/powerpoint/2010/main" val="3742123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2B5ED-383A-E9A0-1DBB-B1EF1FEAC8C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9DA6048-39AA-01E8-BF62-9A8A016DDCC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0720D13E-9695-D470-29F4-82D9AF648122}"/>
              </a:ext>
            </a:extLst>
          </p:cNvPr>
          <p:cNvSpPr>
            <a:spLocks noGrp="1"/>
          </p:cNvSpPr>
          <p:nvPr>
            <p:ph type="sldNum" sz="quarter" idx="12"/>
          </p:nvPr>
        </p:nvSpPr>
        <p:spPr/>
        <p:txBody>
          <a:bodyPr/>
          <a:lstStyle/>
          <a:p>
            <a:fld id="{99562CDD-8BC9-4CF6-AA03-D93997F55C9A}" type="slidenum">
              <a:rPr lang="en-US" smtClean="0"/>
              <a:pPr/>
              <a:t>16</a:t>
            </a:fld>
            <a:endParaRPr lang="en-US" dirty="0"/>
          </a:p>
        </p:txBody>
      </p:sp>
      <p:sp>
        <p:nvSpPr>
          <p:cNvPr id="2" name="Footer Placeholder 1" descr="workbook page number">
            <a:extLst>
              <a:ext uri="{FF2B5EF4-FFF2-40B4-BE49-F238E27FC236}">
                <a16:creationId xmlns:a16="http://schemas.microsoft.com/office/drawing/2014/main" id="{A02204D6-6F08-815E-971D-3E6C0D796A9E}"/>
              </a:ext>
            </a:extLst>
          </p:cNvPr>
          <p:cNvSpPr>
            <a:spLocks noGrp="1"/>
          </p:cNvSpPr>
          <p:nvPr>
            <p:ph type="ftr" sz="quarter" idx="11"/>
          </p:nvPr>
        </p:nvSpPr>
        <p:spPr/>
        <p:txBody>
          <a:bodyPr/>
          <a:lstStyle/>
          <a:p>
            <a:pPr algn="l"/>
            <a:r>
              <a:rPr lang="en-US" dirty="0"/>
              <a:t>Workbook Page #19</a:t>
            </a:r>
          </a:p>
        </p:txBody>
      </p:sp>
      <p:sp>
        <p:nvSpPr>
          <p:cNvPr id="9" name="Title 8">
            <a:extLst>
              <a:ext uri="{FF2B5EF4-FFF2-40B4-BE49-F238E27FC236}">
                <a16:creationId xmlns:a16="http://schemas.microsoft.com/office/drawing/2014/main" id="{CBFCC64A-4EDD-5D8B-ED88-433DBA8AB274}"/>
              </a:ext>
            </a:extLst>
          </p:cNvPr>
          <p:cNvSpPr txBox="1">
            <a:spLocks noGrp="1"/>
          </p:cNvSpPr>
          <p:nvPr>
            <p:ph type="title" idx="4294967295"/>
          </p:nvPr>
        </p:nvSpPr>
        <p:spPr>
          <a:xfrm>
            <a:off x="1284876" y="491404"/>
            <a:ext cx="247293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Handler</a:t>
            </a:r>
          </a:p>
        </p:txBody>
      </p:sp>
      <p:sp>
        <p:nvSpPr>
          <p:cNvPr id="12" name="TextBox 11">
            <a:extLst>
              <a:ext uri="{FF2B5EF4-FFF2-40B4-BE49-F238E27FC236}">
                <a16:creationId xmlns:a16="http://schemas.microsoft.com/office/drawing/2014/main" id="{35BB2BB1-5E44-5103-F1A7-181357489DCF}"/>
              </a:ext>
            </a:extLst>
          </p:cNvPr>
          <p:cNvSpPr txBox="1"/>
          <p:nvPr/>
        </p:nvSpPr>
        <p:spPr>
          <a:xfrm>
            <a:off x="1284876" y="1522617"/>
            <a:ext cx="4435280" cy="522643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500" dirty="0">
                <a:solidFill>
                  <a:srgbClr val="00567D"/>
                </a:solidFill>
              </a:rPr>
              <a:t>Location and description</a:t>
            </a:r>
          </a:p>
          <a:p>
            <a:pPr marL="457200" indent="-457200">
              <a:lnSpc>
                <a:spcPct val="150000"/>
              </a:lnSpc>
              <a:buFont typeface="Arial" panose="020B0604020202020204" pitchFamily="34" charset="0"/>
              <a:buChar char="•"/>
            </a:pPr>
            <a:r>
              <a:rPr lang="en-US" sz="2500" dirty="0">
                <a:solidFill>
                  <a:srgbClr val="00567D"/>
                </a:solidFill>
              </a:rPr>
              <a:t>Date, start, and end time</a:t>
            </a:r>
          </a:p>
          <a:p>
            <a:pPr marL="457200" indent="-457200">
              <a:lnSpc>
                <a:spcPct val="150000"/>
              </a:lnSpc>
              <a:buFont typeface="Arial" panose="020B0604020202020204" pitchFamily="34" charset="0"/>
              <a:buChar char="•"/>
            </a:pPr>
            <a:r>
              <a:rPr lang="en-US" sz="2500" dirty="0">
                <a:solidFill>
                  <a:srgbClr val="00567D"/>
                </a:solidFill>
              </a:rPr>
              <a:t>Product name, EPA registration (#), active ingredients, REI</a:t>
            </a:r>
          </a:p>
          <a:p>
            <a:pPr marL="457200" indent="-457200">
              <a:lnSpc>
                <a:spcPct val="150000"/>
              </a:lnSpc>
              <a:buFont typeface="Arial" panose="020B0604020202020204" pitchFamily="34" charset="0"/>
              <a:buChar char="•"/>
            </a:pPr>
            <a:r>
              <a:rPr lang="en-US" sz="2500" dirty="0">
                <a:solidFill>
                  <a:srgbClr val="00567D"/>
                </a:solidFill>
              </a:rPr>
              <a:t>Oral warnings, and treated area posting</a:t>
            </a:r>
          </a:p>
          <a:p>
            <a:pPr marL="457200" indent="-457200">
              <a:lnSpc>
                <a:spcPct val="150000"/>
              </a:lnSpc>
              <a:buFont typeface="Arial" panose="020B0604020202020204" pitchFamily="34" charset="0"/>
              <a:buChar char="•"/>
            </a:pPr>
            <a:r>
              <a:rPr lang="en-US" sz="2500" dirty="0">
                <a:solidFill>
                  <a:srgbClr val="00567D"/>
                </a:solidFill>
              </a:rPr>
              <a:t>Other safety requirements</a:t>
            </a:r>
          </a:p>
          <a:p>
            <a:pPr>
              <a:lnSpc>
                <a:spcPct val="150000"/>
              </a:lnSpc>
            </a:pPr>
            <a:endParaRPr lang="en-US" sz="2500" dirty="0">
              <a:solidFill>
                <a:srgbClr val="00567D"/>
              </a:solidFill>
            </a:endParaRPr>
          </a:p>
        </p:txBody>
      </p:sp>
      <p:pic>
        <p:nvPicPr>
          <p:cNvPr id="4" name="Picture 3">
            <a:extLst>
              <a:ext uri="{FF2B5EF4-FFF2-40B4-BE49-F238E27FC236}">
                <a16:creationId xmlns:a16="http://schemas.microsoft.com/office/drawing/2014/main" id="{EC3DB796-4F71-3D87-D0BF-954A6B9F5C2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a:extLst>
              <a:ext uri="{FF2B5EF4-FFF2-40B4-BE49-F238E27FC236}">
                <a16:creationId xmlns:a16="http://schemas.microsoft.com/office/drawing/2014/main" id="{19E2CBBD-45D7-480B-FA90-F94D508216B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7785" r="7785"/>
          <a:stretch>
            <a:fillRect/>
          </a:stretch>
        </p:blipFill>
        <p:spPr>
          <a:xfrm>
            <a:off x="5787356" y="1224628"/>
            <a:ext cx="6172200" cy="4873625"/>
          </a:xfrm>
          <a:prstGeom prst="rect">
            <a:avLst/>
          </a:prstGeom>
        </p:spPr>
      </p:pic>
    </p:spTree>
    <p:extLst>
      <p:ext uri="{BB962C8B-B14F-4D97-AF65-F5344CB8AC3E}">
        <p14:creationId xmlns:p14="http://schemas.microsoft.com/office/powerpoint/2010/main" val="2731310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F5190-EEB3-01CF-7BB2-2B8294642E4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EFA2969-3AE7-E67F-754D-CD9C2207D2F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FE46C96E-5E8B-6CC6-BD3F-5B22C64AD31D}"/>
              </a:ext>
            </a:extLst>
          </p:cNvPr>
          <p:cNvSpPr>
            <a:spLocks noGrp="1"/>
          </p:cNvSpPr>
          <p:nvPr>
            <p:ph type="sldNum" sz="quarter" idx="12"/>
          </p:nvPr>
        </p:nvSpPr>
        <p:spPr/>
        <p:txBody>
          <a:bodyPr/>
          <a:lstStyle/>
          <a:p>
            <a:fld id="{99562CDD-8BC9-4CF6-AA03-D93997F55C9A}" type="slidenum">
              <a:rPr lang="en-US" smtClean="0"/>
              <a:pPr/>
              <a:t>17</a:t>
            </a:fld>
            <a:endParaRPr lang="en-US" dirty="0"/>
          </a:p>
        </p:txBody>
      </p:sp>
      <p:sp>
        <p:nvSpPr>
          <p:cNvPr id="2" name="Footer Placeholder 1" descr="workbook page number">
            <a:extLst>
              <a:ext uri="{FF2B5EF4-FFF2-40B4-BE49-F238E27FC236}">
                <a16:creationId xmlns:a16="http://schemas.microsoft.com/office/drawing/2014/main" id="{E3839D4F-F41B-1A12-9065-A8DD7AB9B0A0}"/>
              </a:ext>
            </a:extLst>
          </p:cNvPr>
          <p:cNvSpPr>
            <a:spLocks noGrp="1"/>
          </p:cNvSpPr>
          <p:nvPr>
            <p:ph type="ftr" sz="quarter" idx="11"/>
          </p:nvPr>
        </p:nvSpPr>
        <p:spPr/>
        <p:txBody>
          <a:bodyPr/>
          <a:lstStyle/>
          <a:p>
            <a:pPr algn="l"/>
            <a:r>
              <a:rPr lang="en-US" dirty="0"/>
              <a:t>Workbook Page #19</a:t>
            </a:r>
          </a:p>
        </p:txBody>
      </p:sp>
      <p:sp>
        <p:nvSpPr>
          <p:cNvPr id="9" name="Title 8">
            <a:extLst>
              <a:ext uri="{FF2B5EF4-FFF2-40B4-BE49-F238E27FC236}">
                <a16:creationId xmlns:a16="http://schemas.microsoft.com/office/drawing/2014/main" id="{E6B589A9-D01A-5157-C38D-E033474FC66D}"/>
              </a:ext>
            </a:extLst>
          </p:cNvPr>
          <p:cNvSpPr txBox="1">
            <a:spLocks noGrp="1"/>
          </p:cNvSpPr>
          <p:nvPr>
            <p:ph type="title" idx="4294967295"/>
          </p:nvPr>
        </p:nvSpPr>
        <p:spPr>
          <a:xfrm>
            <a:off x="1409626" y="491405"/>
            <a:ext cx="31749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Employer</a:t>
            </a:r>
          </a:p>
        </p:txBody>
      </p:sp>
      <p:sp>
        <p:nvSpPr>
          <p:cNvPr id="12" name="TextBox 11">
            <a:extLst>
              <a:ext uri="{FF2B5EF4-FFF2-40B4-BE49-F238E27FC236}">
                <a16:creationId xmlns:a16="http://schemas.microsoft.com/office/drawing/2014/main" id="{A055761B-CEEC-B94E-F71D-7178F1DDC104}"/>
              </a:ext>
            </a:extLst>
          </p:cNvPr>
          <p:cNvSpPr txBox="1"/>
          <p:nvPr/>
        </p:nvSpPr>
        <p:spPr>
          <a:xfrm>
            <a:off x="1284875" y="1522617"/>
            <a:ext cx="5246225" cy="3753848"/>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300" dirty="0">
                <a:solidFill>
                  <a:srgbClr val="00567D"/>
                </a:solidFill>
              </a:rPr>
              <a:t>Specific location and description of any treated areas at their workplace where an REI is in effect that the commercial handler may be in or walk within 1/4 mile</a:t>
            </a:r>
          </a:p>
          <a:p>
            <a:pPr marL="457200" indent="-457200">
              <a:lnSpc>
                <a:spcPct val="150000"/>
              </a:lnSpc>
              <a:buFont typeface="Arial" panose="020B0604020202020204" pitchFamily="34" charset="0"/>
              <a:buChar char="•"/>
            </a:pPr>
            <a:r>
              <a:rPr lang="en-US" sz="2300" dirty="0">
                <a:solidFill>
                  <a:srgbClr val="00567D"/>
                </a:solidFill>
              </a:rPr>
              <a:t>Restrictions on entering those areas</a:t>
            </a:r>
          </a:p>
          <a:p>
            <a:pPr>
              <a:lnSpc>
                <a:spcPct val="150000"/>
              </a:lnSpc>
            </a:pPr>
            <a:endParaRPr lang="en-US" sz="2300" dirty="0">
              <a:solidFill>
                <a:srgbClr val="00567D"/>
              </a:solidFill>
            </a:endParaRPr>
          </a:p>
        </p:txBody>
      </p:sp>
      <p:pic>
        <p:nvPicPr>
          <p:cNvPr id="4" name="Picture 3">
            <a:extLst>
              <a:ext uri="{FF2B5EF4-FFF2-40B4-BE49-F238E27FC236}">
                <a16:creationId xmlns:a16="http://schemas.microsoft.com/office/drawing/2014/main" id="{8EB7D47B-FE8D-9033-6A0F-CD2D7A464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4">
            <a:extLst>
              <a:ext uri="{FF2B5EF4-FFF2-40B4-BE49-F238E27FC236}">
                <a16:creationId xmlns:a16="http://schemas.microsoft.com/office/drawing/2014/main" id="{F5564B55-00C5-8F3F-B477-8F792EE0083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8773" y="1674543"/>
            <a:ext cx="5062437" cy="3368614"/>
          </a:xfrm>
          <a:prstGeom prst="rect">
            <a:avLst/>
          </a:prstGeom>
        </p:spPr>
      </p:pic>
    </p:spTree>
    <p:extLst>
      <p:ext uri="{BB962C8B-B14F-4D97-AF65-F5344CB8AC3E}">
        <p14:creationId xmlns:p14="http://schemas.microsoft.com/office/powerpoint/2010/main" val="828671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09B24-BA07-1867-8F8B-D72B4417B7E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8CC52F4-F3E9-59FD-8995-3834D7C009F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9066D9DF-DB69-5C6F-0005-605D79378C1A}"/>
              </a:ext>
            </a:extLst>
          </p:cNvPr>
          <p:cNvSpPr>
            <a:spLocks noGrp="1"/>
          </p:cNvSpPr>
          <p:nvPr>
            <p:ph type="sldNum" sz="quarter" idx="12"/>
          </p:nvPr>
        </p:nvSpPr>
        <p:spPr/>
        <p:txBody>
          <a:bodyPr/>
          <a:lstStyle/>
          <a:p>
            <a:fld id="{99562CDD-8BC9-4CF6-AA03-D93997F55C9A}" type="slidenum">
              <a:rPr lang="en-US" smtClean="0"/>
              <a:pPr/>
              <a:t>18</a:t>
            </a:fld>
            <a:endParaRPr lang="en-US" dirty="0"/>
          </a:p>
        </p:txBody>
      </p:sp>
      <p:sp>
        <p:nvSpPr>
          <p:cNvPr id="2" name="Footer Placeholder 1" descr="workbook page number">
            <a:extLst>
              <a:ext uri="{FF2B5EF4-FFF2-40B4-BE49-F238E27FC236}">
                <a16:creationId xmlns:a16="http://schemas.microsoft.com/office/drawing/2014/main" id="{EAE97ED5-3E5F-7F0F-9522-832DF7ED7416}"/>
              </a:ext>
            </a:extLst>
          </p:cNvPr>
          <p:cNvSpPr>
            <a:spLocks noGrp="1"/>
          </p:cNvSpPr>
          <p:nvPr>
            <p:ph type="ftr" sz="quarter" idx="11"/>
          </p:nvPr>
        </p:nvSpPr>
        <p:spPr/>
        <p:txBody>
          <a:bodyPr/>
          <a:lstStyle/>
          <a:p>
            <a:pPr algn="l"/>
            <a:r>
              <a:rPr lang="en-US" dirty="0"/>
              <a:t>Workbook Page #20</a:t>
            </a:r>
          </a:p>
        </p:txBody>
      </p:sp>
      <p:sp>
        <p:nvSpPr>
          <p:cNvPr id="9" name="Title 8">
            <a:extLst>
              <a:ext uri="{FF2B5EF4-FFF2-40B4-BE49-F238E27FC236}">
                <a16:creationId xmlns:a16="http://schemas.microsoft.com/office/drawing/2014/main" id="{6CDB668E-7D57-B6DB-7C82-71B236A737E4}"/>
              </a:ext>
            </a:extLst>
          </p:cNvPr>
          <p:cNvSpPr txBox="1">
            <a:spLocks noGrp="1"/>
          </p:cNvSpPr>
          <p:nvPr>
            <p:ph type="title" idx="4294967295"/>
          </p:nvPr>
        </p:nvSpPr>
        <p:spPr>
          <a:xfrm>
            <a:off x="1390772" y="708222"/>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Exposed to pesticides</a:t>
            </a:r>
          </a:p>
        </p:txBody>
      </p:sp>
      <p:sp>
        <p:nvSpPr>
          <p:cNvPr id="12" name="TextBox 11">
            <a:extLst>
              <a:ext uri="{FF2B5EF4-FFF2-40B4-BE49-F238E27FC236}">
                <a16:creationId xmlns:a16="http://schemas.microsoft.com/office/drawing/2014/main" id="{6B5FB613-F549-47A8-5D77-CA6CDF649A5E}"/>
              </a:ext>
            </a:extLst>
          </p:cNvPr>
          <p:cNvSpPr txBox="1"/>
          <p:nvPr/>
        </p:nvSpPr>
        <p:spPr>
          <a:xfrm>
            <a:off x="1313156" y="1790090"/>
            <a:ext cx="6353735" cy="176394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500" dirty="0">
                <a:solidFill>
                  <a:srgbClr val="00567D"/>
                </a:solidFill>
              </a:rPr>
              <a:t>Transportation to emergency treatment</a:t>
            </a:r>
          </a:p>
          <a:p>
            <a:pPr marL="457200" indent="-457200">
              <a:lnSpc>
                <a:spcPct val="150000"/>
              </a:lnSpc>
              <a:buFont typeface="Arial" panose="020B0604020202020204" pitchFamily="34" charset="0"/>
              <a:buChar char="•"/>
            </a:pPr>
            <a:r>
              <a:rPr lang="en-US" sz="2500" dirty="0">
                <a:solidFill>
                  <a:srgbClr val="00567D"/>
                </a:solidFill>
              </a:rPr>
              <a:t>Provide information related to the pesticide to emergency personnel</a:t>
            </a:r>
          </a:p>
        </p:txBody>
      </p:sp>
      <p:pic>
        <p:nvPicPr>
          <p:cNvPr id="4" name="Picture 3">
            <a:extLst>
              <a:ext uri="{FF2B5EF4-FFF2-40B4-BE49-F238E27FC236}">
                <a16:creationId xmlns:a16="http://schemas.microsoft.com/office/drawing/2014/main" id="{00B398B8-329C-E42A-3F7D-9B56A217D42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descr="Example of a checklist of required items if it is believed a worker or hander has been exposed to pesticides. Checklist includes: safety data sheets, product name, EPA registration number, active ingredients, all first aid and medical information from the label, description of how the pesticide was used on the agricultural establishment and the circumstances that could have resulted in exposure to the pesticide.">
            <a:extLst>
              <a:ext uri="{FF2B5EF4-FFF2-40B4-BE49-F238E27FC236}">
                <a16:creationId xmlns:a16="http://schemas.microsoft.com/office/drawing/2014/main" id="{42BA9DF0-E838-9BEF-9F95-933878B37B77}"/>
              </a:ext>
            </a:extLst>
          </p:cNvPr>
          <p:cNvPicPr>
            <a:picLocks noChangeAspect="1"/>
          </p:cNvPicPr>
          <p:nvPr/>
        </p:nvPicPr>
        <p:blipFill rotWithShape="1">
          <a:blip r:embed="rId3">
            <a:extLst>
              <a:ext uri="{28A0092B-C50C-407E-A947-70E740481C1C}">
                <a14:useLocalDpi xmlns:a14="http://schemas.microsoft.com/office/drawing/2010/main" val="0"/>
              </a:ext>
            </a:extLst>
          </a:blip>
          <a:srcRect t="-113" b="-1511"/>
          <a:stretch/>
        </p:blipFill>
        <p:spPr>
          <a:xfrm>
            <a:off x="8151526" y="1538947"/>
            <a:ext cx="3841313" cy="4344906"/>
          </a:xfrm>
          <a:prstGeom prst="rect">
            <a:avLst/>
          </a:prstGeom>
        </p:spPr>
      </p:pic>
    </p:spTree>
    <p:extLst>
      <p:ext uri="{BB962C8B-B14F-4D97-AF65-F5344CB8AC3E}">
        <p14:creationId xmlns:p14="http://schemas.microsoft.com/office/powerpoint/2010/main" val="2960801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0C2D-0BFB-A3F0-374F-11076C5598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A562434-FB40-4598-39CA-C1362230955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E8211500-E2DE-31EF-A34D-54AFDD2E671F}"/>
              </a:ext>
            </a:extLst>
          </p:cNvPr>
          <p:cNvSpPr>
            <a:spLocks noGrp="1"/>
          </p:cNvSpPr>
          <p:nvPr>
            <p:ph type="sldNum" sz="quarter" idx="12"/>
          </p:nvPr>
        </p:nvSpPr>
        <p:spPr/>
        <p:txBody>
          <a:bodyPr/>
          <a:lstStyle/>
          <a:p>
            <a:fld id="{99562CDD-8BC9-4CF6-AA03-D93997F55C9A}" type="slidenum">
              <a:rPr lang="en-US" smtClean="0"/>
              <a:pPr/>
              <a:t>19</a:t>
            </a:fld>
            <a:endParaRPr lang="en-US" dirty="0"/>
          </a:p>
        </p:txBody>
      </p:sp>
      <p:sp>
        <p:nvSpPr>
          <p:cNvPr id="2" name="Footer Placeholder 1" descr="workbook page number">
            <a:extLst>
              <a:ext uri="{FF2B5EF4-FFF2-40B4-BE49-F238E27FC236}">
                <a16:creationId xmlns:a16="http://schemas.microsoft.com/office/drawing/2014/main" id="{F36F5F7C-2EA0-1A65-6FB9-40063239665E}"/>
              </a:ext>
            </a:extLst>
          </p:cNvPr>
          <p:cNvSpPr>
            <a:spLocks noGrp="1"/>
          </p:cNvSpPr>
          <p:nvPr>
            <p:ph type="ftr" sz="quarter" idx="11"/>
          </p:nvPr>
        </p:nvSpPr>
        <p:spPr/>
        <p:txBody>
          <a:bodyPr/>
          <a:lstStyle/>
          <a:p>
            <a:pPr algn="l"/>
            <a:r>
              <a:rPr lang="en-US" dirty="0"/>
              <a:t>Workbook Page #21</a:t>
            </a:r>
          </a:p>
        </p:txBody>
      </p:sp>
      <p:sp>
        <p:nvSpPr>
          <p:cNvPr id="9" name="Title 8">
            <a:extLst>
              <a:ext uri="{FF2B5EF4-FFF2-40B4-BE49-F238E27FC236}">
                <a16:creationId xmlns:a16="http://schemas.microsoft.com/office/drawing/2014/main" id="{AA433EB4-46E6-0103-65E5-67D451292BEB}"/>
              </a:ext>
            </a:extLst>
          </p:cNvPr>
          <p:cNvSpPr txBox="1">
            <a:spLocks noGrp="1"/>
          </p:cNvSpPr>
          <p:nvPr>
            <p:ph type="title" idx="4294967295"/>
          </p:nvPr>
        </p:nvSpPr>
        <p:spPr>
          <a:xfrm>
            <a:off x="1322986" y="274832"/>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Reporting requirements for ALL employers</a:t>
            </a:r>
          </a:p>
        </p:txBody>
      </p:sp>
      <p:pic>
        <p:nvPicPr>
          <p:cNvPr id="4" name="Picture 3">
            <a:extLst>
              <a:ext uri="{FF2B5EF4-FFF2-40B4-BE49-F238E27FC236}">
                <a16:creationId xmlns:a16="http://schemas.microsoft.com/office/drawing/2014/main" id="{BDFB4A98-8177-775E-D5DC-07B92D9CA0C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grpSp>
        <p:nvGrpSpPr>
          <p:cNvPr id="5" name="Group 4" descr="Includes the Oregon OSHA reporting requirements based on incident.">
            <a:extLst>
              <a:ext uri="{FF2B5EF4-FFF2-40B4-BE49-F238E27FC236}">
                <a16:creationId xmlns:a16="http://schemas.microsoft.com/office/drawing/2014/main" id="{4AF857A0-B5B7-30DA-C014-84273FC3AB49}"/>
              </a:ext>
            </a:extLst>
          </p:cNvPr>
          <p:cNvGrpSpPr/>
          <p:nvPr/>
        </p:nvGrpSpPr>
        <p:grpSpPr>
          <a:xfrm>
            <a:off x="2850381" y="1529430"/>
            <a:ext cx="8145863" cy="4546938"/>
            <a:chOff x="2850381" y="1529430"/>
            <a:chExt cx="8145863" cy="4546938"/>
          </a:xfrm>
        </p:grpSpPr>
        <p:sp>
          <p:nvSpPr>
            <p:cNvPr id="12" name="TextBox 11">
              <a:extLst>
                <a:ext uri="{FF2B5EF4-FFF2-40B4-BE49-F238E27FC236}">
                  <a16:creationId xmlns:a16="http://schemas.microsoft.com/office/drawing/2014/main" id="{F60D5104-C611-C4C8-68A4-AEB262DF3EBC}"/>
                </a:ext>
              </a:extLst>
            </p:cNvPr>
            <p:cNvSpPr txBox="1"/>
            <p:nvPr/>
          </p:nvSpPr>
          <p:spPr>
            <a:xfrm>
              <a:off x="3084225" y="1529430"/>
              <a:ext cx="3480126" cy="1429622"/>
            </a:xfrm>
            <a:prstGeom prst="rect">
              <a:avLst/>
            </a:prstGeom>
            <a:noFill/>
          </p:spPr>
          <p:txBody>
            <a:bodyPr wrap="square" rtlCol="0">
              <a:spAutoFit/>
            </a:bodyPr>
            <a:lstStyle/>
            <a:p>
              <a:pPr>
                <a:lnSpc>
                  <a:spcPct val="150000"/>
                </a:lnSpc>
              </a:pPr>
              <a:r>
                <a:rPr lang="en-US" sz="2000" b="1" dirty="0">
                  <a:solidFill>
                    <a:srgbClr val="00567D"/>
                  </a:solidFill>
                </a:rPr>
                <a:t>Within 8 hours</a:t>
              </a:r>
              <a:r>
                <a:rPr lang="en-US" sz="2000" dirty="0">
                  <a:solidFill>
                    <a:srgbClr val="00567D"/>
                  </a:solidFill>
                </a:rPr>
                <a:t>:</a:t>
              </a:r>
            </a:p>
            <a:p>
              <a:pPr marL="342900" indent="-342900">
                <a:lnSpc>
                  <a:spcPct val="150000"/>
                </a:lnSpc>
                <a:buFont typeface="Arial" panose="020B0604020202020204" pitchFamily="34" charset="0"/>
                <a:buChar char="•"/>
              </a:pPr>
              <a:r>
                <a:rPr lang="en-US" sz="2000" dirty="0">
                  <a:solidFill>
                    <a:srgbClr val="00567D"/>
                  </a:solidFill>
                </a:rPr>
                <a:t>All work-related fatalities and catastrophes</a:t>
              </a:r>
            </a:p>
          </p:txBody>
        </p:sp>
        <p:sp>
          <p:nvSpPr>
            <p:cNvPr id="7" name="TextBox 6">
              <a:extLst>
                <a:ext uri="{FF2B5EF4-FFF2-40B4-BE49-F238E27FC236}">
                  <a16:creationId xmlns:a16="http://schemas.microsoft.com/office/drawing/2014/main" id="{ACE5E1FD-C315-6B79-FFF3-9DC08E45863C}"/>
                </a:ext>
              </a:extLst>
            </p:cNvPr>
            <p:cNvSpPr txBox="1"/>
            <p:nvPr/>
          </p:nvSpPr>
          <p:spPr>
            <a:xfrm>
              <a:off x="7230726" y="1541559"/>
              <a:ext cx="3765518" cy="2352952"/>
            </a:xfrm>
            <a:prstGeom prst="rect">
              <a:avLst/>
            </a:prstGeom>
            <a:noFill/>
          </p:spPr>
          <p:txBody>
            <a:bodyPr wrap="square" rtlCol="0">
              <a:spAutoFit/>
            </a:bodyPr>
            <a:lstStyle/>
            <a:p>
              <a:pPr>
                <a:lnSpc>
                  <a:spcPct val="150000"/>
                </a:lnSpc>
              </a:pPr>
              <a:r>
                <a:rPr lang="en-US" sz="2000" b="1" dirty="0">
                  <a:solidFill>
                    <a:srgbClr val="00567D"/>
                  </a:solidFill>
                </a:rPr>
                <a:t>Within 24 hours</a:t>
              </a:r>
              <a:r>
                <a:rPr lang="en-US" sz="2000" dirty="0">
                  <a:solidFill>
                    <a:srgbClr val="00567D"/>
                  </a:solidFill>
                </a:rPr>
                <a:t>:</a:t>
              </a:r>
            </a:p>
            <a:p>
              <a:pPr>
                <a:lnSpc>
                  <a:spcPct val="150000"/>
                </a:lnSpc>
              </a:pPr>
              <a:r>
                <a:rPr lang="en-US" sz="2000" dirty="0">
                  <a:solidFill>
                    <a:srgbClr val="00567D"/>
                  </a:solidFill>
                </a:rPr>
                <a:t>Any work-related:</a:t>
              </a:r>
            </a:p>
            <a:p>
              <a:pPr marL="457200" indent="-457200">
                <a:lnSpc>
                  <a:spcPct val="150000"/>
                </a:lnSpc>
                <a:buFont typeface="Arial" panose="020B0604020202020204" pitchFamily="34" charset="0"/>
                <a:buChar char="•"/>
              </a:pPr>
              <a:r>
                <a:rPr lang="en-US" sz="2000" dirty="0">
                  <a:solidFill>
                    <a:srgbClr val="00567D"/>
                  </a:solidFill>
                </a:rPr>
                <a:t>Inpatient hospitalization</a:t>
              </a:r>
            </a:p>
            <a:p>
              <a:pPr marL="457200" indent="-457200">
                <a:lnSpc>
                  <a:spcPct val="150000"/>
                </a:lnSpc>
                <a:buFont typeface="Arial" panose="020B0604020202020204" pitchFamily="34" charset="0"/>
                <a:buChar char="•"/>
              </a:pPr>
              <a:r>
                <a:rPr lang="en-US" sz="2000" dirty="0">
                  <a:solidFill>
                    <a:srgbClr val="00567D"/>
                  </a:solidFill>
                </a:rPr>
                <a:t>Amputation or avulsion</a:t>
              </a:r>
            </a:p>
            <a:p>
              <a:pPr marL="457200" indent="-457200">
                <a:lnSpc>
                  <a:spcPct val="150000"/>
                </a:lnSpc>
                <a:buFont typeface="Arial" panose="020B0604020202020204" pitchFamily="34" charset="0"/>
                <a:buChar char="•"/>
              </a:pPr>
              <a:r>
                <a:rPr lang="en-US" sz="2000" dirty="0">
                  <a:solidFill>
                    <a:srgbClr val="00567D"/>
                  </a:solidFill>
                </a:rPr>
                <a:t>Loss of an eye</a:t>
              </a:r>
            </a:p>
          </p:txBody>
        </p:sp>
        <p:sp>
          <p:nvSpPr>
            <p:cNvPr id="8" name="TextBox 7">
              <a:extLst>
                <a:ext uri="{FF2B5EF4-FFF2-40B4-BE49-F238E27FC236}">
                  <a16:creationId xmlns:a16="http://schemas.microsoft.com/office/drawing/2014/main" id="{6F8BF564-E75B-B729-2447-ADEA5BFA6B2A}"/>
                </a:ext>
              </a:extLst>
            </p:cNvPr>
            <p:cNvSpPr txBox="1"/>
            <p:nvPr/>
          </p:nvSpPr>
          <p:spPr>
            <a:xfrm>
              <a:off x="2850381" y="4185081"/>
              <a:ext cx="8145863" cy="1891287"/>
            </a:xfrm>
            <a:prstGeom prst="rect">
              <a:avLst/>
            </a:prstGeom>
            <a:noFill/>
            <a:ln>
              <a:solidFill>
                <a:schemeClr val="accent1"/>
              </a:solidFill>
            </a:ln>
          </p:spPr>
          <p:txBody>
            <a:bodyPr wrap="square" rtlCol="0">
              <a:spAutoFit/>
            </a:bodyPr>
            <a:lstStyle/>
            <a:p>
              <a:pPr>
                <a:lnSpc>
                  <a:spcPct val="150000"/>
                </a:lnSpc>
              </a:pPr>
              <a:r>
                <a:rPr lang="en-US" sz="2000" dirty="0">
                  <a:solidFill>
                    <a:srgbClr val="00567D"/>
                  </a:solidFill>
                </a:rPr>
                <a:t>To report an incident, call Oregon OSHA’s toll-free line 24 hours a day, 7 days a week at 1-800-922-2689, or call your nearest Oregon OSHA field office. If a workplace death occurs on a holiday, or during the weekend, do not wait until regular business hours to report the workplace death.</a:t>
              </a:r>
            </a:p>
          </p:txBody>
        </p:sp>
      </p:grpSp>
    </p:spTree>
    <p:extLst>
      <p:ext uri="{BB962C8B-B14F-4D97-AF65-F5344CB8AC3E}">
        <p14:creationId xmlns:p14="http://schemas.microsoft.com/office/powerpoint/2010/main" val="1834651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C4BB3B-67E9-4919-B991-36C5DB0E331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1"/>
            <a:ext cx="12192000" cy="1295697"/>
          </a:xfrm>
          <a:prstGeom prst="rect">
            <a:avLst/>
          </a:prstGeom>
        </p:spPr>
      </p:pic>
      <p:sp>
        <p:nvSpPr>
          <p:cNvPr id="7" name="Rectangle 6">
            <a:extLst>
              <a:ext uri="{FF2B5EF4-FFF2-40B4-BE49-F238E27FC236}">
                <a16:creationId xmlns:a16="http://schemas.microsoft.com/office/drawing/2014/main" id="{E4A9D726-306D-4829-9303-D7B9C92F6C61}"/>
              </a:ext>
              <a:ext uri="{C183D7F6-B498-43B3-948B-1728B52AA6E4}">
                <adec:decorative xmlns:adec="http://schemas.microsoft.com/office/drawing/2017/decorative" val="1"/>
              </a:ext>
            </a:extLst>
          </p:cNvPr>
          <p:cNvSpPr/>
          <p:nvPr/>
        </p:nvSpPr>
        <p:spPr>
          <a:xfrm>
            <a:off x="0" y="-26190"/>
            <a:ext cx="12192000" cy="1295697"/>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
            <a:extLst>
              <a:ext uri="{FF2B5EF4-FFF2-40B4-BE49-F238E27FC236}">
                <a16:creationId xmlns:a16="http://schemas.microsoft.com/office/drawing/2014/main" id="{96194FF5-9705-53F3-4A4F-641A7939C5B8}"/>
              </a:ext>
            </a:extLst>
          </p:cNvPr>
          <p:cNvPicPr>
            <a:picLocks noChangeAspect="1"/>
          </p:cNvPicPr>
          <p:nvPr/>
        </p:nvPicPr>
        <p:blipFill>
          <a:blip r:embed="rId3"/>
          <a:stretch>
            <a:fillRect/>
          </a:stretch>
        </p:blipFill>
        <p:spPr>
          <a:xfrm>
            <a:off x="170655" y="240855"/>
            <a:ext cx="1367517" cy="757521"/>
          </a:xfrm>
          <a:prstGeom prst="rect">
            <a:avLst/>
          </a:prstGeom>
        </p:spPr>
      </p:pic>
      <p:sp>
        <p:nvSpPr>
          <p:cNvPr id="6" name="Title 5">
            <a:extLst>
              <a:ext uri="{FF2B5EF4-FFF2-40B4-BE49-F238E27FC236}">
                <a16:creationId xmlns:a16="http://schemas.microsoft.com/office/drawing/2014/main" id="{0005A3AD-CD7A-F9AF-CC6F-651049C74A45}"/>
              </a:ext>
            </a:extLst>
          </p:cNvPr>
          <p:cNvSpPr txBox="1">
            <a:spLocks noGrp="1"/>
          </p:cNvSpPr>
          <p:nvPr>
            <p:ph type="title" idx="4294967295"/>
          </p:nvPr>
        </p:nvSpPr>
        <p:spPr>
          <a:xfrm>
            <a:off x="399632" y="1983500"/>
            <a:ext cx="4531595" cy="13181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7D"/>
                </a:solidFill>
                <a:effectLst/>
                <a:uLnTx/>
                <a:uFillTx/>
                <a:latin typeface="+mn-lt"/>
                <a:ea typeface="+mn-ea"/>
                <a:cs typeface="+mn-cs"/>
              </a:rPr>
              <a:t>Oregon OSHA Public Education Mission:</a:t>
            </a:r>
          </a:p>
        </p:txBody>
      </p:sp>
      <p:sp>
        <p:nvSpPr>
          <p:cNvPr id="2" name="TextBox 1">
            <a:extLst>
              <a:ext uri="{FF2B5EF4-FFF2-40B4-BE49-F238E27FC236}">
                <a16:creationId xmlns:a16="http://schemas.microsoft.com/office/drawing/2014/main" id="{5622FD15-D4E5-E2D2-DF26-71FA0A165286}"/>
              </a:ext>
            </a:extLst>
          </p:cNvPr>
          <p:cNvSpPr txBox="1"/>
          <p:nvPr/>
        </p:nvSpPr>
        <p:spPr>
          <a:xfrm>
            <a:off x="163285" y="3320256"/>
            <a:ext cx="5206482" cy="1964512"/>
          </a:xfrm>
          <a:prstGeom prst="rect">
            <a:avLst/>
          </a:prstGeom>
          <a:noFill/>
        </p:spPr>
        <p:txBody>
          <a:bodyPr wrap="square" rtlCol="0">
            <a:spAutoFit/>
          </a:bodyPr>
          <a:lstStyle/>
          <a:p>
            <a:pPr algn="ctr">
              <a:lnSpc>
                <a:spcPct val="150000"/>
              </a:lnSpc>
            </a:pPr>
            <a:r>
              <a:rPr lang="en-US" sz="2800" i="1" dirty="0">
                <a:solidFill>
                  <a:srgbClr val="00567D"/>
                </a:solidFill>
              </a:rPr>
              <a:t>We provide knowledge and tools to advance self-sufficiency</a:t>
            </a:r>
          </a:p>
          <a:p>
            <a:pPr algn="ctr">
              <a:lnSpc>
                <a:spcPct val="150000"/>
              </a:lnSpc>
            </a:pPr>
            <a:r>
              <a:rPr lang="en-US" sz="2800" i="1" dirty="0">
                <a:solidFill>
                  <a:srgbClr val="00567D"/>
                </a:solidFill>
              </a:rPr>
              <a:t> in workplace safety and health.</a:t>
            </a:r>
          </a:p>
        </p:txBody>
      </p:sp>
      <p:sp>
        <p:nvSpPr>
          <p:cNvPr id="4" name="TextBox 3">
            <a:extLst>
              <a:ext uri="{FF2B5EF4-FFF2-40B4-BE49-F238E27FC236}">
                <a16:creationId xmlns:a16="http://schemas.microsoft.com/office/drawing/2014/main" id="{24A6608D-3D1E-2DFE-9DA7-8E3AB7C0C5DC}"/>
              </a:ext>
            </a:extLst>
          </p:cNvPr>
          <p:cNvSpPr txBox="1"/>
          <p:nvPr/>
        </p:nvSpPr>
        <p:spPr>
          <a:xfrm>
            <a:off x="6428760" y="1937334"/>
            <a:ext cx="4320128" cy="523220"/>
          </a:xfrm>
          <a:prstGeom prst="rect">
            <a:avLst/>
          </a:prstGeom>
          <a:noFill/>
        </p:spPr>
        <p:txBody>
          <a:bodyPr wrap="square" rtlCol="0">
            <a:spAutoFit/>
          </a:bodyPr>
          <a:lstStyle/>
          <a:p>
            <a:r>
              <a:rPr lang="en-US" sz="2800" b="1" dirty="0">
                <a:solidFill>
                  <a:srgbClr val="00567D"/>
                </a:solidFill>
              </a:rPr>
              <a:t>Oregon OSHA Services</a:t>
            </a:r>
            <a:endParaRPr lang="en-US" sz="2800" dirty="0">
              <a:solidFill>
                <a:srgbClr val="00567D"/>
              </a:solidFill>
            </a:endParaRPr>
          </a:p>
        </p:txBody>
      </p:sp>
      <p:sp>
        <p:nvSpPr>
          <p:cNvPr id="10" name="TextBox 9">
            <a:extLst>
              <a:ext uri="{FF2B5EF4-FFF2-40B4-BE49-F238E27FC236}">
                <a16:creationId xmlns:a16="http://schemas.microsoft.com/office/drawing/2014/main" id="{D5659A39-188D-45A0-8A77-1DE27600C3A3}"/>
              </a:ext>
            </a:extLst>
          </p:cNvPr>
          <p:cNvSpPr txBox="1"/>
          <p:nvPr/>
        </p:nvSpPr>
        <p:spPr>
          <a:xfrm>
            <a:off x="6428760" y="2634461"/>
            <a:ext cx="5763239" cy="2462213"/>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0567D"/>
                </a:solidFill>
              </a:rPr>
              <a:t>Consultation Services</a:t>
            </a:r>
          </a:p>
          <a:p>
            <a:pPr marL="457200" indent="-457200">
              <a:buFont typeface="Arial" panose="020B0604020202020204" pitchFamily="34" charset="0"/>
              <a:buChar char="•"/>
            </a:pPr>
            <a:r>
              <a:rPr lang="en-US" sz="2800" dirty="0">
                <a:solidFill>
                  <a:srgbClr val="00567D"/>
                </a:solidFill>
              </a:rPr>
              <a:t>Enforcement</a:t>
            </a:r>
          </a:p>
          <a:p>
            <a:pPr marL="457200" indent="-457200">
              <a:lnSpc>
                <a:spcPct val="150000"/>
              </a:lnSpc>
              <a:buFont typeface="Arial" panose="020B0604020202020204" pitchFamily="34" charset="0"/>
              <a:buChar char="•"/>
            </a:pPr>
            <a:r>
              <a:rPr lang="en-US" sz="2800" dirty="0">
                <a:solidFill>
                  <a:srgbClr val="00567D"/>
                </a:solidFill>
              </a:rPr>
              <a:t>Appeals</a:t>
            </a:r>
          </a:p>
          <a:p>
            <a:pPr marL="457200" indent="-457200">
              <a:buFont typeface="Arial" panose="020B0604020202020204" pitchFamily="34" charset="0"/>
              <a:buChar char="•"/>
            </a:pPr>
            <a:r>
              <a:rPr lang="en-US" sz="2800" dirty="0">
                <a:solidFill>
                  <a:srgbClr val="00567D"/>
                </a:solidFill>
              </a:rPr>
              <a:t>Public Education and Conferences</a:t>
            </a:r>
          </a:p>
          <a:p>
            <a:pPr marL="457200" indent="-457200">
              <a:buFont typeface="Arial" panose="020B0604020202020204" pitchFamily="34" charset="0"/>
              <a:buChar char="•"/>
            </a:pPr>
            <a:r>
              <a:rPr lang="en-US" sz="2800" dirty="0">
                <a:solidFill>
                  <a:srgbClr val="00567D"/>
                </a:solidFill>
              </a:rPr>
              <a:t>Standards and Technical Resources</a:t>
            </a:r>
          </a:p>
        </p:txBody>
      </p:sp>
      <p:cxnSp>
        <p:nvCxnSpPr>
          <p:cNvPr id="5" name="Straight Connector 4">
            <a:extLst>
              <a:ext uri="{FF2B5EF4-FFF2-40B4-BE49-F238E27FC236}">
                <a16:creationId xmlns:a16="http://schemas.microsoft.com/office/drawing/2014/main" id="{3B2A239C-7CC1-102E-571E-990ED2E4496D}"/>
              </a:ext>
              <a:ext uri="{C183D7F6-B498-43B3-948B-1728B52AA6E4}">
                <adec:decorative xmlns:adec="http://schemas.microsoft.com/office/drawing/2017/decorative" val="1"/>
              </a:ext>
            </a:extLst>
          </p:cNvPr>
          <p:cNvCxnSpPr>
            <a:cxnSpLocks/>
          </p:cNvCxnSpPr>
          <p:nvPr/>
        </p:nvCxnSpPr>
        <p:spPr>
          <a:xfrm flipV="1">
            <a:off x="5881396" y="1896603"/>
            <a:ext cx="0" cy="3432106"/>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322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4FEE2-1D03-0F5D-2E9D-741B53265EE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336BE53-2FD0-16FB-1E11-5175CC3476F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F4DFA2DB-A7EF-25AD-4B93-0272593B7CA0}"/>
              </a:ext>
            </a:extLst>
          </p:cNvPr>
          <p:cNvSpPr>
            <a:spLocks noGrp="1"/>
          </p:cNvSpPr>
          <p:nvPr>
            <p:ph type="sldNum" sz="quarter" idx="12"/>
          </p:nvPr>
        </p:nvSpPr>
        <p:spPr/>
        <p:txBody>
          <a:bodyPr/>
          <a:lstStyle/>
          <a:p>
            <a:fld id="{99562CDD-8BC9-4CF6-AA03-D93997F55C9A}" type="slidenum">
              <a:rPr lang="en-US" smtClean="0"/>
              <a:pPr/>
              <a:t>20</a:t>
            </a:fld>
            <a:endParaRPr lang="en-US" dirty="0"/>
          </a:p>
        </p:txBody>
      </p:sp>
      <p:sp>
        <p:nvSpPr>
          <p:cNvPr id="2" name="Footer Placeholder 1" descr="workbook page number">
            <a:extLst>
              <a:ext uri="{FF2B5EF4-FFF2-40B4-BE49-F238E27FC236}">
                <a16:creationId xmlns:a16="http://schemas.microsoft.com/office/drawing/2014/main" id="{F4EFCFF1-8A48-115B-DCCD-4727A74376BF}"/>
              </a:ext>
            </a:extLst>
          </p:cNvPr>
          <p:cNvSpPr>
            <a:spLocks noGrp="1"/>
          </p:cNvSpPr>
          <p:nvPr>
            <p:ph type="ftr" sz="quarter" idx="11"/>
          </p:nvPr>
        </p:nvSpPr>
        <p:spPr/>
        <p:txBody>
          <a:bodyPr/>
          <a:lstStyle/>
          <a:p>
            <a:pPr algn="l"/>
            <a:r>
              <a:rPr lang="en-US" dirty="0"/>
              <a:t>Workbook Page #22</a:t>
            </a:r>
          </a:p>
        </p:txBody>
      </p:sp>
      <p:sp>
        <p:nvSpPr>
          <p:cNvPr id="9" name="Title 8">
            <a:extLst>
              <a:ext uri="{FF2B5EF4-FFF2-40B4-BE49-F238E27FC236}">
                <a16:creationId xmlns:a16="http://schemas.microsoft.com/office/drawing/2014/main" id="{82B0C383-1F0E-BC64-1E88-C6D25287D255}"/>
              </a:ext>
            </a:extLst>
          </p:cNvPr>
          <p:cNvSpPr txBox="1">
            <a:spLocks noGrp="1"/>
          </p:cNvSpPr>
          <p:nvPr>
            <p:ph type="title" idx="4294967295"/>
          </p:nvPr>
        </p:nvSpPr>
        <p:spPr>
          <a:xfrm>
            <a:off x="1409625" y="256811"/>
            <a:ext cx="10607481"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Agricultural employers: Restrictions during application</a:t>
            </a:r>
          </a:p>
        </p:txBody>
      </p:sp>
      <p:sp>
        <p:nvSpPr>
          <p:cNvPr id="12" name="TextBox 11">
            <a:extLst>
              <a:ext uri="{FF2B5EF4-FFF2-40B4-BE49-F238E27FC236}">
                <a16:creationId xmlns:a16="http://schemas.microsoft.com/office/drawing/2014/main" id="{9BB836C2-B673-E510-B7D7-F1F6A909E9B4}"/>
              </a:ext>
            </a:extLst>
          </p:cNvPr>
          <p:cNvSpPr txBox="1"/>
          <p:nvPr/>
        </p:nvSpPr>
        <p:spPr>
          <a:xfrm>
            <a:off x="1409625" y="1697755"/>
            <a:ext cx="5113887" cy="3495188"/>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500" dirty="0">
                <a:solidFill>
                  <a:srgbClr val="00567D"/>
                </a:solidFill>
              </a:rPr>
              <a:t>The application exclusion zone (AEZ) for outdoor production.</a:t>
            </a:r>
          </a:p>
          <a:p>
            <a:pPr marL="457200" indent="-457200">
              <a:lnSpc>
                <a:spcPct val="150000"/>
              </a:lnSpc>
              <a:buFont typeface="Arial" panose="020B0604020202020204" pitchFamily="34" charset="0"/>
              <a:buChar char="•"/>
            </a:pPr>
            <a:r>
              <a:rPr lang="en-US" sz="2500" dirty="0">
                <a:solidFill>
                  <a:srgbClr val="00567D"/>
                </a:solidFill>
              </a:rPr>
              <a:t>A specific area that varies by the type of application until the ventilation criteria are met for enclosed space production.</a:t>
            </a:r>
          </a:p>
        </p:txBody>
      </p:sp>
      <p:pic>
        <p:nvPicPr>
          <p:cNvPr id="4" name="Picture 3">
            <a:extLst>
              <a:ext uri="{FF2B5EF4-FFF2-40B4-BE49-F238E27FC236}">
                <a16:creationId xmlns:a16="http://schemas.microsoft.com/office/drawing/2014/main" id="{70882AE0-2DC7-B30B-FFF3-174EBC2FB95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a:extLst>
              <a:ext uri="{FF2B5EF4-FFF2-40B4-BE49-F238E27FC236}">
                <a16:creationId xmlns:a16="http://schemas.microsoft.com/office/drawing/2014/main" id="{312B8E54-02E5-8BC0-2507-C7903CF1698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7897" r="7897"/>
          <a:stretch>
            <a:fillRect/>
          </a:stretch>
        </p:blipFill>
        <p:spPr>
          <a:xfrm>
            <a:off x="6903218" y="1426363"/>
            <a:ext cx="5113888" cy="4037972"/>
          </a:xfrm>
          <a:prstGeom prst="rect">
            <a:avLst/>
          </a:prstGeom>
        </p:spPr>
      </p:pic>
    </p:spTree>
    <p:extLst>
      <p:ext uri="{BB962C8B-B14F-4D97-AF65-F5344CB8AC3E}">
        <p14:creationId xmlns:p14="http://schemas.microsoft.com/office/powerpoint/2010/main" val="2000224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93F3-DBA3-1A78-6BA1-766DEB02E81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2BCC272-4AE4-3EBC-E5A6-C581755A56F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8BC2C3D4-2D75-5065-680D-6A520F6B3048}"/>
              </a:ext>
            </a:extLst>
          </p:cNvPr>
          <p:cNvSpPr>
            <a:spLocks noGrp="1"/>
          </p:cNvSpPr>
          <p:nvPr>
            <p:ph type="sldNum" sz="quarter" idx="12"/>
          </p:nvPr>
        </p:nvSpPr>
        <p:spPr/>
        <p:txBody>
          <a:bodyPr/>
          <a:lstStyle/>
          <a:p>
            <a:fld id="{99562CDD-8BC9-4CF6-AA03-D93997F55C9A}" type="slidenum">
              <a:rPr lang="en-US" smtClean="0"/>
              <a:pPr/>
              <a:t>21</a:t>
            </a:fld>
            <a:endParaRPr lang="en-US" dirty="0"/>
          </a:p>
        </p:txBody>
      </p:sp>
      <p:sp>
        <p:nvSpPr>
          <p:cNvPr id="2" name="Footer Placeholder 1" descr="workbook page number">
            <a:extLst>
              <a:ext uri="{FF2B5EF4-FFF2-40B4-BE49-F238E27FC236}">
                <a16:creationId xmlns:a16="http://schemas.microsoft.com/office/drawing/2014/main" id="{991FDD51-A284-4EB7-3E14-7F559DA1C96C}"/>
              </a:ext>
            </a:extLst>
          </p:cNvPr>
          <p:cNvSpPr>
            <a:spLocks noGrp="1"/>
          </p:cNvSpPr>
          <p:nvPr>
            <p:ph type="ftr" sz="quarter" idx="11"/>
          </p:nvPr>
        </p:nvSpPr>
        <p:spPr/>
        <p:txBody>
          <a:bodyPr/>
          <a:lstStyle/>
          <a:p>
            <a:pPr algn="l"/>
            <a:r>
              <a:rPr lang="en-US" dirty="0"/>
              <a:t>Workbook Page #22</a:t>
            </a:r>
          </a:p>
        </p:txBody>
      </p:sp>
      <p:sp>
        <p:nvSpPr>
          <p:cNvPr id="9" name="Title 8">
            <a:extLst>
              <a:ext uri="{FF2B5EF4-FFF2-40B4-BE49-F238E27FC236}">
                <a16:creationId xmlns:a16="http://schemas.microsoft.com/office/drawing/2014/main" id="{D0E08BAA-EFDB-AC6B-0788-FA81F1D225BF}"/>
              </a:ext>
            </a:extLst>
          </p:cNvPr>
          <p:cNvSpPr txBox="1">
            <a:spLocks noGrp="1"/>
          </p:cNvSpPr>
          <p:nvPr>
            <p:ph type="title" idx="4294967295"/>
          </p:nvPr>
        </p:nvSpPr>
        <p:spPr>
          <a:xfrm>
            <a:off x="1238557" y="307279"/>
            <a:ext cx="693697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Restricted Entry Intervals (REIs)</a:t>
            </a:r>
          </a:p>
        </p:txBody>
      </p:sp>
      <p:sp>
        <p:nvSpPr>
          <p:cNvPr id="12" name="TextBox 11">
            <a:extLst>
              <a:ext uri="{FF2B5EF4-FFF2-40B4-BE49-F238E27FC236}">
                <a16:creationId xmlns:a16="http://schemas.microsoft.com/office/drawing/2014/main" id="{11479135-09B2-A9D7-E30B-A217036AE30E}"/>
              </a:ext>
            </a:extLst>
          </p:cNvPr>
          <p:cNvSpPr txBox="1"/>
          <p:nvPr/>
        </p:nvSpPr>
        <p:spPr>
          <a:xfrm>
            <a:off x="1238557" y="1338063"/>
            <a:ext cx="6040372" cy="4661276"/>
          </a:xfrm>
          <a:prstGeom prst="rect">
            <a:avLst/>
          </a:prstGeom>
          <a:noFill/>
        </p:spPr>
        <p:txBody>
          <a:bodyPr wrap="square" rtlCol="0">
            <a:spAutoFit/>
          </a:bodyPr>
          <a:lstStyle/>
          <a:p>
            <a:pPr marL="342900" lvl="0" indent="-342900">
              <a:lnSpc>
                <a:spcPct val="150000"/>
              </a:lnSpc>
              <a:buFont typeface="Arial" panose="020B0604020202020204" pitchFamily="34" charset="0"/>
              <a:buChar char="•"/>
            </a:pPr>
            <a:r>
              <a:rPr lang="en-US" sz="2000" dirty="0">
                <a:solidFill>
                  <a:srgbClr val="00567D"/>
                </a:solidFill>
              </a:rPr>
              <a:t>If the pesticide label has notification directions, you must follow them.</a:t>
            </a:r>
          </a:p>
          <a:p>
            <a:pPr marL="342900" indent="-342900">
              <a:lnSpc>
                <a:spcPct val="150000"/>
              </a:lnSpc>
              <a:buFont typeface="Arial" panose="020B0604020202020204" pitchFamily="34" charset="0"/>
              <a:buChar char="•"/>
            </a:pPr>
            <a:r>
              <a:rPr lang="en-US" sz="2000" dirty="0">
                <a:solidFill>
                  <a:srgbClr val="00567D"/>
                </a:solidFill>
              </a:rPr>
              <a:t>If there are no notification directions on the label, you must either verbally warn or post signs.</a:t>
            </a:r>
          </a:p>
          <a:p>
            <a:pPr marL="342900" indent="-342900">
              <a:lnSpc>
                <a:spcPct val="150000"/>
              </a:lnSpc>
              <a:buFont typeface="Arial" panose="020B0604020202020204" pitchFamily="34" charset="0"/>
              <a:buChar char="•"/>
            </a:pPr>
            <a:r>
              <a:rPr lang="en-US" sz="2000" dirty="0">
                <a:solidFill>
                  <a:srgbClr val="00567D"/>
                </a:solidFill>
              </a:rPr>
              <a:t>If the REI is greater than 48 hours for an outdoor application, you must post signs.</a:t>
            </a:r>
          </a:p>
          <a:p>
            <a:pPr marL="342900" indent="-342900">
              <a:lnSpc>
                <a:spcPct val="150000"/>
              </a:lnSpc>
              <a:buFont typeface="Arial" panose="020B0604020202020204" pitchFamily="34" charset="0"/>
              <a:buChar char="•"/>
            </a:pPr>
            <a:r>
              <a:rPr lang="en-US" sz="2000" dirty="0">
                <a:solidFill>
                  <a:srgbClr val="00567D"/>
                </a:solidFill>
              </a:rPr>
              <a:t>If the REI is greater than 4 hours for an enclosed space (greenhouse) application, you must post signs.</a:t>
            </a:r>
          </a:p>
          <a:p>
            <a:pPr marL="342900" indent="-342900">
              <a:lnSpc>
                <a:spcPct val="150000"/>
              </a:lnSpc>
              <a:buFont typeface="Arial" panose="020B0604020202020204" pitchFamily="34" charset="0"/>
              <a:buChar char="•"/>
            </a:pPr>
            <a:r>
              <a:rPr lang="en-US" sz="2000" dirty="0">
                <a:solidFill>
                  <a:srgbClr val="00567D"/>
                </a:solidFill>
              </a:rPr>
              <a:t>Tell workers which method is in effect. </a:t>
            </a:r>
          </a:p>
          <a:p>
            <a:pPr>
              <a:lnSpc>
                <a:spcPct val="150000"/>
              </a:lnSpc>
            </a:pPr>
            <a:endParaRPr lang="en-US" sz="2000" dirty="0">
              <a:solidFill>
                <a:srgbClr val="00567D"/>
              </a:solidFill>
            </a:endParaRPr>
          </a:p>
        </p:txBody>
      </p:sp>
      <p:pic>
        <p:nvPicPr>
          <p:cNvPr id="4" name="Picture 3">
            <a:extLst>
              <a:ext uri="{FF2B5EF4-FFF2-40B4-BE49-F238E27FC236}">
                <a16:creationId xmlns:a16="http://schemas.microsoft.com/office/drawing/2014/main" id="{842819B7-E9C6-7B55-4829-1A9C52800B6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a:extLst>
              <a:ext uri="{FF2B5EF4-FFF2-40B4-BE49-F238E27FC236}">
                <a16:creationId xmlns:a16="http://schemas.microsoft.com/office/drawing/2014/main" id="{D4CFA4F2-8649-C0C1-82D1-5A4A185C211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7785" r="7785"/>
          <a:stretch>
            <a:fillRect/>
          </a:stretch>
        </p:blipFill>
        <p:spPr>
          <a:xfrm>
            <a:off x="7425534" y="1428128"/>
            <a:ext cx="4605116" cy="3636241"/>
          </a:xfrm>
          <a:prstGeom prst="rect">
            <a:avLst/>
          </a:prstGeom>
        </p:spPr>
      </p:pic>
    </p:spTree>
    <p:extLst>
      <p:ext uri="{BB962C8B-B14F-4D97-AF65-F5344CB8AC3E}">
        <p14:creationId xmlns:p14="http://schemas.microsoft.com/office/powerpoint/2010/main" val="3804664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FB85A-7B0D-298D-0958-85F16D82426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82C184-5224-DEB9-061A-D987A94B59F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688C3433-5596-E686-88B6-AC6CD68E9293}"/>
              </a:ext>
            </a:extLst>
          </p:cNvPr>
          <p:cNvSpPr>
            <a:spLocks noGrp="1"/>
          </p:cNvSpPr>
          <p:nvPr>
            <p:ph type="sldNum" sz="quarter" idx="12"/>
          </p:nvPr>
        </p:nvSpPr>
        <p:spPr/>
        <p:txBody>
          <a:bodyPr/>
          <a:lstStyle/>
          <a:p>
            <a:fld id="{99562CDD-8BC9-4CF6-AA03-D93997F55C9A}" type="slidenum">
              <a:rPr lang="en-US" smtClean="0"/>
              <a:pPr/>
              <a:t>22</a:t>
            </a:fld>
            <a:endParaRPr lang="en-US" dirty="0"/>
          </a:p>
        </p:txBody>
      </p:sp>
      <p:sp>
        <p:nvSpPr>
          <p:cNvPr id="2" name="Footer Placeholder 1" descr="workbook page number">
            <a:extLst>
              <a:ext uri="{FF2B5EF4-FFF2-40B4-BE49-F238E27FC236}">
                <a16:creationId xmlns:a16="http://schemas.microsoft.com/office/drawing/2014/main" id="{0FB38985-0203-B9DB-0112-A568BBB19F51}"/>
              </a:ext>
            </a:extLst>
          </p:cNvPr>
          <p:cNvSpPr>
            <a:spLocks noGrp="1"/>
          </p:cNvSpPr>
          <p:nvPr>
            <p:ph type="ftr" sz="quarter" idx="11"/>
          </p:nvPr>
        </p:nvSpPr>
        <p:spPr/>
        <p:txBody>
          <a:bodyPr/>
          <a:lstStyle/>
          <a:p>
            <a:pPr algn="l"/>
            <a:r>
              <a:rPr lang="en-US" dirty="0"/>
              <a:t>Workbook Page #23</a:t>
            </a:r>
          </a:p>
        </p:txBody>
      </p:sp>
      <p:sp>
        <p:nvSpPr>
          <p:cNvPr id="9" name="Title 8">
            <a:extLst>
              <a:ext uri="{FF2B5EF4-FFF2-40B4-BE49-F238E27FC236}">
                <a16:creationId xmlns:a16="http://schemas.microsoft.com/office/drawing/2014/main" id="{A8FD0AB0-B035-652E-88F2-EAFE49D9F488}"/>
              </a:ext>
            </a:extLst>
          </p:cNvPr>
          <p:cNvSpPr txBox="1">
            <a:spLocks noGrp="1"/>
          </p:cNvSpPr>
          <p:nvPr>
            <p:ph type="title" idx="4294967295"/>
          </p:nvPr>
        </p:nvSpPr>
        <p:spPr>
          <a:xfrm>
            <a:off x="1409625" y="472355"/>
            <a:ext cx="1069439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0567D"/>
                </a:solidFill>
                <a:effectLst/>
                <a:uLnTx/>
                <a:uFillTx/>
                <a:latin typeface="+mn-lt"/>
                <a:ea typeface="+mn-ea"/>
                <a:cs typeface="+mn-cs"/>
              </a:rPr>
              <a:t>Levels of </a:t>
            </a:r>
            <a:r>
              <a:rPr kumimoji="0" lang="fr-FR" sz="4000" b="1" i="0" u="none" strike="noStrike" kern="1200" cap="none" spc="0" normalizeH="0" baseline="0" noProof="0" dirty="0" err="1">
                <a:ln>
                  <a:noFill/>
                </a:ln>
                <a:solidFill>
                  <a:srgbClr val="00567D"/>
                </a:solidFill>
                <a:effectLst/>
                <a:uLnTx/>
                <a:uFillTx/>
                <a:latin typeface="+mn-lt"/>
                <a:ea typeface="+mn-ea"/>
                <a:cs typeface="+mn-cs"/>
              </a:rPr>
              <a:t>respiratory</a:t>
            </a:r>
            <a:r>
              <a:rPr kumimoji="0" lang="fr-FR" sz="4000" b="1" i="0" u="none" strike="noStrike" kern="1200" cap="none" spc="0" normalizeH="0" baseline="0" noProof="0" dirty="0">
                <a:ln>
                  <a:noFill/>
                </a:ln>
                <a:solidFill>
                  <a:srgbClr val="00567D"/>
                </a:solidFill>
                <a:effectLst/>
                <a:uLnTx/>
                <a:uFillTx/>
                <a:latin typeface="+mn-lt"/>
                <a:ea typeface="+mn-ea"/>
                <a:cs typeface="+mn-cs"/>
              </a:rPr>
              <a:t> protection</a:t>
            </a:r>
            <a:endParaRPr kumimoji="0" lang="en-US" sz="3600" i="1"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9B237EFB-3A27-7511-AB87-606935F15F1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20" name="TextBox 19">
            <a:extLst>
              <a:ext uri="{FF2B5EF4-FFF2-40B4-BE49-F238E27FC236}">
                <a16:creationId xmlns:a16="http://schemas.microsoft.com/office/drawing/2014/main" id="{70E18327-FF30-3C56-1D6F-84CCBB83BC4D}"/>
              </a:ext>
            </a:extLst>
          </p:cNvPr>
          <p:cNvSpPr txBox="1"/>
          <p:nvPr/>
        </p:nvSpPr>
        <p:spPr>
          <a:xfrm>
            <a:off x="1409625" y="2274838"/>
            <a:ext cx="9477450" cy="2098267"/>
          </a:xfrm>
          <a:prstGeom prst="rect">
            <a:avLst/>
          </a:prstGeom>
          <a:noFill/>
        </p:spPr>
        <p:txBody>
          <a:bodyPr wrap="square">
            <a:spAutoFit/>
          </a:bodyPr>
          <a:lstStyle/>
          <a:p>
            <a:pPr>
              <a:lnSpc>
                <a:spcPct val="150000"/>
              </a:lnSpc>
            </a:pPr>
            <a:r>
              <a:rPr lang="en-US" sz="3000" dirty="0">
                <a:solidFill>
                  <a:srgbClr val="00567D"/>
                </a:solidFill>
              </a:rPr>
              <a:t>Review the chart on workbook page 23. It lists images and descriptions of the most protective to least protective NIOSH respirators. </a:t>
            </a:r>
          </a:p>
        </p:txBody>
      </p:sp>
    </p:spTree>
    <p:extLst>
      <p:ext uri="{BB962C8B-B14F-4D97-AF65-F5344CB8AC3E}">
        <p14:creationId xmlns:p14="http://schemas.microsoft.com/office/powerpoint/2010/main" val="1979782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54009-37FC-6629-7309-B6C6E9A323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3D87E07-13F7-4B77-2B14-0D40B1FF766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B119B735-ABCC-8074-FF06-B14F519ECDD9}"/>
              </a:ext>
            </a:extLst>
          </p:cNvPr>
          <p:cNvSpPr>
            <a:spLocks noGrp="1"/>
          </p:cNvSpPr>
          <p:nvPr>
            <p:ph type="sldNum" sz="quarter" idx="12"/>
          </p:nvPr>
        </p:nvSpPr>
        <p:spPr/>
        <p:txBody>
          <a:bodyPr/>
          <a:lstStyle/>
          <a:p>
            <a:fld id="{99562CDD-8BC9-4CF6-AA03-D93997F55C9A}" type="slidenum">
              <a:rPr lang="en-US" smtClean="0"/>
              <a:pPr/>
              <a:t>23</a:t>
            </a:fld>
            <a:endParaRPr lang="en-US" dirty="0"/>
          </a:p>
        </p:txBody>
      </p:sp>
      <p:sp>
        <p:nvSpPr>
          <p:cNvPr id="2" name="Footer Placeholder 1" descr="workbook page number">
            <a:extLst>
              <a:ext uri="{FF2B5EF4-FFF2-40B4-BE49-F238E27FC236}">
                <a16:creationId xmlns:a16="http://schemas.microsoft.com/office/drawing/2014/main" id="{02E931EE-1453-966D-5709-273611884061}"/>
              </a:ext>
            </a:extLst>
          </p:cNvPr>
          <p:cNvSpPr>
            <a:spLocks noGrp="1"/>
          </p:cNvSpPr>
          <p:nvPr>
            <p:ph type="ftr" sz="quarter" idx="11"/>
          </p:nvPr>
        </p:nvSpPr>
        <p:spPr/>
        <p:txBody>
          <a:bodyPr/>
          <a:lstStyle/>
          <a:p>
            <a:pPr algn="l"/>
            <a:r>
              <a:rPr lang="en-US" dirty="0"/>
              <a:t>Workbook Page #24</a:t>
            </a:r>
          </a:p>
        </p:txBody>
      </p:sp>
      <p:sp>
        <p:nvSpPr>
          <p:cNvPr id="9" name="Title 8">
            <a:extLst>
              <a:ext uri="{FF2B5EF4-FFF2-40B4-BE49-F238E27FC236}">
                <a16:creationId xmlns:a16="http://schemas.microsoft.com/office/drawing/2014/main" id="{7646460E-7EC5-A423-82D8-BD5044F67049}"/>
              </a:ext>
            </a:extLst>
          </p:cNvPr>
          <p:cNvSpPr txBox="1">
            <a:spLocks noGrp="1"/>
          </p:cNvSpPr>
          <p:nvPr>
            <p:ph type="title" idx="4294967295"/>
          </p:nvPr>
        </p:nvSpPr>
        <p:spPr>
          <a:xfrm>
            <a:off x="1409625" y="802487"/>
            <a:ext cx="10694391" cy="18774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err="1">
                <a:ln>
                  <a:noFill/>
                </a:ln>
                <a:solidFill>
                  <a:srgbClr val="00567D"/>
                </a:solidFill>
                <a:effectLst/>
                <a:uLnTx/>
                <a:uFillTx/>
                <a:latin typeface="+mn-lt"/>
                <a:ea typeface="+mn-ea"/>
                <a:cs typeface="+mn-cs"/>
              </a:rPr>
              <a:t>What</a:t>
            </a:r>
            <a:r>
              <a:rPr kumimoji="0" lang="fr-FR" sz="4000" b="1" i="0" u="none" strike="noStrike" kern="1200" cap="none" spc="0" normalizeH="0" baseline="0" noProof="0" dirty="0">
                <a:ln>
                  <a:noFill/>
                </a:ln>
                <a:solidFill>
                  <a:srgbClr val="00567D"/>
                </a:solidFill>
                <a:effectLst/>
                <a:uLnTx/>
                <a:uFillTx/>
                <a:latin typeface="+mn-lt"/>
                <a:ea typeface="+mn-ea"/>
                <a:cs typeface="+mn-cs"/>
              </a:rPr>
              <a:t> </a:t>
            </a:r>
            <a:r>
              <a:rPr kumimoji="0" lang="fr-FR" sz="4000" b="1" i="0" u="none" strike="noStrike" kern="1200" cap="none" spc="0" normalizeH="0" baseline="0" noProof="0" dirty="0" err="1">
                <a:ln>
                  <a:noFill/>
                </a:ln>
                <a:solidFill>
                  <a:srgbClr val="00567D"/>
                </a:solidFill>
                <a:effectLst/>
                <a:uLnTx/>
                <a:uFillTx/>
                <a:latin typeface="+mn-lt"/>
                <a:ea typeface="+mn-ea"/>
                <a:cs typeface="+mn-cs"/>
              </a:rPr>
              <a:t>is</a:t>
            </a:r>
            <a:r>
              <a:rPr kumimoji="0" lang="fr-FR" sz="4000" b="1" i="0" u="none" strike="noStrike" kern="1200" cap="none" spc="0" normalizeH="0" baseline="0" noProof="0" dirty="0">
                <a:ln>
                  <a:noFill/>
                </a:ln>
                <a:solidFill>
                  <a:srgbClr val="00567D"/>
                </a:solidFill>
                <a:effectLst/>
                <a:uLnTx/>
                <a:uFillTx/>
                <a:latin typeface="+mn-lt"/>
                <a:ea typeface="+mn-ea"/>
                <a:cs typeface="+mn-cs"/>
              </a:rPr>
              <a:t> the Application Exclusion Zone (AEZ)?</a:t>
            </a:r>
            <a:br>
              <a:rPr kumimoji="0" lang="fr-FR" sz="4000" b="1" i="0" u="none" strike="noStrike" kern="1200" cap="none" spc="0" normalizeH="0" baseline="0" noProof="0" dirty="0">
                <a:ln>
                  <a:noFill/>
                </a:ln>
                <a:solidFill>
                  <a:srgbClr val="00567D"/>
                </a:solidFill>
                <a:effectLst/>
                <a:uLnTx/>
                <a:uFillTx/>
                <a:latin typeface="+mn-lt"/>
                <a:ea typeface="+mn-ea"/>
                <a:cs typeface="+mn-cs"/>
              </a:rPr>
            </a:br>
            <a:br>
              <a:rPr kumimoji="0" lang="fr-FR" sz="4000" b="1" i="0" u="none" strike="noStrike" kern="1200" cap="none" spc="0" normalizeH="0" baseline="0" noProof="0" dirty="0">
                <a:ln>
                  <a:noFill/>
                </a:ln>
                <a:solidFill>
                  <a:srgbClr val="00567D"/>
                </a:solidFill>
                <a:effectLst/>
                <a:uLnTx/>
                <a:uFillTx/>
                <a:latin typeface="+mn-lt"/>
                <a:ea typeface="+mn-ea"/>
                <a:cs typeface="+mn-cs"/>
              </a:rPr>
            </a:br>
            <a:endParaRPr kumimoji="0" lang="en-US" sz="3600" i="1"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8C550ECD-791B-EE17-5B42-E84C1B8CA7C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grpSp>
        <p:nvGrpSpPr>
          <p:cNvPr id="5" name="Group 4" descr="YouTube video links to the English and Spanish videos.">
            <a:extLst>
              <a:ext uri="{FF2B5EF4-FFF2-40B4-BE49-F238E27FC236}">
                <a16:creationId xmlns:a16="http://schemas.microsoft.com/office/drawing/2014/main" id="{9C7B6F0F-2DCC-94DE-4890-2F2753E8C749}"/>
              </a:ext>
            </a:extLst>
          </p:cNvPr>
          <p:cNvGrpSpPr/>
          <p:nvPr/>
        </p:nvGrpSpPr>
        <p:grpSpPr>
          <a:xfrm>
            <a:off x="4356735" y="2782669"/>
            <a:ext cx="4808493" cy="1777632"/>
            <a:chOff x="4356735" y="2782669"/>
            <a:chExt cx="4808493" cy="1777632"/>
          </a:xfrm>
        </p:grpSpPr>
        <p:sp>
          <p:nvSpPr>
            <p:cNvPr id="20" name="TextBox 19">
              <a:extLst>
                <a:ext uri="{FF2B5EF4-FFF2-40B4-BE49-F238E27FC236}">
                  <a16:creationId xmlns:a16="http://schemas.microsoft.com/office/drawing/2014/main" id="{9E0F3001-C06C-CEC9-86E6-045808459B75}"/>
                </a:ext>
              </a:extLst>
            </p:cNvPr>
            <p:cNvSpPr txBox="1"/>
            <p:nvPr/>
          </p:nvSpPr>
          <p:spPr>
            <a:xfrm>
              <a:off x="4811990" y="2782669"/>
              <a:ext cx="4158205" cy="646331"/>
            </a:xfrm>
            <a:prstGeom prst="rect">
              <a:avLst/>
            </a:prstGeom>
            <a:noFill/>
          </p:spPr>
          <p:txBody>
            <a:bodyPr wrap="square">
              <a:spAutoFit/>
            </a:bodyPr>
            <a:lstStyle/>
            <a:p>
              <a:r>
                <a:rPr kumimoji="0" lang="fr-FR" sz="3600" i="0" u="none" strike="noStrike" kern="1200" cap="none" spc="0" normalizeH="0" baseline="0" noProof="0" dirty="0">
                  <a:ln>
                    <a:noFill/>
                  </a:ln>
                  <a:solidFill>
                    <a:srgbClr val="00567D"/>
                  </a:solidFill>
                  <a:effectLst/>
                  <a:uLnTx/>
                  <a:uFillTx/>
                  <a:latin typeface="+mn-lt"/>
                  <a:ea typeface="+mn-ea"/>
                  <a:cs typeface="+mn-cs"/>
                </a:rPr>
                <a:t>AEZ YouTube </a:t>
              </a:r>
              <a:r>
                <a:rPr kumimoji="0" lang="fr-FR" sz="3600" u="none" strike="noStrike" kern="1200" cap="none" spc="0" normalizeH="0" baseline="0" noProof="0" dirty="0" err="1">
                  <a:ln>
                    <a:noFill/>
                  </a:ln>
                  <a:solidFill>
                    <a:srgbClr val="00567D"/>
                  </a:solidFill>
                  <a:effectLst/>
                  <a:uLnTx/>
                  <a:uFillTx/>
                  <a:latin typeface="+mn-lt"/>
                  <a:ea typeface="+mn-ea"/>
                  <a:cs typeface="+mn-cs"/>
                </a:rPr>
                <a:t>Videos</a:t>
              </a:r>
              <a:endParaRPr lang="en-US" sz="3600" dirty="0"/>
            </a:p>
          </p:txBody>
        </p:sp>
        <p:sp>
          <p:nvSpPr>
            <p:cNvPr id="7" name="Text Placeholder 2">
              <a:extLst>
                <a:ext uri="{FF2B5EF4-FFF2-40B4-BE49-F238E27FC236}">
                  <a16:creationId xmlns:a16="http://schemas.microsoft.com/office/drawing/2014/main" id="{359FACBB-3660-338C-C838-73B854CB91EE}"/>
                </a:ext>
              </a:extLst>
            </p:cNvPr>
            <p:cNvSpPr txBox="1">
              <a:spLocks/>
            </p:cNvSpPr>
            <p:nvPr/>
          </p:nvSpPr>
          <p:spPr>
            <a:xfrm>
              <a:off x="4356735" y="3736389"/>
              <a:ext cx="2034041" cy="8239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rgbClr val="00567D"/>
                  </a:solidFill>
                  <a:hlinkClick r:id="rId3" tooltip="Link to A E Z YouTube video (English version)">
                    <a:extLst>
                      <a:ext uri="{A12FA001-AC4F-418D-AE19-62706E023703}">
                        <ahyp:hlinkClr xmlns:ahyp="http://schemas.microsoft.com/office/drawing/2018/hyperlinkcolor" val="tx"/>
                      </a:ext>
                    </a:extLst>
                  </a:hlinkClick>
                </a:rPr>
                <a:t>English</a:t>
              </a:r>
              <a:endParaRPr lang="en-US" dirty="0">
                <a:solidFill>
                  <a:srgbClr val="00567D"/>
                </a:solidFill>
              </a:endParaRPr>
            </a:p>
          </p:txBody>
        </p:sp>
        <p:sp>
          <p:nvSpPr>
            <p:cNvPr id="8" name="Text Placeholder 4">
              <a:extLst>
                <a:ext uri="{FF2B5EF4-FFF2-40B4-BE49-F238E27FC236}">
                  <a16:creationId xmlns:a16="http://schemas.microsoft.com/office/drawing/2014/main" id="{F4C5E3FB-1915-1295-A998-995709DEC0B4}"/>
                </a:ext>
              </a:extLst>
            </p:cNvPr>
            <p:cNvSpPr txBox="1">
              <a:spLocks/>
            </p:cNvSpPr>
            <p:nvPr/>
          </p:nvSpPr>
          <p:spPr>
            <a:xfrm>
              <a:off x="7107828" y="3736389"/>
              <a:ext cx="2057400"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rgbClr val="00567D"/>
                  </a:solidFill>
                  <a:hlinkClick r:id="rId4" tooltip="Link to A E Z YouTube video (Spanish version)">
                    <a:extLst>
                      <a:ext uri="{A12FA001-AC4F-418D-AE19-62706E023703}">
                        <ahyp:hlinkClr xmlns:ahyp="http://schemas.microsoft.com/office/drawing/2018/hyperlinkcolor" val="tx"/>
                      </a:ext>
                    </a:extLst>
                  </a:hlinkClick>
                </a:rPr>
                <a:t>Spanish</a:t>
              </a:r>
              <a:endParaRPr lang="en-US" dirty="0">
                <a:solidFill>
                  <a:srgbClr val="00567D"/>
                </a:solidFill>
              </a:endParaRPr>
            </a:p>
          </p:txBody>
        </p:sp>
      </p:grpSp>
    </p:spTree>
    <p:extLst>
      <p:ext uri="{BB962C8B-B14F-4D97-AF65-F5344CB8AC3E}">
        <p14:creationId xmlns:p14="http://schemas.microsoft.com/office/powerpoint/2010/main" val="1568086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68D8B-820B-F6DC-DDD2-812E31CBE4E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4015AE9-DF35-6A12-A742-0AF95FA4E88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0A9657B6-7802-4FB9-55F5-2951A2527812}"/>
              </a:ext>
            </a:extLst>
          </p:cNvPr>
          <p:cNvSpPr>
            <a:spLocks noGrp="1"/>
          </p:cNvSpPr>
          <p:nvPr>
            <p:ph type="sldNum" sz="quarter" idx="12"/>
          </p:nvPr>
        </p:nvSpPr>
        <p:spPr/>
        <p:txBody>
          <a:bodyPr/>
          <a:lstStyle/>
          <a:p>
            <a:fld id="{99562CDD-8BC9-4CF6-AA03-D93997F55C9A}" type="slidenum">
              <a:rPr lang="en-US" smtClean="0"/>
              <a:pPr/>
              <a:t>24</a:t>
            </a:fld>
            <a:endParaRPr lang="en-US" dirty="0"/>
          </a:p>
        </p:txBody>
      </p:sp>
      <p:sp>
        <p:nvSpPr>
          <p:cNvPr id="2" name="Footer Placeholder 1" descr="workbook page number">
            <a:extLst>
              <a:ext uri="{FF2B5EF4-FFF2-40B4-BE49-F238E27FC236}">
                <a16:creationId xmlns:a16="http://schemas.microsoft.com/office/drawing/2014/main" id="{A2D03A34-940B-E81B-D9A3-6CFD5419733E}"/>
              </a:ext>
            </a:extLst>
          </p:cNvPr>
          <p:cNvSpPr>
            <a:spLocks noGrp="1"/>
          </p:cNvSpPr>
          <p:nvPr>
            <p:ph type="ftr" sz="quarter" idx="11"/>
          </p:nvPr>
        </p:nvSpPr>
        <p:spPr>
          <a:xfrm>
            <a:off x="9814214" y="6422099"/>
            <a:ext cx="1707572" cy="365125"/>
          </a:xfrm>
        </p:spPr>
        <p:txBody>
          <a:bodyPr/>
          <a:lstStyle/>
          <a:p>
            <a:pPr algn="l"/>
            <a:r>
              <a:rPr lang="en-US" dirty="0"/>
              <a:t>Workbook Page #26</a:t>
            </a:r>
          </a:p>
        </p:txBody>
      </p:sp>
      <p:sp>
        <p:nvSpPr>
          <p:cNvPr id="9" name="Title 8">
            <a:extLst>
              <a:ext uri="{FF2B5EF4-FFF2-40B4-BE49-F238E27FC236}">
                <a16:creationId xmlns:a16="http://schemas.microsoft.com/office/drawing/2014/main" id="{2EC9C61E-D228-A126-FFD1-96AB0E147ABC}"/>
              </a:ext>
            </a:extLst>
          </p:cNvPr>
          <p:cNvSpPr txBox="1">
            <a:spLocks noGrp="1"/>
          </p:cNvSpPr>
          <p:nvPr>
            <p:ph type="title" idx="4294967295"/>
          </p:nvPr>
        </p:nvSpPr>
        <p:spPr>
          <a:xfrm>
            <a:off x="1249366" y="350000"/>
            <a:ext cx="4510412"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Posting information</a:t>
            </a:r>
          </a:p>
        </p:txBody>
      </p:sp>
      <p:sp>
        <p:nvSpPr>
          <p:cNvPr id="12" name="TextBox 11">
            <a:extLst>
              <a:ext uri="{FF2B5EF4-FFF2-40B4-BE49-F238E27FC236}">
                <a16:creationId xmlns:a16="http://schemas.microsoft.com/office/drawing/2014/main" id="{A10F8525-DF82-16EC-BB41-F0707440A144}"/>
              </a:ext>
            </a:extLst>
          </p:cNvPr>
          <p:cNvSpPr txBox="1"/>
          <p:nvPr/>
        </p:nvSpPr>
        <p:spPr>
          <a:xfrm>
            <a:off x="1249365" y="1124265"/>
            <a:ext cx="6819461" cy="3276282"/>
          </a:xfrm>
          <a:prstGeom prst="rect">
            <a:avLst/>
          </a:prstGeom>
          <a:noFill/>
        </p:spPr>
        <p:txBody>
          <a:bodyPr wrap="square" rtlCol="0">
            <a:spAutoFit/>
          </a:bodyPr>
          <a:lstStyle/>
          <a:p>
            <a:pPr>
              <a:lnSpc>
                <a:spcPct val="150000"/>
              </a:lnSpc>
            </a:pPr>
            <a:r>
              <a:rPr lang="en-US" sz="2000" b="1" dirty="0">
                <a:solidFill>
                  <a:srgbClr val="00567D"/>
                </a:solidFill>
              </a:rPr>
              <a:t>Agricultural employer requirements: </a:t>
            </a:r>
          </a:p>
          <a:p>
            <a:pPr>
              <a:lnSpc>
                <a:spcPct val="150000"/>
              </a:lnSpc>
            </a:pPr>
            <a:r>
              <a:rPr lang="en-US" sz="2000" b="1" dirty="0">
                <a:solidFill>
                  <a:srgbClr val="00567D"/>
                </a:solidFill>
              </a:rPr>
              <a:t>ALH only</a:t>
            </a:r>
          </a:p>
          <a:p>
            <a:pPr marL="457200" indent="-457200">
              <a:lnSpc>
                <a:spcPct val="150000"/>
              </a:lnSpc>
              <a:buFont typeface="Arial" panose="020B0604020202020204" pitchFamily="34" charset="0"/>
              <a:buChar char="•"/>
            </a:pPr>
            <a:r>
              <a:rPr lang="en-US" sz="2000" dirty="0">
                <a:solidFill>
                  <a:srgbClr val="00567D"/>
                </a:solidFill>
              </a:rPr>
              <a:t>Information station</a:t>
            </a:r>
          </a:p>
          <a:p>
            <a:pPr marL="457200" indent="-457200">
              <a:lnSpc>
                <a:spcPct val="150000"/>
              </a:lnSpc>
              <a:buFont typeface="Arial" panose="020B0604020202020204" pitchFamily="34" charset="0"/>
              <a:buChar char="•"/>
            </a:pPr>
            <a:r>
              <a:rPr lang="en-US" sz="2000" dirty="0">
                <a:solidFill>
                  <a:srgbClr val="00567D"/>
                </a:solidFill>
              </a:rPr>
              <a:t>How to prevent or reduce pesticide exposure</a:t>
            </a:r>
          </a:p>
          <a:p>
            <a:pPr marL="457200" indent="-457200">
              <a:lnSpc>
                <a:spcPct val="150000"/>
              </a:lnSpc>
              <a:buFont typeface="Arial" panose="020B0604020202020204" pitchFamily="34" charset="0"/>
              <a:buChar char="•"/>
            </a:pPr>
            <a:r>
              <a:rPr lang="en-US" sz="2000" dirty="0">
                <a:solidFill>
                  <a:srgbClr val="00567D"/>
                </a:solidFill>
              </a:rPr>
              <a:t>Location of pesticide                        safety information</a:t>
            </a:r>
          </a:p>
          <a:p>
            <a:pPr>
              <a:lnSpc>
                <a:spcPct val="150000"/>
              </a:lnSpc>
            </a:pPr>
            <a:r>
              <a:rPr lang="en-US" sz="2000" dirty="0">
                <a:solidFill>
                  <a:srgbClr val="00567D"/>
                </a:solidFill>
              </a:rPr>
              <a:t> </a:t>
            </a:r>
          </a:p>
          <a:p>
            <a:pPr>
              <a:lnSpc>
                <a:spcPct val="150000"/>
              </a:lnSpc>
            </a:pPr>
            <a:endParaRPr lang="en-US" sz="2000" dirty="0">
              <a:solidFill>
                <a:srgbClr val="00567D"/>
              </a:solidFill>
            </a:endParaRPr>
          </a:p>
        </p:txBody>
      </p:sp>
      <p:pic>
        <p:nvPicPr>
          <p:cNvPr id="4" name="Picture 3">
            <a:extLst>
              <a:ext uri="{FF2B5EF4-FFF2-40B4-BE49-F238E27FC236}">
                <a16:creationId xmlns:a16="http://schemas.microsoft.com/office/drawing/2014/main" id="{08918123-63F1-25C3-0573-7E4C18B409C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10" name="Picture 9" descr="Example of an information station to display necessary information on an agricultural establishment.">
            <a:extLst>
              <a:ext uri="{FF2B5EF4-FFF2-40B4-BE49-F238E27FC236}">
                <a16:creationId xmlns:a16="http://schemas.microsoft.com/office/drawing/2014/main" id="{5D4FAD0E-5558-61A3-A328-CD14679238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4338" y="3132628"/>
            <a:ext cx="3771900" cy="3429000"/>
          </a:xfrm>
          <a:prstGeom prst="rect">
            <a:avLst/>
          </a:prstGeom>
        </p:spPr>
      </p:pic>
      <p:pic>
        <p:nvPicPr>
          <p:cNvPr id="8" name="Picture 7" descr="Image of the WPS safety poster and a sample information station.">
            <a:extLst>
              <a:ext uri="{FF2B5EF4-FFF2-40B4-BE49-F238E27FC236}">
                <a16:creationId xmlns:a16="http://schemas.microsoft.com/office/drawing/2014/main" id="{F122695C-BEAD-2F38-A964-2494CE0EDF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8060" y="863489"/>
            <a:ext cx="3346319" cy="5131022"/>
          </a:xfrm>
          <a:prstGeom prst="rect">
            <a:avLst/>
          </a:prstGeom>
        </p:spPr>
      </p:pic>
      <p:sp>
        <p:nvSpPr>
          <p:cNvPr id="7" name="TextBox 6">
            <a:extLst>
              <a:ext uri="{FF2B5EF4-FFF2-40B4-BE49-F238E27FC236}">
                <a16:creationId xmlns:a16="http://schemas.microsoft.com/office/drawing/2014/main" id="{D67B455C-C66E-0984-E79A-61925DFFE966}"/>
              </a:ext>
            </a:extLst>
          </p:cNvPr>
          <p:cNvSpPr txBox="1"/>
          <p:nvPr/>
        </p:nvSpPr>
        <p:spPr>
          <a:xfrm>
            <a:off x="8839593" y="6040512"/>
            <a:ext cx="3257551" cy="338554"/>
          </a:xfrm>
          <a:prstGeom prst="rect">
            <a:avLst/>
          </a:prstGeom>
          <a:noFill/>
        </p:spPr>
        <p:txBody>
          <a:bodyPr wrap="square">
            <a:spAutoFit/>
          </a:bodyPr>
          <a:lstStyle/>
          <a:p>
            <a:r>
              <a:rPr lang="en-US" sz="1600" dirty="0">
                <a:solidFill>
                  <a:srgbClr val="00567D"/>
                </a:solidFill>
                <a:hlinkClick r:id="rId5" tooltip="Link to the pesticide resources webpage."/>
              </a:rPr>
              <a:t>pesticideresources.org/</a:t>
            </a:r>
            <a:r>
              <a:rPr lang="en-US" sz="1600" dirty="0" err="1">
                <a:solidFill>
                  <a:srgbClr val="00567D"/>
                </a:solidFill>
                <a:hlinkClick r:id="rId5" tooltip="Link to the pesticide resources webpage."/>
              </a:rPr>
              <a:t>wps</a:t>
            </a:r>
            <a:r>
              <a:rPr lang="en-US" sz="1600" dirty="0">
                <a:solidFill>
                  <a:srgbClr val="00567D"/>
                </a:solidFill>
                <a:hlinkClick r:id="rId5" tooltip="Link to the pesticide resources webpage."/>
              </a:rPr>
              <a:t>/cp.html </a:t>
            </a:r>
            <a:endParaRPr lang="en-US" sz="1600" dirty="0">
              <a:solidFill>
                <a:srgbClr val="00567D"/>
              </a:solidFill>
            </a:endParaRPr>
          </a:p>
        </p:txBody>
      </p:sp>
    </p:spTree>
    <p:extLst>
      <p:ext uri="{BB962C8B-B14F-4D97-AF65-F5344CB8AC3E}">
        <p14:creationId xmlns:p14="http://schemas.microsoft.com/office/powerpoint/2010/main" val="1674669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8E905-984D-AA37-6815-A731E322279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C584762-0C9E-4A78-D96C-BC94C884AB6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9371829E-FF8A-92DB-7661-11897975BC78}"/>
              </a:ext>
            </a:extLst>
          </p:cNvPr>
          <p:cNvSpPr>
            <a:spLocks noGrp="1"/>
          </p:cNvSpPr>
          <p:nvPr>
            <p:ph type="sldNum" sz="quarter" idx="12"/>
          </p:nvPr>
        </p:nvSpPr>
        <p:spPr/>
        <p:txBody>
          <a:bodyPr/>
          <a:lstStyle/>
          <a:p>
            <a:fld id="{99562CDD-8BC9-4CF6-AA03-D93997F55C9A}" type="slidenum">
              <a:rPr lang="en-US" smtClean="0"/>
              <a:pPr/>
              <a:t>25</a:t>
            </a:fld>
            <a:endParaRPr lang="en-US" dirty="0"/>
          </a:p>
        </p:txBody>
      </p:sp>
      <p:sp>
        <p:nvSpPr>
          <p:cNvPr id="2" name="Footer Placeholder 1" descr="workbook page number">
            <a:extLst>
              <a:ext uri="{FF2B5EF4-FFF2-40B4-BE49-F238E27FC236}">
                <a16:creationId xmlns:a16="http://schemas.microsoft.com/office/drawing/2014/main" id="{8206D1A5-8190-0106-CAD7-3771600EB720}"/>
              </a:ext>
            </a:extLst>
          </p:cNvPr>
          <p:cNvSpPr>
            <a:spLocks noGrp="1"/>
          </p:cNvSpPr>
          <p:nvPr>
            <p:ph type="ftr" sz="quarter" idx="11"/>
          </p:nvPr>
        </p:nvSpPr>
        <p:spPr>
          <a:xfrm>
            <a:off x="9814213" y="6379067"/>
            <a:ext cx="1833719" cy="365125"/>
          </a:xfrm>
        </p:spPr>
        <p:txBody>
          <a:bodyPr/>
          <a:lstStyle/>
          <a:p>
            <a:pPr algn="l"/>
            <a:r>
              <a:rPr lang="en-US" dirty="0"/>
              <a:t>Workbook Page #27 &amp; 28</a:t>
            </a:r>
          </a:p>
        </p:txBody>
      </p:sp>
      <p:pic>
        <p:nvPicPr>
          <p:cNvPr id="4" name="Picture 3">
            <a:extLst>
              <a:ext uri="{FF2B5EF4-FFF2-40B4-BE49-F238E27FC236}">
                <a16:creationId xmlns:a16="http://schemas.microsoft.com/office/drawing/2014/main" id="{5C7730D1-0DC4-AF53-56BE-6BDE6C61D8C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1" name="Title 8">
            <a:extLst>
              <a:ext uri="{FF2B5EF4-FFF2-40B4-BE49-F238E27FC236}">
                <a16:creationId xmlns:a16="http://schemas.microsoft.com/office/drawing/2014/main" id="{F462CE2E-7F5C-C5B8-8559-3ACC410C32B0}"/>
              </a:ext>
            </a:extLst>
          </p:cNvPr>
          <p:cNvSpPr txBox="1">
            <a:spLocks noGrp="1"/>
          </p:cNvSpPr>
          <p:nvPr>
            <p:ph type="title" idx="4294967295"/>
          </p:nvPr>
        </p:nvSpPr>
        <p:spPr>
          <a:xfrm>
            <a:off x="1249366" y="350000"/>
            <a:ext cx="451041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a:t>
            </a:r>
            <a:r>
              <a:rPr kumimoji="0" lang="en-US" sz="2800" i="0" u="none" strike="noStrike" kern="1200" cap="none" spc="0" normalizeH="0" baseline="0" noProof="0" dirty="0">
                <a:ln>
                  <a:noFill/>
                </a:ln>
                <a:solidFill>
                  <a:srgbClr val="00567D"/>
                </a:solidFill>
                <a:effectLst/>
                <a:uLnTx/>
                <a:uFillTx/>
                <a:latin typeface="+mn-lt"/>
                <a:ea typeface="+mn-ea"/>
                <a:cs typeface="+mn-cs"/>
              </a:rPr>
              <a:t>(page 28)</a:t>
            </a:r>
            <a:endParaRPr kumimoji="0" lang="en-US" sz="2800" b="1" i="0" u="none" strike="noStrike" kern="1200" cap="none" spc="0" normalizeH="0" baseline="0" noProof="0" dirty="0">
              <a:ln>
                <a:noFill/>
              </a:ln>
              <a:solidFill>
                <a:srgbClr val="00567D"/>
              </a:solidFill>
              <a:effectLst/>
              <a:uLnTx/>
              <a:uFillTx/>
              <a:latin typeface="+mn-lt"/>
              <a:ea typeface="+mn-ea"/>
              <a:cs typeface="+mn-cs"/>
            </a:endParaRPr>
          </a:p>
        </p:txBody>
      </p:sp>
      <p:sp>
        <p:nvSpPr>
          <p:cNvPr id="5" name="TextBox 4">
            <a:extLst>
              <a:ext uri="{FF2B5EF4-FFF2-40B4-BE49-F238E27FC236}">
                <a16:creationId xmlns:a16="http://schemas.microsoft.com/office/drawing/2014/main" id="{7DE2DB96-FC97-5DEB-6B41-5E1E7EC70F71}"/>
              </a:ext>
            </a:extLst>
          </p:cNvPr>
          <p:cNvSpPr txBox="1"/>
          <p:nvPr/>
        </p:nvSpPr>
        <p:spPr>
          <a:xfrm>
            <a:off x="1249366" y="1212181"/>
            <a:ext cx="10306125" cy="553998"/>
          </a:xfrm>
          <a:prstGeom prst="rect">
            <a:avLst/>
          </a:prstGeom>
          <a:noFill/>
        </p:spPr>
        <p:txBody>
          <a:bodyPr wrap="square">
            <a:spAutoFit/>
          </a:bodyPr>
          <a:lstStyle/>
          <a:p>
            <a:r>
              <a:rPr lang="en-US" sz="3000" i="1" dirty="0">
                <a:solidFill>
                  <a:srgbClr val="00567D"/>
                </a:solidFill>
              </a:rPr>
              <a:t>What are the AEZ Requirements?</a:t>
            </a:r>
          </a:p>
        </p:txBody>
      </p:sp>
      <p:sp>
        <p:nvSpPr>
          <p:cNvPr id="12" name="TextBox 11">
            <a:extLst>
              <a:ext uri="{FF2B5EF4-FFF2-40B4-BE49-F238E27FC236}">
                <a16:creationId xmlns:a16="http://schemas.microsoft.com/office/drawing/2014/main" id="{3C5A2DF4-3FBE-59FC-AC0A-324C2AFFE2C7}"/>
              </a:ext>
            </a:extLst>
          </p:cNvPr>
          <p:cNvSpPr txBox="1"/>
          <p:nvPr/>
        </p:nvSpPr>
        <p:spPr>
          <a:xfrm>
            <a:off x="1249366" y="2301058"/>
            <a:ext cx="10014997" cy="2790764"/>
          </a:xfrm>
          <a:prstGeom prst="rect">
            <a:avLst/>
          </a:prstGeom>
          <a:noFill/>
        </p:spPr>
        <p:txBody>
          <a:bodyPr wrap="square">
            <a:spAutoFit/>
          </a:bodyPr>
          <a:lstStyle/>
          <a:p>
            <a:pPr>
              <a:lnSpc>
                <a:spcPct val="150000"/>
              </a:lnSpc>
            </a:pPr>
            <a:r>
              <a:rPr lang="en-US" sz="3000" dirty="0">
                <a:solidFill>
                  <a:srgbClr val="00567D"/>
                </a:solidFill>
              </a:rPr>
              <a:t>Review the decision matrix on page 27 for the Worker Protection Standard, Application Exclusion Zone.</a:t>
            </a:r>
          </a:p>
          <a:p>
            <a:pPr>
              <a:lnSpc>
                <a:spcPct val="150000"/>
              </a:lnSpc>
            </a:pPr>
            <a:endParaRPr lang="en-US" sz="3000" dirty="0">
              <a:solidFill>
                <a:srgbClr val="00567D"/>
              </a:solidFill>
            </a:endParaRPr>
          </a:p>
          <a:p>
            <a:pPr>
              <a:lnSpc>
                <a:spcPct val="150000"/>
              </a:lnSpc>
            </a:pPr>
            <a:r>
              <a:rPr lang="en-US" sz="3000" dirty="0">
                <a:solidFill>
                  <a:srgbClr val="00567D"/>
                </a:solidFill>
              </a:rPr>
              <a:t>Complete the scenarios on page 28.</a:t>
            </a:r>
          </a:p>
        </p:txBody>
      </p:sp>
    </p:spTree>
    <p:extLst>
      <p:ext uri="{BB962C8B-B14F-4D97-AF65-F5344CB8AC3E}">
        <p14:creationId xmlns:p14="http://schemas.microsoft.com/office/powerpoint/2010/main" val="350398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2185B-9921-B052-33A3-D2E46542CDE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155B53E-DA9B-6F1F-0E46-3A5872433F3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D7FABCE2-3C79-B1EF-E4E6-E43A9DC0D46A}"/>
              </a:ext>
            </a:extLst>
          </p:cNvPr>
          <p:cNvSpPr>
            <a:spLocks noGrp="1"/>
          </p:cNvSpPr>
          <p:nvPr>
            <p:ph type="sldNum" sz="quarter" idx="12"/>
          </p:nvPr>
        </p:nvSpPr>
        <p:spPr/>
        <p:txBody>
          <a:bodyPr/>
          <a:lstStyle/>
          <a:p>
            <a:fld id="{99562CDD-8BC9-4CF6-AA03-D93997F55C9A}" type="slidenum">
              <a:rPr lang="en-US" smtClean="0"/>
              <a:pPr/>
              <a:t>26</a:t>
            </a:fld>
            <a:endParaRPr lang="en-US" dirty="0"/>
          </a:p>
        </p:txBody>
      </p:sp>
      <p:sp>
        <p:nvSpPr>
          <p:cNvPr id="2" name="Footer Placeholder 1" descr="workbook page number">
            <a:extLst>
              <a:ext uri="{FF2B5EF4-FFF2-40B4-BE49-F238E27FC236}">
                <a16:creationId xmlns:a16="http://schemas.microsoft.com/office/drawing/2014/main" id="{D55F9770-126C-0607-226C-0D833DC56669}"/>
              </a:ext>
            </a:extLst>
          </p:cNvPr>
          <p:cNvSpPr>
            <a:spLocks noGrp="1"/>
          </p:cNvSpPr>
          <p:nvPr>
            <p:ph type="ftr" sz="quarter" idx="11"/>
          </p:nvPr>
        </p:nvSpPr>
        <p:spPr>
          <a:xfrm>
            <a:off x="9814214" y="6422099"/>
            <a:ext cx="1707572" cy="365125"/>
          </a:xfrm>
        </p:spPr>
        <p:txBody>
          <a:bodyPr/>
          <a:lstStyle/>
          <a:p>
            <a:pPr algn="l"/>
            <a:r>
              <a:rPr lang="en-US" dirty="0"/>
              <a:t>Workbook Page #29</a:t>
            </a:r>
          </a:p>
        </p:txBody>
      </p:sp>
      <p:sp>
        <p:nvSpPr>
          <p:cNvPr id="9" name="Title 8">
            <a:extLst>
              <a:ext uri="{FF2B5EF4-FFF2-40B4-BE49-F238E27FC236}">
                <a16:creationId xmlns:a16="http://schemas.microsoft.com/office/drawing/2014/main" id="{7A4D0D40-F553-9457-D2C1-06AD7D69AEB2}"/>
              </a:ext>
            </a:extLst>
          </p:cNvPr>
          <p:cNvSpPr txBox="1">
            <a:spLocks noGrp="1"/>
          </p:cNvSpPr>
          <p:nvPr>
            <p:ph type="title" idx="4294967295"/>
          </p:nvPr>
        </p:nvSpPr>
        <p:spPr>
          <a:xfrm>
            <a:off x="1249366" y="350000"/>
            <a:ext cx="5227634"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Application notification</a:t>
            </a:r>
          </a:p>
        </p:txBody>
      </p:sp>
      <p:sp>
        <p:nvSpPr>
          <p:cNvPr id="12" name="TextBox 11">
            <a:extLst>
              <a:ext uri="{FF2B5EF4-FFF2-40B4-BE49-F238E27FC236}">
                <a16:creationId xmlns:a16="http://schemas.microsoft.com/office/drawing/2014/main" id="{953D5312-1A8B-1F52-4E65-66583D2B3291}"/>
              </a:ext>
            </a:extLst>
          </p:cNvPr>
          <p:cNvSpPr txBox="1"/>
          <p:nvPr/>
        </p:nvSpPr>
        <p:spPr>
          <a:xfrm>
            <a:off x="1249365" y="1124265"/>
            <a:ext cx="6607701" cy="4072269"/>
          </a:xfrm>
          <a:prstGeom prst="rect">
            <a:avLst/>
          </a:prstGeom>
          <a:noFill/>
        </p:spPr>
        <p:txBody>
          <a:bodyPr wrap="square" rtlCol="0">
            <a:spAutoFit/>
          </a:bodyPr>
          <a:lstStyle/>
          <a:p>
            <a:pPr>
              <a:lnSpc>
                <a:spcPct val="150000"/>
              </a:lnSpc>
            </a:pPr>
            <a:r>
              <a:rPr lang="en-US" sz="2500" b="1" dirty="0">
                <a:solidFill>
                  <a:srgbClr val="00567D"/>
                </a:solidFill>
              </a:rPr>
              <a:t>Additional protection for workers </a:t>
            </a:r>
          </a:p>
          <a:p>
            <a:pPr marL="457200" indent="-457200">
              <a:lnSpc>
                <a:spcPct val="150000"/>
              </a:lnSpc>
              <a:buFont typeface="Arial" panose="020B0604020202020204" pitchFamily="34" charset="0"/>
              <a:buChar char="•"/>
            </a:pPr>
            <a:r>
              <a:rPr lang="en-US" sz="2500" dirty="0">
                <a:solidFill>
                  <a:srgbClr val="00567D"/>
                </a:solidFill>
              </a:rPr>
              <a:t>What do I need to do to notify my workers about a pesticide application?</a:t>
            </a:r>
          </a:p>
          <a:p>
            <a:pPr marL="457200" indent="-457200">
              <a:lnSpc>
                <a:spcPct val="150000"/>
              </a:lnSpc>
              <a:buFont typeface="Arial" panose="020B0604020202020204" pitchFamily="34" charset="0"/>
              <a:buChar char="•"/>
            </a:pPr>
            <a:r>
              <a:rPr lang="en-US" sz="2500" dirty="0">
                <a:solidFill>
                  <a:srgbClr val="00567D"/>
                </a:solidFill>
              </a:rPr>
              <a:t>What does a verbal warning mean?</a:t>
            </a:r>
          </a:p>
          <a:p>
            <a:pPr marL="457200" indent="-457200">
              <a:lnSpc>
                <a:spcPct val="150000"/>
              </a:lnSpc>
              <a:buFont typeface="Arial" panose="020B0604020202020204" pitchFamily="34" charset="0"/>
              <a:buChar char="•"/>
            </a:pPr>
            <a:r>
              <a:rPr lang="en-US" sz="2500" dirty="0">
                <a:solidFill>
                  <a:srgbClr val="00567D"/>
                </a:solidFill>
              </a:rPr>
              <a:t>What about warning the public about restricted entry?</a:t>
            </a:r>
          </a:p>
          <a:p>
            <a:pPr>
              <a:lnSpc>
                <a:spcPct val="150000"/>
              </a:lnSpc>
            </a:pPr>
            <a:endParaRPr lang="en-US" sz="2500" dirty="0">
              <a:solidFill>
                <a:srgbClr val="00567D"/>
              </a:solidFill>
            </a:endParaRPr>
          </a:p>
        </p:txBody>
      </p:sp>
      <p:pic>
        <p:nvPicPr>
          <p:cNvPr id="4" name="Picture 3">
            <a:extLst>
              <a:ext uri="{FF2B5EF4-FFF2-40B4-BE49-F238E27FC236}">
                <a16:creationId xmlns:a16="http://schemas.microsoft.com/office/drawing/2014/main" id="{C018882A-8FA6-4A3D-8FFC-E4199F7413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A sign reading 'pesticide application do not enter. Do not remove sign for 24 hours.'">
            <a:extLst>
              <a:ext uri="{FF2B5EF4-FFF2-40B4-BE49-F238E27FC236}">
                <a16:creationId xmlns:a16="http://schemas.microsoft.com/office/drawing/2014/main" id="{6771138E-CD81-5D01-F9E0-DCCD12ABE5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1555" y="1465424"/>
            <a:ext cx="3875574" cy="4544111"/>
          </a:xfrm>
          <a:prstGeom prst="rect">
            <a:avLst/>
          </a:prstGeom>
        </p:spPr>
      </p:pic>
    </p:spTree>
    <p:extLst>
      <p:ext uri="{BB962C8B-B14F-4D97-AF65-F5344CB8AC3E}">
        <p14:creationId xmlns:p14="http://schemas.microsoft.com/office/powerpoint/2010/main" val="673128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6D933-856B-A595-801E-0BEB1C8E028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2CCCD9C-B205-7AE9-597C-52E4555200E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94D2564D-9287-7311-B05F-044BEA5EEFD6}"/>
              </a:ext>
            </a:extLst>
          </p:cNvPr>
          <p:cNvSpPr>
            <a:spLocks noGrp="1"/>
          </p:cNvSpPr>
          <p:nvPr>
            <p:ph type="sldNum" sz="quarter" idx="12"/>
          </p:nvPr>
        </p:nvSpPr>
        <p:spPr/>
        <p:txBody>
          <a:bodyPr/>
          <a:lstStyle/>
          <a:p>
            <a:fld id="{99562CDD-8BC9-4CF6-AA03-D93997F55C9A}" type="slidenum">
              <a:rPr lang="en-US" smtClean="0"/>
              <a:pPr/>
              <a:t>27</a:t>
            </a:fld>
            <a:endParaRPr lang="en-US" dirty="0"/>
          </a:p>
        </p:txBody>
      </p:sp>
      <p:sp>
        <p:nvSpPr>
          <p:cNvPr id="2" name="Footer Placeholder 1" descr="workbook page number">
            <a:extLst>
              <a:ext uri="{FF2B5EF4-FFF2-40B4-BE49-F238E27FC236}">
                <a16:creationId xmlns:a16="http://schemas.microsoft.com/office/drawing/2014/main" id="{E80C6A7F-7CFA-0538-D618-29438BD1669C}"/>
              </a:ext>
            </a:extLst>
          </p:cNvPr>
          <p:cNvSpPr>
            <a:spLocks noGrp="1"/>
          </p:cNvSpPr>
          <p:nvPr>
            <p:ph type="ftr" sz="quarter" idx="11"/>
          </p:nvPr>
        </p:nvSpPr>
        <p:spPr>
          <a:xfrm>
            <a:off x="9814214" y="6422099"/>
            <a:ext cx="1707572" cy="365125"/>
          </a:xfrm>
        </p:spPr>
        <p:txBody>
          <a:bodyPr/>
          <a:lstStyle/>
          <a:p>
            <a:pPr algn="l"/>
            <a:r>
              <a:rPr lang="en-US" dirty="0"/>
              <a:t>Workbook Page #30</a:t>
            </a:r>
          </a:p>
        </p:txBody>
      </p:sp>
      <p:sp>
        <p:nvSpPr>
          <p:cNvPr id="9" name="Title 8">
            <a:extLst>
              <a:ext uri="{FF2B5EF4-FFF2-40B4-BE49-F238E27FC236}">
                <a16:creationId xmlns:a16="http://schemas.microsoft.com/office/drawing/2014/main" id="{13F7196A-3274-D76F-3D61-A88FEDF0AE14}"/>
              </a:ext>
            </a:extLst>
          </p:cNvPr>
          <p:cNvSpPr txBox="1">
            <a:spLocks noGrp="1"/>
          </p:cNvSpPr>
          <p:nvPr>
            <p:ph type="title" idx="4294967295"/>
          </p:nvPr>
        </p:nvSpPr>
        <p:spPr>
          <a:xfrm>
            <a:off x="1249366" y="350000"/>
            <a:ext cx="8443274"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Application notification (Continued)</a:t>
            </a:r>
          </a:p>
        </p:txBody>
      </p:sp>
      <p:sp>
        <p:nvSpPr>
          <p:cNvPr id="12" name="TextBox 11">
            <a:extLst>
              <a:ext uri="{FF2B5EF4-FFF2-40B4-BE49-F238E27FC236}">
                <a16:creationId xmlns:a16="http://schemas.microsoft.com/office/drawing/2014/main" id="{7738971A-840B-ECCD-DBD1-F7AEB0E5BD2B}"/>
              </a:ext>
            </a:extLst>
          </p:cNvPr>
          <p:cNvSpPr txBox="1"/>
          <p:nvPr/>
        </p:nvSpPr>
        <p:spPr>
          <a:xfrm>
            <a:off x="1249367" y="1170935"/>
            <a:ext cx="6314028" cy="3631250"/>
          </a:xfrm>
          <a:prstGeom prst="rect">
            <a:avLst/>
          </a:prstGeom>
          <a:noFill/>
        </p:spPr>
        <p:txBody>
          <a:bodyPr wrap="square" rtlCol="0">
            <a:spAutoFit/>
          </a:bodyPr>
          <a:lstStyle/>
          <a:p>
            <a:pPr>
              <a:lnSpc>
                <a:spcPct val="150000"/>
              </a:lnSpc>
            </a:pPr>
            <a:r>
              <a:rPr lang="en-US" sz="2500" b="1" dirty="0">
                <a:solidFill>
                  <a:srgbClr val="00567D"/>
                </a:solidFill>
              </a:rPr>
              <a:t>Additional protection for handlers </a:t>
            </a:r>
          </a:p>
          <a:p>
            <a:pPr marL="457200" indent="-457200">
              <a:lnSpc>
                <a:spcPct val="150000"/>
              </a:lnSpc>
              <a:buFont typeface="Arial" panose="020B0604020202020204" pitchFamily="34" charset="0"/>
              <a:buChar char="•"/>
            </a:pPr>
            <a:r>
              <a:rPr lang="en-US" sz="2500" dirty="0">
                <a:solidFill>
                  <a:srgbClr val="00567D"/>
                </a:solidFill>
              </a:rPr>
              <a:t>Application restrictions and monitoring</a:t>
            </a:r>
          </a:p>
          <a:p>
            <a:pPr marL="914400" lvl="1" indent="-457200">
              <a:lnSpc>
                <a:spcPct val="150000"/>
              </a:lnSpc>
              <a:buFont typeface="Arial" panose="020B0604020202020204" pitchFamily="34" charset="0"/>
              <a:buChar char="•"/>
            </a:pPr>
            <a:r>
              <a:rPr lang="en-US" sz="2500" dirty="0">
                <a:solidFill>
                  <a:srgbClr val="00567D"/>
                </a:solidFill>
              </a:rPr>
              <a:t>Specific instructions for handlers</a:t>
            </a:r>
          </a:p>
          <a:p>
            <a:pPr marL="457200" indent="-457200">
              <a:lnSpc>
                <a:spcPct val="150000"/>
              </a:lnSpc>
              <a:buFont typeface="Arial" panose="020B0604020202020204" pitchFamily="34" charset="0"/>
              <a:buChar char="•"/>
            </a:pPr>
            <a:r>
              <a:rPr lang="en-US" sz="2500" dirty="0">
                <a:solidFill>
                  <a:srgbClr val="00567D"/>
                </a:solidFill>
              </a:rPr>
              <a:t>Equipment</a:t>
            </a:r>
          </a:p>
          <a:p>
            <a:pPr marL="914400" lvl="1" indent="-457200">
              <a:lnSpc>
                <a:spcPct val="150000"/>
              </a:lnSpc>
              <a:buFont typeface="Arial" panose="020B0604020202020204" pitchFamily="34" charset="0"/>
              <a:buChar char="•"/>
            </a:pPr>
            <a:r>
              <a:rPr lang="en-US" sz="2500" dirty="0">
                <a:solidFill>
                  <a:srgbClr val="00567D"/>
                </a:solidFill>
              </a:rPr>
              <a:t>Equipment safety for handlers</a:t>
            </a:r>
          </a:p>
          <a:p>
            <a:pPr marL="914400" lvl="1" indent="-457200">
              <a:lnSpc>
                <a:spcPct val="150000"/>
              </a:lnSpc>
              <a:buFont typeface="Arial" panose="020B0604020202020204" pitchFamily="34" charset="0"/>
              <a:buChar char="•"/>
            </a:pPr>
            <a:r>
              <a:rPr lang="en-US" sz="2500" dirty="0">
                <a:solidFill>
                  <a:srgbClr val="00567D"/>
                </a:solidFill>
              </a:rPr>
              <a:t>Personal protective equipment</a:t>
            </a:r>
          </a:p>
        </p:txBody>
      </p:sp>
      <p:pic>
        <p:nvPicPr>
          <p:cNvPr id="4" name="Picture 3">
            <a:extLst>
              <a:ext uri="{FF2B5EF4-FFF2-40B4-BE49-F238E27FC236}">
                <a16:creationId xmlns:a16="http://schemas.microsoft.com/office/drawing/2014/main" id="{44D34888-6F24-DB4C-76B4-59AA9F962CA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0EFAA9AB-7941-2C4B-94C9-889E515BDC73}"/>
              </a:ext>
            </a:extLst>
          </p:cNvPr>
          <p:cNvSpPr txBox="1"/>
          <p:nvPr/>
        </p:nvSpPr>
        <p:spPr>
          <a:xfrm>
            <a:off x="3217334" y="4992178"/>
            <a:ext cx="6596880" cy="967957"/>
          </a:xfrm>
          <a:prstGeom prst="rect">
            <a:avLst/>
          </a:prstGeom>
          <a:noFill/>
          <a:ln>
            <a:solidFill>
              <a:schemeClr val="accent1"/>
            </a:solidFill>
          </a:ln>
        </p:spPr>
        <p:txBody>
          <a:bodyPr wrap="square" rtlCol="0">
            <a:spAutoFit/>
          </a:bodyPr>
          <a:lstStyle/>
          <a:p>
            <a:pPr>
              <a:lnSpc>
                <a:spcPct val="150000"/>
              </a:lnSpc>
            </a:pPr>
            <a:r>
              <a:rPr lang="en-US" sz="2000" dirty="0">
                <a:solidFill>
                  <a:srgbClr val="00567D"/>
                </a:solidFill>
              </a:rPr>
              <a:t>Remember to take steps to avoid heat-related illness when labeling requires the use of PPE for a handler activity.</a:t>
            </a:r>
          </a:p>
        </p:txBody>
      </p:sp>
    </p:spTree>
    <p:extLst>
      <p:ext uri="{BB962C8B-B14F-4D97-AF65-F5344CB8AC3E}">
        <p14:creationId xmlns:p14="http://schemas.microsoft.com/office/powerpoint/2010/main" val="1632817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0D553-5F01-C357-AC8F-97C6A7C6BA2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0A4D66C-9E08-BFCA-29E7-E7A8DEC7F1E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0A22752D-70E6-3D47-4788-18E5AC455D33}"/>
              </a:ext>
            </a:extLst>
          </p:cNvPr>
          <p:cNvSpPr>
            <a:spLocks noGrp="1"/>
          </p:cNvSpPr>
          <p:nvPr>
            <p:ph type="sldNum" sz="quarter" idx="12"/>
          </p:nvPr>
        </p:nvSpPr>
        <p:spPr/>
        <p:txBody>
          <a:bodyPr/>
          <a:lstStyle/>
          <a:p>
            <a:fld id="{99562CDD-8BC9-4CF6-AA03-D93997F55C9A}" type="slidenum">
              <a:rPr lang="en-US" smtClean="0"/>
              <a:pPr/>
              <a:t>28</a:t>
            </a:fld>
            <a:endParaRPr lang="en-US" dirty="0"/>
          </a:p>
        </p:txBody>
      </p:sp>
      <p:sp>
        <p:nvSpPr>
          <p:cNvPr id="2" name="Footer Placeholder 1" descr="workbook page number">
            <a:extLst>
              <a:ext uri="{FF2B5EF4-FFF2-40B4-BE49-F238E27FC236}">
                <a16:creationId xmlns:a16="http://schemas.microsoft.com/office/drawing/2014/main" id="{E85C62F3-CBC3-037A-8D65-066416BDFD7F}"/>
              </a:ext>
            </a:extLst>
          </p:cNvPr>
          <p:cNvSpPr>
            <a:spLocks noGrp="1"/>
          </p:cNvSpPr>
          <p:nvPr>
            <p:ph type="ftr" sz="quarter" idx="11"/>
          </p:nvPr>
        </p:nvSpPr>
        <p:spPr/>
        <p:txBody>
          <a:bodyPr/>
          <a:lstStyle/>
          <a:p>
            <a:pPr algn="l"/>
            <a:r>
              <a:rPr lang="en-US" dirty="0"/>
              <a:t>Workbook Page #32</a:t>
            </a:r>
          </a:p>
        </p:txBody>
      </p:sp>
      <p:sp>
        <p:nvSpPr>
          <p:cNvPr id="9" name="Title 8">
            <a:extLst>
              <a:ext uri="{FF2B5EF4-FFF2-40B4-BE49-F238E27FC236}">
                <a16:creationId xmlns:a16="http://schemas.microsoft.com/office/drawing/2014/main" id="{0616C902-D3D4-663F-3D21-9EF06664D2E0}"/>
              </a:ext>
            </a:extLst>
          </p:cNvPr>
          <p:cNvSpPr txBox="1">
            <a:spLocks noGrp="1"/>
          </p:cNvSpPr>
          <p:nvPr>
            <p:ph type="title" idx="4294967295"/>
          </p:nvPr>
        </p:nvSpPr>
        <p:spPr>
          <a:xfrm>
            <a:off x="1310325" y="334169"/>
            <a:ext cx="593714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WPS glove requirements</a:t>
            </a:r>
          </a:p>
        </p:txBody>
      </p:sp>
      <p:sp>
        <p:nvSpPr>
          <p:cNvPr id="12" name="TextBox 11">
            <a:extLst>
              <a:ext uri="{FF2B5EF4-FFF2-40B4-BE49-F238E27FC236}">
                <a16:creationId xmlns:a16="http://schemas.microsoft.com/office/drawing/2014/main" id="{53754776-3171-30D7-EBA9-FC455F491EEA}"/>
              </a:ext>
            </a:extLst>
          </p:cNvPr>
          <p:cNvSpPr txBox="1"/>
          <p:nvPr/>
        </p:nvSpPr>
        <p:spPr>
          <a:xfrm>
            <a:off x="1310326" y="1406484"/>
            <a:ext cx="5204537" cy="3370282"/>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900" dirty="0">
                <a:solidFill>
                  <a:srgbClr val="00567D"/>
                </a:solidFill>
              </a:rPr>
              <a:t>Pilots</a:t>
            </a:r>
          </a:p>
          <a:p>
            <a:pPr marL="457200" indent="-457200">
              <a:lnSpc>
                <a:spcPct val="150000"/>
              </a:lnSpc>
              <a:buFont typeface="Arial" panose="020B0604020202020204" pitchFamily="34" charset="0"/>
              <a:buChar char="•"/>
            </a:pPr>
            <a:r>
              <a:rPr lang="en-US" sz="2900" dirty="0">
                <a:solidFill>
                  <a:srgbClr val="00567D"/>
                </a:solidFill>
              </a:rPr>
              <a:t>Handlers and early entry workers</a:t>
            </a:r>
          </a:p>
          <a:p>
            <a:pPr marL="457200" indent="-457200">
              <a:lnSpc>
                <a:spcPct val="150000"/>
              </a:lnSpc>
              <a:buFont typeface="Arial" panose="020B0604020202020204" pitchFamily="34" charset="0"/>
              <a:buChar char="•"/>
            </a:pPr>
            <a:r>
              <a:rPr lang="en-US" sz="2900" dirty="0">
                <a:solidFill>
                  <a:srgbClr val="00567D"/>
                </a:solidFill>
              </a:rPr>
              <a:t>Glove liners</a:t>
            </a:r>
          </a:p>
          <a:p>
            <a:pPr marL="457200" indent="-457200">
              <a:lnSpc>
                <a:spcPct val="150000"/>
              </a:lnSpc>
              <a:buFont typeface="Arial" panose="020B0604020202020204" pitchFamily="34" charset="0"/>
              <a:buChar char="•"/>
            </a:pPr>
            <a:r>
              <a:rPr lang="en-US" sz="2900" dirty="0">
                <a:solidFill>
                  <a:srgbClr val="00567D"/>
                </a:solidFill>
              </a:rPr>
              <a:t>Hot or cold periods</a:t>
            </a:r>
            <a:endParaRPr lang="en-US" sz="3200" dirty="0">
              <a:solidFill>
                <a:srgbClr val="00567D"/>
              </a:solidFill>
            </a:endParaRPr>
          </a:p>
        </p:txBody>
      </p:sp>
      <p:pic>
        <p:nvPicPr>
          <p:cNvPr id="4" name="Picture 3">
            <a:extLst>
              <a:ext uri="{FF2B5EF4-FFF2-40B4-BE49-F238E27FC236}">
                <a16:creationId xmlns:a16="http://schemas.microsoft.com/office/drawing/2014/main" id="{A003F1EB-E59D-30B9-281A-3A602C2176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a:extLst>
              <a:ext uri="{FF2B5EF4-FFF2-40B4-BE49-F238E27FC236}">
                <a16:creationId xmlns:a16="http://schemas.microsoft.com/office/drawing/2014/main" id="{3A83FF47-1A78-C12F-0853-3CAD019FB8D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9509" r="9509"/>
          <a:stretch>
            <a:fillRect/>
          </a:stretch>
        </p:blipFill>
        <p:spPr>
          <a:xfrm>
            <a:off x="6710498" y="1222915"/>
            <a:ext cx="5270818" cy="4161886"/>
          </a:xfrm>
          <a:prstGeom prst="rect">
            <a:avLst/>
          </a:prstGeom>
        </p:spPr>
      </p:pic>
    </p:spTree>
    <p:extLst>
      <p:ext uri="{BB962C8B-B14F-4D97-AF65-F5344CB8AC3E}">
        <p14:creationId xmlns:p14="http://schemas.microsoft.com/office/powerpoint/2010/main" val="4130791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D385-00C7-1AEC-312A-6870E54B6F9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25BE9DA-BB95-C865-9E77-7EB5A16083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13F27AC4-87A8-0B19-AC8A-F6C7C00CCF2D}"/>
              </a:ext>
            </a:extLst>
          </p:cNvPr>
          <p:cNvSpPr>
            <a:spLocks noGrp="1"/>
          </p:cNvSpPr>
          <p:nvPr>
            <p:ph type="sldNum" sz="quarter" idx="12"/>
          </p:nvPr>
        </p:nvSpPr>
        <p:spPr/>
        <p:txBody>
          <a:bodyPr/>
          <a:lstStyle/>
          <a:p>
            <a:fld id="{99562CDD-8BC9-4CF6-AA03-D93997F55C9A}" type="slidenum">
              <a:rPr lang="en-US" smtClean="0"/>
              <a:pPr/>
              <a:t>29</a:t>
            </a:fld>
            <a:endParaRPr lang="en-US" dirty="0"/>
          </a:p>
        </p:txBody>
      </p:sp>
      <p:sp>
        <p:nvSpPr>
          <p:cNvPr id="2" name="Footer Placeholder 1" descr="workbook page number">
            <a:extLst>
              <a:ext uri="{FF2B5EF4-FFF2-40B4-BE49-F238E27FC236}">
                <a16:creationId xmlns:a16="http://schemas.microsoft.com/office/drawing/2014/main" id="{CB340335-B121-A161-31CB-BB7936A2D3C6}"/>
              </a:ext>
            </a:extLst>
          </p:cNvPr>
          <p:cNvSpPr>
            <a:spLocks noGrp="1"/>
          </p:cNvSpPr>
          <p:nvPr>
            <p:ph type="ftr" sz="quarter" idx="11"/>
          </p:nvPr>
        </p:nvSpPr>
        <p:spPr/>
        <p:txBody>
          <a:bodyPr/>
          <a:lstStyle/>
          <a:p>
            <a:pPr algn="l"/>
            <a:r>
              <a:rPr lang="en-US" dirty="0"/>
              <a:t>Workbook Page #33</a:t>
            </a:r>
          </a:p>
        </p:txBody>
      </p:sp>
      <p:sp>
        <p:nvSpPr>
          <p:cNvPr id="9" name="Title 8">
            <a:extLst>
              <a:ext uri="{FF2B5EF4-FFF2-40B4-BE49-F238E27FC236}">
                <a16:creationId xmlns:a16="http://schemas.microsoft.com/office/drawing/2014/main" id="{3963EFB0-027A-FE7F-D8EE-AFBFE287BD68}"/>
              </a:ext>
            </a:extLst>
          </p:cNvPr>
          <p:cNvSpPr txBox="1">
            <a:spLocks noGrp="1"/>
          </p:cNvSpPr>
          <p:nvPr>
            <p:ph type="title" idx="4294967295"/>
          </p:nvPr>
        </p:nvSpPr>
        <p:spPr>
          <a:xfrm>
            <a:off x="1358767" y="447054"/>
            <a:ext cx="426751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Care of PPE</a:t>
            </a:r>
          </a:p>
        </p:txBody>
      </p:sp>
      <p:sp>
        <p:nvSpPr>
          <p:cNvPr id="12" name="TextBox 11">
            <a:extLst>
              <a:ext uri="{FF2B5EF4-FFF2-40B4-BE49-F238E27FC236}">
                <a16:creationId xmlns:a16="http://schemas.microsoft.com/office/drawing/2014/main" id="{D34D30FA-7958-C39F-648E-443744D1E813}"/>
              </a:ext>
            </a:extLst>
          </p:cNvPr>
          <p:cNvSpPr txBox="1"/>
          <p:nvPr/>
        </p:nvSpPr>
        <p:spPr>
          <a:xfrm>
            <a:off x="1293987" y="1452311"/>
            <a:ext cx="4498789" cy="403969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900" dirty="0">
                <a:solidFill>
                  <a:srgbClr val="00567D"/>
                </a:solidFill>
              </a:rPr>
              <a:t>Store</a:t>
            </a:r>
          </a:p>
          <a:p>
            <a:pPr marL="457200" indent="-457200">
              <a:lnSpc>
                <a:spcPct val="150000"/>
              </a:lnSpc>
              <a:buFont typeface="Arial" panose="020B0604020202020204" pitchFamily="34" charset="0"/>
              <a:buChar char="•"/>
            </a:pPr>
            <a:r>
              <a:rPr lang="en-US" sz="2900" dirty="0">
                <a:solidFill>
                  <a:srgbClr val="00567D"/>
                </a:solidFill>
              </a:rPr>
              <a:t>Wash</a:t>
            </a:r>
          </a:p>
          <a:p>
            <a:pPr marL="457200" indent="-457200">
              <a:lnSpc>
                <a:spcPct val="150000"/>
              </a:lnSpc>
              <a:buFont typeface="Arial" panose="020B0604020202020204" pitchFamily="34" charset="0"/>
              <a:buChar char="•"/>
            </a:pPr>
            <a:r>
              <a:rPr lang="en-US" sz="2900" dirty="0">
                <a:solidFill>
                  <a:srgbClr val="00567D"/>
                </a:solidFill>
              </a:rPr>
              <a:t>Respirators</a:t>
            </a:r>
          </a:p>
          <a:p>
            <a:pPr marL="457200" indent="-457200">
              <a:lnSpc>
                <a:spcPct val="150000"/>
              </a:lnSpc>
              <a:buFont typeface="Arial" panose="020B0604020202020204" pitchFamily="34" charset="0"/>
              <a:buChar char="•"/>
            </a:pPr>
            <a:r>
              <a:rPr lang="en-US" sz="2900" dirty="0">
                <a:solidFill>
                  <a:srgbClr val="00567D"/>
                </a:solidFill>
              </a:rPr>
              <a:t>Disposal</a:t>
            </a:r>
          </a:p>
          <a:p>
            <a:pPr marL="457200" indent="-457200">
              <a:lnSpc>
                <a:spcPct val="150000"/>
              </a:lnSpc>
              <a:buFont typeface="Arial" panose="020B0604020202020204" pitchFamily="34" charset="0"/>
              <a:buChar char="•"/>
            </a:pPr>
            <a:r>
              <a:rPr lang="en-US" sz="2900" dirty="0">
                <a:solidFill>
                  <a:srgbClr val="00567D"/>
                </a:solidFill>
              </a:rPr>
              <a:t>Instructions for people who clean PPE</a:t>
            </a:r>
            <a:endParaRPr lang="en-US" sz="3200" dirty="0">
              <a:solidFill>
                <a:srgbClr val="00567D"/>
              </a:solidFill>
            </a:endParaRPr>
          </a:p>
        </p:txBody>
      </p:sp>
      <p:pic>
        <p:nvPicPr>
          <p:cNvPr id="4" name="Picture 3">
            <a:extLst>
              <a:ext uri="{FF2B5EF4-FFF2-40B4-BE49-F238E27FC236}">
                <a16:creationId xmlns:a16="http://schemas.microsoft.com/office/drawing/2014/main" id="{B905D564-F219-4010-5529-DA10BB5641C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Example of 2 cartridge PPE.">
            <a:extLst>
              <a:ext uri="{FF2B5EF4-FFF2-40B4-BE49-F238E27FC236}">
                <a16:creationId xmlns:a16="http://schemas.microsoft.com/office/drawing/2014/main" id="{085F0E28-73C0-2EF0-0500-2FF369CD315F}"/>
              </a:ext>
            </a:extLst>
          </p:cNvPr>
          <p:cNvPicPr>
            <a:picLocks noChangeAspect="1"/>
          </p:cNvPicPr>
          <p:nvPr/>
        </p:nvPicPr>
        <p:blipFill>
          <a:blip r:embed="rId3" cstate="print">
            <a:extLst>
              <a:ext uri="{28A0092B-C50C-407E-A947-70E740481C1C}">
                <a14:useLocalDpi xmlns:a14="http://schemas.microsoft.com/office/drawing/2010/main" val="0"/>
              </a:ext>
            </a:extLst>
          </a:blip>
          <a:srcRect l="7789" r="7789"/>
          <a:stretch>
            <a:fillRect/>
          </a:stretch>
        </p:blipFill>
        <p:spPr>
          <a:xfrm>
            <a:off x="6702410" y="1452311"/>
            <a:ext cx="5291383" cy="4178124"/>
          </a:xfrm>
          <a:prstGeom prst="rect">
            <a:avLst/>
          </a:prstGeom>
        </p:spPr>
      </p:pic>
    </p:spTree>
    <p:extLst>
      <p:ext uri="{BB962C8B-B14F-4D97-AF65-F5344CB8AC3E}">
        <p14:creationId xmlns:p14="http://schemas.microsoft.com/office/powerpoint/2010/main" val="2425833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11" name="Picture 10">
            <a:extLst>
              <a:ext uri="{FF2B5EF4-FFF2-40B4-BE49-F238E27FC236}">
                <a16:creationId xmlns:a16="http://schemas.microsoft.com/office/drawing/2014/main" id="{D926DCF3-A656-30AC-A256-4C73ED4418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Slide Number Placeholder 4" descr="Oregon OSHA Logo">
            <a:extLst>
              <a:ext uri="{FF2B5EF4-FFF2-40B4-BE49-F238E27FC236}">
                <a16:creationId xmlns:a16="http://schemas.microsoft.com/office/drawing/2014/main" id="{707FF94A-E70C-3A0B-9340-2BFB24612FA9}"/>
              </a:ext>
            </a:extLst>
          </p:cNvPr>
          <p:cNvSpPr>
            <a:spLocks noGrp="1"/>
          </p:cNvSpPr>
          <p:nvPr>
            <p:ph type="sldNum" sz="quarter" idx="12"/>
          </p:nvPr>
        </p:nvSpPr>
        <p:spPr/>
        <p:txBody>
          <a:bodyPr/>
          <a:lstStyle/>
          <a:p>
            <a:fld id="{99562CDD-8BC9-4CF6-AA03-D93997F55C9A}" type="slidenum">
              <a:rPr lang="en-US" smtClean="0"/>
              <a:pPr/>
              <a:t>3</a:t>
            </a:fld>
            <a:endParaRPr lang="en-US" dirty="0"/>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53305"/>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Contact us</a:t>
            </a:r>
          </a:p>
        </p:txBody>
      </p:sp>
      <p:sp>
        <p:nvSpPr>
          <p:cNvPr id="12" name="TextBox 11">
            <a:extLst>
              <a:ext uri="{FF2B5EF4-FFF2-40B4-BE49-F238E27FC236}">
                <a16:creationId xmlns:a16="http://schemas.microsoft.com/office/drawing/2014/main" id="{7A5541AA-0630-4F60-A448-A1DAF1974BFA}"/>
              </a:ext>
            </a:extLst>
          </p:cNvPr>
          <p:cNvSpPr txBox="1"/>
          <p:nvPr/>
        </p:nvSpPr>
        <p:spPr>
          <a:xfrm>
            <a:off x="1513323" y="1471944"/>
            <a:ext cx="5323706" cy="5295680"/>
          </a:xfrm>
          <a:prstGeom prst="rect">
            <a:avLst/>
          </a:prstGeom>
          <a:noFill/>
        </p:spPr>
        <p:txBody>
          <a:bodyPr wrap="square" rtlCol="0">
            <a:spAutoFit/>
          </a:bodyPr>
          <a:lstStyle/>
          <a:p>
            <a:pPr>
              <a:lnSpc>
                <a:spcPct val="150000"/>
              </a:lnSpc>
            </a:pPr>
            <a:r>
              <a:rPr lang="en-US" sz="2500" b="1" dirty="0">
                <a:solidFill>
                  <a:srgbClr val="00567D"/>
                </a:solidFill>
              </a:rPr>
              <a:t>Field Offices</a:t>
            </a:r>
            <a:r>
              <a:rPr lang="en-US" sz="2500" dirty="0">
                <a:solidFill>
                  <a:srgbClr val="00567D"/>
                </a:solidFill>
              </a:rPr>
              <a:t>:</a:t>
            </a:r>
          </a:p>
          <a:p>
            <a:pPr>
              <a:lnSpc>
                <a:spcPct val="150000"/>
              </a:lnSpc>
            </a:pPr>
            <a:r>
              <a:rPr lang="en-US" sz="2500" dirty="0">
                <a:solidFill>
                  <a:srgbClr val="00567D"/>
                </a:solidFill>
              </a:rPr>
              <a:t>Portland		503-229-6193</a:t>
            </a:r>
          </a:p>
          <a:p>
            <a:pPr>
              <a:lnSpc>
                <a:spcPct val="150000"/>
              </a:lnSpc>
            </a:pPr>
            <a:r>
              <a:rPr lang="en-US" sz="2500" dirty="0">
                <a:solidFill>
                  <a:srgbClr val="00567D"/>
                </a:solidFill>
              </a:rPr>
              <a:t>Salem			503-373-7819</a:t>
            </a:r>
          </a:p>
          <a:p>
            <a:pPr>
              <a:lnSpc>
                <a:spcPct val="150000"/>
              </a:lnSpc>
            </a:pPr>
            <a:r>
              <a:rPr lang="en-US" sz="2500" dirty="0">
                <a:solidFill>
                  <a:srgbClr val="00567D"/>
                </a:solidFill>
              </a:rPr>
              <a:t>Eugene		541-686-7913</a:t>
            </a:r>
          </a:p>
          <a:p>
            <a:pPr>
              <a:lnSpc>
                <a:spcPct val="150000"/>
              </a:lnSpc>
            </a:pPr>
            <a:r>
              <a:rPr lang="en-US" sz="2500" dirty="0">
                <a:solidFill>
                  <a:srgbClr val="00567D"/>
                </a:solidFill>
              </a:rPr>
              <a:t>Medford		541-776-6016</a:t>
            </a:r>
          </a:p>
          <a:p>
            <a:pPr>
              <a:lnSpc>
                <a:spcPct val="150000"/>
              </a:lnSpc>
            </a:pPr>
            <a:r>
              <a:rPr lang="en-US" sz="2500" dirty="0">
                <a:solidFill>
                  <a:srgbClr val="00567D"/>
                </a:solidFill>
              </a:rPr>
              <a:t>Bend			541-388-6068</a:t>
            </a:r>
          </a:p>
          <a:p>
            <a:pPr>
              <a:lnSpc>
                <a:spcPct val="150000"/>
              </a:lnSpc>
            </a:pPr>
            <a:r>
              <a:rPr lang="en-US" sz="2500" dirty="0">
                <a:solidFill>
                  <a:srgbClr val="00567D"/>
                </a:solidFill>
              </a:rPr>
              <a:t>Pendleton 		541-276-2353</a:t>
            </a:r>
          </a:p>
          <a:p>
            <a:pPr>
              <a:lnSpc>
                <a:spcPct val="150000"/>
              </a:lnSpc>
            </a:pPr>
            <a:r>
              <a:rPr lang="en-US" sz="2800" b="1" dirty="0">
                <a:solidFill>
                  <a:srgbClr val="00567D"/>
                </a:solidFill>
              </a:rPr>
              <a:t>Website</a:t>
            </a:r>
            <a:r>
              <a:rPr lang="en-US" sz="2800" dirty="0">
                <a:solidFill>
                  <a:srgbClr val="00567D"/>
                </a:solidFill>
              </a:rPr>
              <a:t>: </a:t>
            </a:r>
            <a:r>
              <a:rPr lang="en-US" sz="2800" u="sng" dirty="0">
                <a:solidFill>
                  <a:srgbClr val="00567D"/>
                </a:solidFill>
                <a:hlinkClick r:id="rId4" tooltip="Site to Oregon OSHA's webpage">
                  <a:extLst>
                    <a:ext uri="{A12FA001-AC4F-418D-AE19-62706E023703}">
                      <ahyp:hlinkClr xmlns:ahyp="http://schemas.microsoft.com/office/drawing/2018/hyperlinkcolor" val="tx"/>
                    </a:ext>
                  </a:extLst>
                </a:hlinkClick>
              </a:rPr>
              <a:t>osha.oregon.gov</a:t>
            </a:r>
            <a:endParaRPr lang="en-US" sz="2500" dirty="0">
              <a:solidFill>
                <a:srgbClr val="00567D"/>
              </a:solidFill>
            </a:endParaRPr>
          </a:p>
          <a:p>
            <a:pPr>
              <a:lnSpc>
                <a:spcPct val="150000"/>
              </a:lnSpc>
            </a:pPr>
            <a:endParaRPr lang="en-US" sz="2500" dirty="0">
              <a:solidFill>
                <a:srgbClr val="00567D"/>
              </a:solidFill>
            </a:endParaRPr>
          </a:p>
        </p:txBody>
      </p:sp>
      <p:sp>
        <p:nvSpPr>
          <p:cNvPr id="4" name="TextBox 3">
            <a:extLst>
              <a:ext uri="{FF2B5EF4-FFF2-40B4-BE49-F238E27FC236}">
                <a16:creationId xmlns:a16="http://schemas.microsoft.com/office/drawing/2014/main" id="{661C5FED-C294-3489-0A20-E384144B5908}"/>
              </a:ext>
            </a:extLst>
          </p:cNvPr>
          <p:cNvSpPr txBox="1"/>
          <p:nvPr/>
        </p:nvSpPr>
        <p:spPr>
          <a:xfrm>
            <a:off x="7258399" y="1993399"/>
            <a:ext cx="4595243" cy="3495188"/>
          </a:xfrm>
          <a:prstGeom prst="rect">
            <a:avLst/>
          </a:prstGeom>
          <a:noFill/>
        </p:spPr>
        <p:txBody>
          <a:bodyPr wrap="square" rtlCol="0">
            <a:spAutoFit/>
          </a:bodyPr>
          <a:lstStyle/>
          <a:p>
            <a:pPr>
              <a:lnSpc>
                <a:spcPct val="150000"/>
              </a:lnSpc>
            </a:pPr>
            <a:r>
              <a:rPr lang="en-US" sz="2500" b="1" dirty="0">
                <a:solidFill>
                  <a:srgbClr val="00567D"/>
                </a:solidFill>
              </a:rPr>
              <a:t>Salem Central</a:t>
            </a:r>
            <a:endParaRPr lang="en-US" sz="2500" dirty="0">
              <a:solidFill>
                <a:srgbClr val="00567D"/>
              </a:solidFill>
            </a:endParaRPr>
          </a:p>
          <a:p>
            <a:pPr>
              <a:lnSpc>
                <a:spcPct val="150000"/>
              </a:lnSpc>
            </a:pPr>
            <a:r>
              <a:rPr lang="en-US" sz="2500" dirty="0">
                <a:solidFill>
                  <a:srgbClr val="00567D"/>
                </a:solidFill>
              </a:rPr>
              <a:t>Toll Free English:	</a:t>
            </a:r>
          </a:p>
          <a:p>
            <a:pPr>
              <a:lnSpc>
                <a:spcPct val="150000"/>
              </a:lnSpc>
            </a:pPr>
            <a:r>
              <a:rPr lang="en-US" sz="2500" dirty="0">
                <a:solidFill>
                  <a:srgbClr val="00567D"/>
                </a:solidFill>
              </a:rPr>
              <a:t>800-922-2689</a:t>
            </a:r>
          </a:p>
          <a:p>
            <a:pPr>
              <a:lnSpc>
                <a:spcPct val="150000"/>
              </a:lnSpc>
            </a:pPr>
            <a:endParaRPr lang="en-US" sz="2500" dirty="0">
              <a:solidFill>
                <a:srgbClr val="00567D"/>
              </a:solidFill>
            </a:endParaRPr>
          </a:p>
          <a:p>
            <a:pPr>
              <a:lnSpc>
                <a:spcPct val="150000"/>
              </a:lnSpc>
            </a:pPr>
            <a:r>
              <a:rPr lang="en-US" sz="2500" dirty="0">
                <a:solidFill>
                  <a:srgbClr val="00567D"/>
                </a:solidFill>
              </a:rPr>
              <a:t>Toll Free Spanish:	</a:t>
            </a:r>
          </a:p>
          <a:p>
            <a:pPr>
              <a:lnSpc>
                <a:spcPct val="150000"/>
              </a:lnSpc>
            </a:pPr>
            <a:r>
              <a:rPr lang="en-US" sz="2500" dirty="0">
                <a:solidFill>
                  <a:srgbClr val="00567D"/>
                </a:solidFill>
              </a:rPr>
              <a:t>800-843-8086</a:t>
            </a:r>
            <a:endParaRPr lang="en-US" sz="2500" dirty="0"/>
          </a:p>
        </p:txBody>
      </p:sp>
      <p:cxnSp>
        <p:nvCxnSpPr>
          <p:cNvPr id="7" name="Straight Connector 6">
            <a:extLst>
              <a:ext uri="{FF2B5EF4-FFF2-40B4-BE49-F238E27FC236}">
                <a16:creationId xmlns:a16="http://schemas.microsoft.com/office/drawing/2014/main" id="{1CB2F0F4-98D8-843B-C4D1-E3D361467172}"/>
              </a:ext>
              <a:ext uri="{C183D7F6-B498-43B3-948B-1728B52AA6E4}">
                <adec:decorative xmlns:adec="http://schemas.microsoft.com/office/drawing/2017/decorative" val="1"/>
              </a:ext>
            </a:extLst>
          </p:cNvPr>
          <p:cNvCxnSpPr/>
          <p:nvPr/>
        </p:nvCxnSpPr>
        <p:spPr>
          <a:xfrm>
            <a:off x="6912528" y="2231472"/>
            <a:ext cx="0" cy="2811685"/>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3401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4393D-65F6-E796-4A35-3FDB3569D98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EC8B77A-5C41-DADC-A00F-EEE2B2215E9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A2E211BE-5BB7-5ED8-D2E4-A99B1E813DDB}"/>
              </a:ext>
            </a:extLst>
          </p:cNvPr>
          <p:cNvSpPr>
            <a:spLocks noGrp="1"/>
          </p:cNvSpPr>
          <p:nvPr>
            <p:ph type="sldNum" sz="quarter" idx="12"/>
          </p:nvPr>
        </p:nvSpPr>
        <p:spPr/>
        <p:txBody>
          <a:bodyPr/>
          <a:lstStyle/>
          <a:p>
            <a:fld id="{99562CDD-8BC9-4CF6-AA03-D93997F55C9A}" type="slidenum">
              <a:rPr lang="en-US" smtClean="0"/>
              <a:pPr/>
              <a:t>30</a:t>
            </a:fld>
            <a:endParaRPr lang="en-US" dirty="0"/>
          </a:p>
        </p:txBody>
      </p:sp>
      <p:sp>
        <p:nvSpPr>
          <p:cNvPr id="2" name="Footer Placeholder 1" descr="workbook page number">
            <a:extLst>
              <a:ext uri="{FF2B5EF4-FFF2-40B4-BE49-F238E27FC236}">
                <a16:creationId xmlns:a16="http://schemas.microsoft.com/office/drawing/2014/main" id="{D740DAFD-3C8C-A8D9-E888-7C10F370EFBF}"/>
              </a:ext>
            </a:extLst>
          </p:cNvPr>
          <p:cNvSpPr>
            <a:spLocks noGrp="1"/>
          </p:cNvSpPr>
          <p:nvPr>
            <p:ph type="ftr" sz="quarter" idx="11"/>
          </p:nvPr>
        </p:nvSpPr>
        <p:spPr/>
        <p:txBody>
          <a:bodyPr/>
          <a:lstStyle/>
          <a:p>
            <a:pPr algn="l"/>
            <a:r>
              <a:rPr lang="en-US" dirty="0"/>
              <a:t>Workbook Page #34</a:t>
            </a:r>
          </a:p>
        </p:txBody>
      </p:sp>
      <p:sp>
        <p:nvSpPr>
          <p:cNvPr id="9" name="Title 8">
            <a:extLst>
              <a:ext uri="{FF2B5EF4-FFF2-40B4-BE49-F238E27FC236}">
                <a16:creationId xmlns:a16="http://schemas.microsoft.com/office/drawing/2014/main" id="{75649645-D2A0-AB33-0034-EFD08F593ABC}"/>
              </a:ext>
            </a:extLst>
          </p:cNvPr>
          <p:cNvSpPr txBox="1">
            <a:spLocks noGrp="1"/>
          </p:cNvSpPr>
          <p:nvPr>
            <p:ph type="title" idx="4294967295"/>
          </p:nvPr>
        </p:nvSpPr>
        <p:spPr>
          <a:xfrm>
            <a:off x="1173835" y="350000"/>
            <a:ext cx="8404588"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Not directly employed by the establishment</a:t>
            </a:r>
          </a:p>
        </p:txBody>
      </p:sp>
      <p:sp>
        <p:nvSpPr>
          <p:cNvPr id="12" name="TextBox 11">
            <a:extLst>
              <a:ext uri="{FF2B5EF4-FFF2-40B4-BE49-F238E27FC236}">
                <a16:creationId xmlns:a16="http://schemas.microsoft.com/office/drawing/2014/main" id="{95B3470C-5723-BE9B-B6E3-9234F4608892}"/>
              </a:ext>
            </a:extLst>
          </p:cNvPr>
          <p:cNvSpPr txBox="1"/>
          <p:nvPr/>
        </p:nvSpPr>
        <p:spPr>
          <a:xfrm>
            <a:off x="1173835" y="1197471"/>
            <a:ext cx="6432190" cy="3555717"/>
          </a:xfrm>
          <a:prstGeom prst="rect">
            <a:avLst/>
          </a:prstGeom>
          <a:noFill/>
        </p:spPr>
        <p:txBody>
          <a:bodyPr wrap="square" rtlCol="0">
            <a:spAutoFit/>
          </a:bodyPr>
          <a:lstStyle/>
          <a:p>
            <a:pPr>
              <a:lnSpc>
                <a:spcPct val="150000"/>
              </a:lnSpc>
            </a:pPr>
            <a:r>
              <a:rPr lang="en-US" sz="1900" b="1" dirty="0">
                <a:solidFill>
                  <a:srgbClr val="00567D"/>
                </a:solidFill>
              </a:rPr>
              <a:t>Provide the following information: </a:t>
            </a:r>
          </a:p>
          <a:p>
            <a:pPr marL="457200" indent="-457200">
              <a:lnSpc>
                <a:spcPct val="150000"/>
              </a:lnSpc>
              <a:buFont typeface="Arial" panose="020B0604020202020204" pitchFamily="34" charset="0"/>
              <a:buChar char="•"/>
            </a:pPr>
            <a:r>
              <a:rPr lang="en-US" sz="1900" dirty="0">
                <a:solidFill>
                  <a:srgbClr val="00567D"/>
                </a:solidFill>
              </a:rPr>
              <a:t>The equipment may be contaminated with pesticides.</a:t>
            </a:r>
          </a:p>
          <a:p>
            <a:pPr marL="457200" indent="-457200">
              <a:lnSpc>
                <a:spcPct val="150000"/>
              </a:lnSpc>
              <a:buFont typeface="Arial" panose="020B0604020202020204" pitchFamily="34" charset="0"/>
              <a:buChar char="•"/>
            </a:pPr>
            <a:r>
              <a:rPr lang="en-US" sz="1900" dirty="0">
                <a:solidFill>
                  <a:srgbClr val="00567D"/>
                </a:solidFill>
              </a:rPr>
              <a:t>The potentially harmful effects of pesticide exposure.</a:t>
            </a:r>
          </a:p>
          <a:p>
            <a:pPr marL="457200" indent="-457200">
              <a:lnSpc>
                <a:spcPct val="150000"/>
              </a:lnSpc>
              <a:buFont typeface="Arial" panose="020B0604020202020204" pitchFamily="34" charset="0"/>
              <a:buChar char="•"/>
            </a:pPr>
            <a:r>
              <a:rPr lang="en-US" sz="1900" dirty="0">
                <a:solidFill>
                  <a:srgbClr val="00567D"/>
                </a:solidFill>
              </a:rPr>
              <a:t>How to handle equipment to limit exposure to pesticides.</a:t>
            </a:r>
          </a:p>
          <a:p>
            <a:pPr marL="457200" indent="-457200">
              <a:lnSpc>
                <a:spcPct val="150000"/>
              </a:lnSpc>
              <a:buFont typeface="Arial" panose="020B0604020202020204" pitchFamily="34" charset="0"/>
              <a:buChar char="•"/>
            </a:pPr>
            <a:r>
              <a:rPr lang="en-US" sz="1900" dirty="0">
                <a:solidFill>
                  <a:srgbClr val="00567D"/>
                </a:solidFill>
              </a:rPr>
              <a:t>How to wash themselves and/or their clothes to remove and prevent exposure to pesticide residues. Reference ORS 170.309 and 170.313(1).</a:t>
            </a:r>
          </a:p>
          <a:p>
            <a:pPr>
              <a:lnSpc>
                <a:spcPct val="150000"/>
              </a:lnSpc>
            </a:pPr>
            <a:endParaRPr lang="en-US" sz="1900" dirty="0">
              <a:solidFill>
                <a:srgbClr val="00567D"/>
              </a:solidFill>
            </a:endParaRPr>
          </a:p>
        </p:txBody>
      </p:sp>
      <p:pic>
        <p:nvPicPr>
          <p:cNvPr id="4" name="Picture 3">
            <a:extLst>
              <a:ext uri="{FF2B5EF4-FFF2-40B4-BE49-F238E27FC236}">
                <a16:creationId xmlns:a16="http://schemas.microsoft.com/office/drawing/2014/main" id="{EB6E02A6-A65B-5C46-50EC-FCB6FC0FDC0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descr="Image of a worker standing near the tire of a piece of equipment.">
            <a:extLst>
              <a:ext uri="{FF2B5EF4-FFF2-40B4-BE49-F238E27FC236}">
                <a16:creationId xmlns:a16="http://schemas.microsoft.com/office/drawing/2014/main" id="{D2D2CACC-2307-3DC3-C8AD-4437DE446E26}"/>
              </a:ext>
            </a:extLst>
          </p:cNvPr>
          <p:cNvPicPr>
            <a:picLocks noChangeAspect="1"/>
          </p:cNvPicPr>
          <p:nvPr/>
        </p:nvPicPr>
        <p:blipFill>
          <a:blip r:embed="rId3" cstate="print">
            <a:extLst>
              <a:ext uri="{28A0092B-C50C-407E-A947-70E740481C1C}">
                <a14:useLocalDpi xmlns:a14="http://schemas.microsoft.com/office/drawing/2010/main" val="0"/>
              </a:ext>
            </a:extLst>
          </a:blip>
          <a:srcRect l="7781" r="7781"/>
          <a:stretch>
            <a:fillRect/>
          </a:stretch>
        </p:blipFill>
        <p:spPr>
          <a:xfrm>
            <a:off x="7606025" y="1505442"/>
            <a:ext cx="4369732" cy="3450380"/>
          </a:xfrm>
          <a:prstGeom prst="rect">
            <a:avLst/>
          </a:prstGeom>
        </p:spPr>
      </p:pic>
    </p:spTree>
    <p:extLst>
      <p:ext uri="{BB962C8B-B14F-4D97-AF65-F5344CB8AC3E}">
        <p14:creationId xmlns:p14="http://schemas.microsoft.com/office/powerpoint/2010/main" val="2832912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3E278-1C57-43B3-874D-B99B97F2CAD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9D3FE0E-4CF9-98AB-B867-FB5E34D1F83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A43BBF59-86E8-DB84-DA7F-33F4AA6B9267}"/>
              </a:ext>
            </a:extLst>
          </p:cNvPr>
          <p:cNvSpPr>
            <a:spLocks noGrp="1"/>
          </p:cNvSpPr>
          <p:nvPr>
            <p:ph type="sldNum" sz="quarter" idx="12"/>
          </p:nvPr>
        </p:nvSpPr>
        <p:spPr/>
        <p:txBody>
          <a:bodyPr/>
          <a:lstStyle/>
          <a:p>
            <a:fld id="{99562CDD-8BC9-4CF6-AA03-D93997F55C9A}" type="slidenum">
              <a:rPr lang="en-US" smtClean="0"/>
              <a:pPr/>
              <a:t>31</a:t>
            </a:fld>
            <a:endParaRPr lang="en-US" dirty="0"/>
          </a:p>
        </p:txBody>
      </p:sp>
      <p:sp>
        <p:nvSpPr>
          <p:cNvPr id="2" name="Footer Placeholder 1" descr="workbook page number">
            <a:extLst>
              <a:ext uri="{FF2B5EF4-FFF2-40B4-BE49-F238E27FC236}">
                <a16:creationId xmlns:a16="http://schemas.microsoft.com/office/drawing/2014/main" id="{B1A375E6-722F-798B-E5D5-323F23AEA771}"/>
              </a:ext>
            </a:extLst>
          </p:cNvPr>
          <p:cNvSpPr>
            <a:spLocks noGrp="1"/>
          </p:cNvSpPr>
          <p:nvPr>
            <p:ph type="ftr" sz="quarter" idx="11"/>
          </p:nvPr>
        </p:nvSpPr>
        <p:spPr/>
        <p:txBody>
          <a:bodyPr/>
          <a:lstStyle/>
          <a:p>
            <a:pPr algn="l"/>
            <a:r>
              <a:rPr lang="en-US" dirty="0"/>
              <a:t>Workbook Page #34</a:t>
            </a:r>
          </a:p>
        </p:txBody>
      </p:sp>
      <p:sp>
        <p:nvSpPr>
          <p:cNvPr id="9" name="Title 8">
            <a:extLst>
              <a:ext uri="{FF2B5EF4-FFF2-40B4-BE49-F238E27FC236}">
                <a16:creationId xmlns:a16="http://schemas.microsoft.com/office/drawing/2014/main" id="{AB79C8D0-23A7-D7DF-B503-87FCAF72CC7B}"/>
              </a:ext>
            </a:extLst>
          </p:cNvPr>
          <p:cNvSpPr txBox="1">
            <a:spLocks noGrp="1"/>
          </p:cNvSpPr>
          <p:nvPr>
            <p:ph type="title" idx="4294967295"/>
          </p:nvPr>
        </p:nvSpPr>
        <p:spPr>
          <a:xfrm>
            <a:off x="1513323" y="243047"/>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Eight</a:t>
            </a:r>
            <a:r>
              <a:rPr kumimoji="0" lang="en-US" sz="4000" b="1" i="0" u="none" strike="noStrike" kern="1200" cap="none" spc="0" normalizeH="0" baseline="0" noProof="0" dirty="0">
                <a:ln>
                  <a:noFill/>
                </a:ln>
                <a:solidFill>
                  <a:srgbClr val="00567D"/>
                </a:solidFill>
                <a:effectLst/>
                <a:uLnTx/>
                <a:uFillTx/>
                <a:latin typeface="+mn-lt"/>
                <a:ea typeface="+mn-ea"/>
                <a:cs typeface="+mn-cs"/>
              </a:rPr>
              <a:t> items to notice on labels </a:t>
            </a:r>
          </a:p>
        </p:txBody>
      </p:sp>
      <p:sp>
        <p:nvSpPr>
          <p:cNvPr id="12" name="TextBox 11">
            <a:extLst>
              <a:ext uri="{FF2B5EF4-FFF2-40B4-BE49-F238E27FC236}">
                <a16:creationId xmlns:a16="http://schemas.microsoft.com/office/drawing/2014/main" id="{E8FC5AB3-88F2-F838-E2E6-47F2AB41B92C}"/>
              </a:ext>
            </a:extLst>
          </p:cNvPr>
          <p:cNvSpPr txBox="1"/>
          <p:nvPr/>
        </p:nvSpPr>
        <p:spPr>
          <a:xfrm>
            <a:off x="1489067" y="1394187"/>
            <a:ext cx="5885131" cy="5021055"/>
          </a:xfrm>
          <a:prstGeom prst="rect">
            <a:avLst/>
          </a:prstGeom>
          <a:noFill/>
        </p:spPr>
        <p:txBody>
          <a:bodyPr wrap="square" rtlCol="0">
            <a:spAutoFit/>
          </a:bodyPr>
          <a:lstStyle/>
          <a:p>
            <a:pPr marL="514350" indent="-514350">
              <a:lnSpc>
                <a:spcPct val="150000"/>
              </a:lnSpc>
              <a:buFont typeface="+mj-lt"/>
              <a:buAutoNum type="arabicPeriod"/>
            </a:pPr>
            <a:r>
              <a:rPr lang="en-US" sz="2400" dirty="0">
                <a:solidFill>
                  <a:srgbClr val="00567D"/>
                </a:solidFill>
              </a:rPr>
              <a:t>Application restriction statement</a:t>
            </a:r>
          </a:p>
          <a:p>
            <a:pPr marL="514350" indent="-514350">
              <a:lnSpc>
                <a:spcPct val="150000"/>
              </a:lnSpc>
              <a:buFont typeface="+mj-lt"/>
              <a:buAutoNum type="arabicPeriod"/>
            </a:pPr>
            <a:r>
              <a:rPr lang="en-US" sz="2400" dirty="0">
                <a:solidFill>
                  <a:srgbClr val="00567D"/>
                </a:solidFill>
              </a:rPr>
              <a:t>40 CFR part 170 reference statement</a:t>
            </a:r>
          </a:p>
          <a:p>
            <a:pPr marL="514350" indent="-514350">
              <a:lnSpc>
                <a:spcPct val="150000"/>
              </a:lnSpc>
              <a:buFont typeface="+mj-lt"/>
              <a:buAutoNum type="arabicPeriod"/>
            </a:pPr>
            <a:r>
              <a:rPr lang="en-US" sz="2400" dirty="0">
                <a:solidFill>
                  <a:srgbClr val="00567D"/>
                </a:solidFill>
              </a:rPr>
              <a:t>Product-type identification statement</a:t>
            </a:r>
          </a:p>
          <a:p>
            <a:pPr marL="514350" indent="-514350">
              <a:lnSpc>
                <a:spcPct val="150000"/>
              </a:lnSpc>
              <a:buFont typeface="+mj-lt"/>
              <a:buAutoNum type="arabicPeriod"/>
            </a:pPr>
            <a:r>
              <a:rPr lang="en-US" sz="2400" dirty="0">
                <a:solidFill>
                  <a:srgbClr val="00567D"/>
                </a:solidFill>
              </a:rPr>
              <a:t>State restrictions</a:t>
            </a:r>
          </a:p>
          <a:p>
            <a:pPr marL="514350" indent="-514350">
              <a:lnSpc>
                <a:spcPct val="150000"/>
              </a:lnSpc>
              <a:buFont typeface="+mj-lt"/>
              <a:buAutoNum type="arabicPeriod"/>
            </a:pPr>
            <a:r>
              <a:rPr lang="en-US" sz="2400" dirty="0">
                <a:solidFill>
                  <a:srgbClr val="00567D"/>
                </a:solidFill>
              </a:rPr>
              <a:t>Spanish warning statement</a:t>
            </a:r>
          </a:p>
          <a:p>
            <a:pPr marL="514350" indent="-514350">
              <a:lnSpc>
                <a:spcPct val="150000"/>
              </a:lnSpc>
              <a:buFont typeface="+mj-lt"/>
              <a:buAutoNum type="arabicPeriod"/>
            </a:pPr>
            <a:r>
              <a:rPr lang="en-US" sz="2400" dirty="0">
                <a:solidFill>
                  <a:srgbClr val="00567D"/>
                </a:solidFill>
              </a:rPr>
              <a:t>Restricted entry statement</a:t>
            </a:r>
          </a:p>
          <a:p>
            <a:pPr marL="514350" indent="-514350">
              <a:lnSpc>
                <a:spcPct val="150000"/>
              </a:lnSpc>
              <a:buFont typeface="+mj-lt"/>
              <a:buAutoNum type="arabicPeriod"/>
            </a:pPr>
            <a:r>
              <a:rPr lang="en-US" sz="2400" dirty="0">
                <a:solidFill>
                  <a:srgbClr val="00567D"/>
                </a:solidFill>
              </a:rPr>
              <a:t>Notification-to-workers statement</a:t>
            </a:r>
          </a:p>
          <a:p>
            <a:pPr marL="514350" indent="-514350">
              <a:lnSpc>
                <a:spcPct val="150000"/>
              </a:lnSpc>
              <a:buFont typeface="+mj-lt"/>
              <a:buAutoNum type="arabicPeriod"/>
            </a:pPr>
            <a:r>
              <a:rPr lang="en-US" sz="2400" dirty="0">
                <a:solidFill>
                  <a:srgbClr val="00567D"/>
                </a:solidFill>
              </a:rPr>
              <a:t>Personal protective equipment statement</a:t>
            </a:r>
          </a:p>
          <a:p>
            <a:pPr>
              <a:lnSpc>
                <a:spcPct val="150000"/>
              </a:lnSpc>
            </a:pPr>
            <a:endParaRPr lang="en-US" sz="2400" dirty="0">
              <a:solidFill>
                <a:srgbClr val="00567D"/>
              </a:solidFill>
            </a:endParaRPr>
          </a:p>
        </p:txBody>
      </p:sp>
      <p:pic>
        <p:nvPicPr>
          <p:cNvPr id="4" name="Picture 3">
            <a:extLst>
              <a:ext uri="{FF2B5EF4-FFF2-40B4-BE49-F238E27FC236}">
                <a16:creationId xmlns:a16="http://schemas.microsoft.com/office/drawing/2014/main" id="{87EFB7D3-C09C-01AD-E7CE-A97EFF9EB12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10" name="Picture 9" descr="Sample of a pesticide label.">
            <a:extLst>
              <a:ext uri="{FF2B5EF4-FFF2-40B4-BE49-F238E27FC236}">
                <a16:creationId xmlns:a16="http://schemas.microsoft.com/office/drawing/2014/main" id="{227E41EF-D5A4-2BDC-D696-D55D178032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1472" y="1073520"/>
            <a:ext cx="4387307" cy="5187807"/>
          </a:xfrm>
          <a:prstGeom prst="rect">
            <a:avLst/>
          </a:prstGeom>
        </p:spPr>
      </p:pic>
    </p:spTree>
    <p:extLst>
      <p:ext uri="{BB962C8B-B14F-4D97-AF65-F5344CB8AC3E}">
        <p14:creationId xmlns:p14="http://schemas.microsoft.com/office/powerpoint/2010/main" val="3399164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9192C-FE83-4C06-F5F6-6721AB70F2D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269858B-304E-779B-E709-C0193920225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FBDCAC22-33F0-10CA-BECE-250068B10E1C}"/>
              </a:ext>
            </a:extLst>
          </p:cNvPr>
          <p:cNvSpPr>
            <a:spLocks noGrp="1"/>
          </p:cNvSpPr>
          <p:nvPr>
            <p:ph type="sldNum" sz="quarter" idx="12"/>
          </p:nvPr>
        </p:nvSpPr>
        <p:spPr/>
        <p:txBody>
          <a:bodyPr/>
          <a:lstStyle/>
          <a:p>
            <a:fld id="{99562CDD-8BC9-4CF6-AA03-D93997F55C9A}" type="slidenum">
              <a:rPr lang="en-US" smtClean="0"/>
              <a:pPr/>
              <a:t>32</a:t>
            </a:fld>
            <a:endParaRPr lang="en-US" dirty="0"/>
          </a:p>
        </p:txBody>
      </p:sp>
      <p:sp>
        <p:nvSpPr>
          <p:cNvPr id="2" name="Footer Placeholder 1" descr="workbook page number">
            <a:extLst>
              <a:ext uri="{FF2B5EF4-FFF2-40B4-BE49-F238E27FC236}">
                <a16:creationId xmlns:a16="http://schemas.microsoft.com/office/drawing/2014/main" id="{82D09CC4-B67A-3295-0F95-51CFE8961B77}"/>
              </a:ext>
            </a:extLst>
          </p:cNvPr>
          <p:cNvSpPr>
            <a:spLocks noGrp="1"/>
          </p:cNvSpPr>
          <p:nvPr>
            <p:ph type="ftr" sz="quarter" idx="11"/>
          </p:nvPr>
        </p:nvSpPr>
        <p:spPr/>
        <p:txBody>
          <a:bodyPr/>
          <a:lstStyle/>
          <a:p>
            <a:pPr algn="l"/>
            <a:r>
              <a:rPr lang="en-US" dirty="0"/>
              <a:t>Workbook Page #36</a:t>
            </a:r>
          </a:p>
        </p:txBody>
      </p:sp>
      <p:sp>
        <p:nvSpPr>
          <p:cNvPr id="9" name="Title 8">
            <a:extLst>
              <a:ext uri="{FF2B5EF4-FFF2-40B4-BE49-F238E27FC236}">
                <a16:creationId xmlns:a16="http://schemas.microsoft.com/office/drawing/2014/main" id="{AA9D7D37-7E4A-EEB4-F867-43D0995E53B6}"/>
              </a:ext>
            </a:extLst>
          </p:cNvPr>
          <p:cNvSpPr txBox="1">
            <a:spLocks noGrp="1"/>
          </p:cNvSpPr>
          <p:nvPr>
            <p:ph type="title" idx="4294967295"/>
          </p:nvPr>
        </p:nvSpPr>
        <p:spPr>
          <a:xfrm>
            <a:off x="1513323" y="491405"/>
            <a:ext cx="10482730" cy="11695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Review </a:t>
            </a:r>
            <a:r>
              <a:rPr kumimoji="0" lang="en-US" sz="2800" i="0" u="none" strike="noStrike" kern="1200" cap="none" spc="0" normalizeH="0" baseline="0" noProof="0" dirty="0">
                <a:ln>
                  <a:noFill/>
                </a:ln>
                <a:solidFill>
                  <a:srgbClr val="00567D"/>
                </a:solidFill>
                <a:effectLst/>
                <a:uLnTx/>
                <a:uFillTx/>
                <a:latin typeface="+mn-lt"/>
                <a:ea typeface="+mn-ea"/>
                <a:cs typeface="+mn-cs"/>
              </a:rPr>
              <a:t>(page 36)</a:t>
            </a:r>
            <a:br>
              <a:rPr kumimoji="0" lang="en-US" sz="2800" b="1" i="0" u="none" strike="noStrike" kern="1200" cap="none" spc="0" normalizeH="0" baseline="0" noProof="0" dirty="0">
                <a:ln>
                  <a:noFill/>
                </a:ln>
                <a:solidFill>
                  <a:srgbClr val="00567D"/>
                </a:solidFill>
                <a:effectLst/>
                <a:uLnTx/>
                <a:uFillTx/>
                <a:latin typeface="+mn-lt"/>
                <a:ea typeface="+mn-ea"/>
                <a:cs typeface="+mn-cs"/>
              </a:rPr>
            </a:br>
            <a:endParaRPr kumimoji="0" lang="en-US" sz="2800"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CD74A1A7-341F-90F1-3DE8-B392F5BF7526}"/>
              </a:ext>
            </a:extLst>
          </p:cNvPr>
          <p:cNvSpPr txBox="1"/>
          <p:nvPr/>
        </p:nvSpPr>
        <p:spPr>
          <a:xfrm>
            <a:off x="1513323" y="1739563"/>
            <a:ext cx="6603155" cy="1446550"/>
          </a:xfrm>
          <a:prstGeom prst="rect">
            <a:avLst/>
          </a:prstGeom>
          <a:noFill/>
        </p:spPr>
        <p:txBody>
          <a:bodyPr wrap="square" rtlCol="0">
            <a:spAutoFit/>
          </a:bodyPr>
          <a:lstStyle/>
          <a:p>
            <a:r>
              <a:rPr lang="en-US" sz="3600" dirty="0">
                <a:solidFill>
                  <a:srgbClr val="00567D"/>
                </a:solidFill>
              </a:rPr>
              <a:t>Parts of the label</a:t>
            </a:r>
            <a:endParaRPr lang="en-US" sz="2700" dirty="0">
              <a:solidFill>
                <a:srgbClr val="00567D"/>
              </a:solidFill>
            </a:endParaRPr>
          </a:p>
          <a:p>
            <a:endParaRPr lang="en-US" sz="2700" dirty="0">
              <a:solidFill>
                <a:srgbClr val="00567D"/>
              </a:solidFill>
            </a:endParaRPr>
          </a:p>
          <a:p>
            <a:endParaRPr lang="en-US" sz="2500" dirty="0">
              <a:solidFill>
                <a:srgbClr val="00567D"/>
              </a:solidFill>
            </a:endParaRPr>
          </a:p>
        </p:txBody>
      </p:sp>
      <p:pic>
        <p:nvPicPr>
          <p:cNvPr id="4" name="Picture 3">
            <a:extLst>
              <a:ext uri="{FF2B5EF4-FFF2-40B4-BE49-F238E27FC236}">
                <a16:creationId xmlns:a16="http://schemas.microsoft.com/office/drawing/2014/main" id="{5CA17564-BD4E-06E2-BED4-AEB1DBEA59C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descr="Image of a blank 'parts of a label' for the exercise.">
            <a:extLst>
              <a:ext uri="{FF2B5EF4-FFF2-40B4-BE49-F238E27FC236}">
                <a16:creationId xmlns:a16="http://schemas.microsoft.com/office/drawing/2014/main" id="{15E3757C-1443-F45C-05D7-5663341D7D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6188" y="491404"/>
            <a:ext cx="3686287" cy="6175614"/>
          </a:xfrm>
          <a:prstGeom prst="rect">
            <a:avLst/>
          </a:prstGeom>
        </p:spPr>
      </p:pic>
    </p:spTree>
    <p:extLst>
      <p:ext uri="{BB962C8B-B14F-4D97-AF65-F5344CB8AC3E}">
        <p14:creationId xmlns:p14="http://schemas.microsoft.com/office/powerpoint/2010/main" val="11724551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540D6-EF14-9FCC-1738-E68291647BC9}"/>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B4A2F32-9F5C-2752-DA5E-F61A3203454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A8A3F96-E495-B644-2246-FA79A57517E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FA12D8BB-DB47-3064-A7D6-B1B5231D8526}"/>
              </a:ext>
            </a:extLst>
          </p:cNvPr>
          <p:cNvSpPr>
            <a:spLocks noGrp="1"/>
          </p:cNvSpPr>
          <p:nvPr>
            <p:ph type="sldNum" sz="quarter" idx="12"/>
          </p:nvPr>
        </p:nvSpPr>
        <p:spPr/>
        <p:txBody>
          <a:bodyPr/>
          <a:lstStyle/>
          <a:p>
            <a:fld id="{99562CDD-8BC9-4CF6-AA03-D93997F55C9A}" type="slidenum">
              <a:rPr lang="en-US" smtClean="0"/>
              <a:pPr/>
              <a:t>33</a:t>
            </a:fld>
            <a:endParaRPr lang="en-US" dirty="0"/>
          </a:p>
        </p:txBody>
      </p:sp>
      <p:sp>
        <p:nvSpPr>
          <p:cNvPr id="9" name="Title 8" descr="Slide Title">
            <a:extLst>
              <a:ext uri="{FF2B5EF4-FFF2-40B4-BE49-F238E27FC236}">
                <a16:creationId xmlns:a16="http://schemas.microsoft.com/office/drawing/2014/main" id="{58A2DCE1-8F5E-44DF-7C79-E1746D995661}"/>
              </a:ext>
            </a:extLst>
          </p:cNvPr>
          <p:cNvSpPr txBox="1">
            <a:spLocks noGrp="1"/>
          </p:cNvSpPr>
          <p:nvPr>
            <p:ph type="title" idx="4294967295"/>
          </p:nvPr>
        </p:nvSpPr>
        <p:spPr>
          <a:xfrm>
            <a:off x="1496331" y="131374"/>
            <a:ext cx="10482730" cy="22367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567D"/>
                </a:solidFill>
                <a:effectLst/>
                <a:uLnTx/>
                <a:uFillTx/>
                <a:latin typeface="+mn-lt"/>
                <a:ea typeface="+mn-ea"/>
                <a:cs typeface="+mn-cs"/>
              </a:rPr>
              <a:t>Review - </a:t>
            </a:r>
            <a:r>
              <a:rPr lang="en-US" sz="3600" b="1" dirty="0">
                <a:solidFill>
                  <a:srgbClr val="00567D"/>
                </a:solidFill>
                <a:latin typeface="+mn-lt"/>
                <a:ea typeface="+mn-ea"/>
                <a:cs typeface="+mn-cs"/>
              </a:rPr>
              <a:t>which rule applies</a:t>
            </a:r>
            <a:br>
              <a:rPr kumimoji="0" lang="en-US" sz="3600" b="1" i="0" u="none" strike="noStrike" kern="1200" cap="none" spc="0" normalizeH="0" baseline="0" noProof="0" dirty="0">
                <a:ln>
                  <a:noFill/>
                </a:ln>
                <a:solidFill>
                  <a:srgbClr val="00567D"/>
                </a:solidFill>
                <a:effectLst/>
                <a:uLnTx/>
                <a:uFillTx/>
                <a:latin typeface="+mn-lt"/>
                <a:ea typeface="+mn-ea"/>
                <a:cs typeface="+mn-cs"/>
              </a:rPr>
            </a:br>
            <a:r>
              <a:rPr kumimoji="0" lang="en-US" sz="3000" i="1" u="none" strike="noStrike" kern="1200" cap="none" spc="0" normalizeH="0" baseline="0" noProof="0" dirty="0">
                <a:ln>
                  <a:noFill/>
                </a:ln>
                <a:solidFill>
                  <a:srgbClr val="00567D"/>
                </a:solidFill>
                <a:effectLst/>
                <a:uLnTx/>
                <a:uFillTx/>
                <a:latin typeface="+mn-lt"/>
                <a:ea typeface="+mn-ea"/>
                <a:cs typeface="+mn-cs"/>
              </a:rPr>
              <a:t>Have pesticides been applied, or has a restricted-entry interval been in effect within the last 30 days?</a:t>
            </a:r>
          </a:p>
        </p:txBody>
      </p:sp>
      <p:pic>
        <p:nvPicPr>
          <p:cNvPr id="4" name="Picture 3">
            <a:extLst>
              <a:ext uri="{FF2B5EF4-FFF2-40B4-BE49-F238E27FC236}">
                <a16:creationId xmlns:a16="http://schemas.microsoft.com/office/drawing/2014/main" id="{25B6C290-6EFA-1DCC-D86E-35B3EAB5D99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pic>
        <p:nvPicPr>
          <p:cNvPr id="5" name="Picture 4" descr="Image of Yes = WPS Applies and Hazard Communication applies.&#10;&#10;Image of No =Some specific WPS requirements do not apply - Hazard Communication applies.&#10;&#10;">
            <a:extLst>
              <a:ext uri="{FF2B5EF4-FFF2-40B4-BE49-F238E27FC236}">
                <a16:creationId xmlns:a16="http://schemas.microsoft.com/office/drawing/2014/main" id="{6F6389D2-1229-8E39-A941-F49004D41C8D}"/>
              </a:ext>
            </a:extLst>
          </p:cNvPr>
          <p:cNvPicPr>
            <a:picLocks noChangeAspect="1"/>
          </p:cNvPicPr>
          <p:nvPr/>
        </p:nvPicPr>
        <p:blipFill>
          <a:blip r:embed="rId4"/>
          <a:stretch>
            <a:fillRect/>
          </a:stretch>
        </p:blipFill>
        <p:spPr>
          <a:xfrm>
            <a:off x="1866231" y="2527630"/>
            <a:ext cx="9530626" cy="3998400"/>
          </a:xfrm>
          <a:prstGeom prst="rect">
            <a:avLst/>
          </a:prstGeom>
        </p:spPr>
      </p:pic>
    </p:spTree>
    <p:extLst>
      <p:ext uri="{BB962C8B-B14F-4D97-AF65-F5344CB8AC3E}">
        <p14:creationId xmlns:p14="http://schemas.microsoft.com/office/powerpoint/2010/main" val="2534978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33B99-07EE-CAF7-E279-663F6D073FD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F4C303-BBDD-ED25-A52B-4702CFB4682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B5971F70-EED0-D12D-4BB1-C150A1F918BB}"/>
              </a:ext>
            </a:extLst>
          </p:cNvPr>
          <p:cNvSpPr>
            <a:spLocks noGrp="1"/>
          </p:cNvSpPr>
          <p:nvPr>
            <p:ph type="sldNum" sz="quarter" idx="12"/>
          </p:nvPr>
        </p:nvSpPr>
        <p:spPr/>
        <p:txBody>
          <a:bodyPr/>
          <a:lstStyle/>
          <a:p>
            <a:fld id="{99562CDD-8BC9-4CF6-AA03-D93997F55C9A}" type="slidenum">
              <a:rPr lang="en-US" smtClean="0"/>
              <a:pPr/>
              <a:t>34</a:t>
            </a:fld>
            <a:endParaRPr lang="en-US" dirty="0"/>
          </a:p>
        </p:txBody>
      </p:sp>
      <p:sp>
        <p:nvSpPr>
          <p:cNvPr id="2" name="Footer Placeholder 1" descr="workbook page number">
            <a:extLst>
              <a:ext uri="{FF2B5EF4-FFF2-40B4-BE49-F238E27FC236}">
                <a16:creationId xmlns:a16="http://schemas.microsoft.com/office/drawing/2014/main" id="{1BADEEA1-4250-5ACD-5246-72B530F0FB6F}"/>
              </a:ext>
            </a:extLst>
          </p:cNvPr>
          <p:cNvSpPr>
            <a:spLocks noGrp="1"/>
          </p:cNvSpPr>
          <p:nvPr>
            <p:ph type="ftr" sz="quarter" idx="11"/>
          </p:nvPr>
        </p:nvSpPr>
        <p:spPr/>
        <p:txBody>
          <a:bodyPr/>
          <a:lstStyle/>
          <a:p>
            <a:pPr algn="l"/>
            <a:r>
              <a:rPr lang="en-US" dirty="0"/>
              <a:t>Workbook Page #41</a:t>
            </a:r>
          </a:p>
        </p:txBody>
      </p:sp>
      <p:sp>
        <p:nvSpPr>
          <p:cNvPr id="9" name="Title 8">
            <a:extLst>
              <a:ext uri="{FF2B5EF4-FFF2-40B4-BE49-F238E27FC236}">
                <a16:creationId xmlns:a16="http://schemas.microsoft.com/office/drawing/2014/main" id="{CD4C3E22-2626-0DFB-B84E-39A5E270C0A3}"/>
              </a:ext>
            </a:extLst>
          </p:cNvPr>
          <p:cNvSpPr txBox="1">
            <a:spLocks noGrp="1"/>
          </p:cNvSpPr>
          <p:nvPr>
            <p:ph type="title" idx="4294967295"/>
          </p:nvPr>
        </p:nvSpPr>
        <p:spPr>
          <a:xfrm>
            <a:off x="1188616" y="406561"/>
            <a:ext cx="8404588"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Last </a:t>
            </a:r>
            <a:r>
              <a:rPr kumimoji="0" lang="en-US" sz="6000" b="1" i="0" u="none" strike="noStrike" kern="1200" cap="none" spc="0" normalizeH="0" baseline="0" noProof="0" dirty="0">
                <a:ln>
                  <a:noFill/>
                </a:ln>
                <a:solidFill>
                  <a:srgbClr val="00567D"/>
                </a:solidFill>
                <a:effectLst/>
                <a:uLnTx/>
                <a:uFillTx/>
                <a:latin typeface="+mn-lt"/>
                <a:ea typeface="+mn-ea"/>
                <a:cs typeface="+mn-cs"/>
              </a:rPr>
              <a:t>30</a:t>
            </a:r>
            <a:r>
              <a:rPr kumimoji="0" lang="en-US" sz="4000" b="1" i="0" u="none" strike="noStrike" kern="1200" cap="none" spc="0" normalizeH="0" baseline="0" noProof="0" dirty="0">
                <a:ln>
                  <a:noFill/>
                </a:ln>
                <a:solidFill>
                  <a:srgbClr val="00567D"/>
                </a:solidFill>
                <a:effectLst/>
                <a:uLnTx/>
                <a:uFillTx/>
                <a:latin typeface="+mn-lt"/>
                <a:ea typeface="+mn-ea"/>
                <a:cs typeface="+mn-cs"/>
              </a:rPr>
              <a:t> days</a:t>
            </a:r>
          </a:p>
        </p:txBody>
      </p:sp>
      <p:sp>
        <p:nvSpPr>
          <p:cNvPr id="12" name="TextBox 11">
            <a:extLst>
              <a:ext uri="{FF2B5EF4-FFF2-40B4-BE49-F238E27FC236}">
                <a16:creationId xmlns:a16="http://schemas.microsoft.com/office/drawing/2014/main" id="{EA63F45C-2A84-F271-F448-67E4386005C7}"/>
              </a:ext>
            </a:extLst>
          </p:cNvPr>
          <p:cNvSpPr txBox="1"/>
          <p:nvPr/>
        </p:nvSpPr>
        <p:spPr>
          <a:xfrm>
            <a:off x="1187299" y="1775702"/>
            <a:ext cx="3640209" cy="3276282"/>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000" dirty="0">
                <a:solidFill>
                  <a:srgbClr val="00567D"/>
                </a:solidFill>
              </a:rPr>
              <a:t>Location of application</a:t>
            </a:r>
          </a:p>
          <a:p>
            <a:pPr marL="457200" indent="-457200">
              <a:lnSpc>
                <a:spcPct val="150000"/>
              </a:lnSpc>
              <a:buFont typeface="Arial" panose="020B0604020202020204" pitchFamily="34" charset="0"/>
              <a:buChar char="•"/>
            </a:pPr>
            <a:r>
              <a:rPr lang="en-US" sz="2000" dirty="0">
                <a:solidFill>
                  <a:srgbClr val="00567D"/>
                </a:solidFill>
              </a:rPr>
              <a:t>Product name</a:t>
            </a:r>
          </a:p>
          <a:p>
            <a:pPr marL="457200" indent="-457200">
              <a:lnSpc>
                <a:spcPct val="150000"/>
              </a:lnSpc>
              <a:buFont typeface="Arial" panose="020B0604020202020204" pitchFamily="34" charset="0"/>
              <a:buChar char="•"/>
            </a:pPr>
            <a:r>
              <a:rPr lang="en-US" sz="2000" dirty="0">
                <a:solidFill>
                  <a:srgbClr val="00567D"/>
                </a:solidFill>
              </a:rPr>
              <a:t>EPA registration (#)</a:t>
            </a:r>
          </a:p>
          <a:p>
            <a:pPr marL="457200" indent="-457200">
              <a:lnSpc>
                <a:spcPct val="150000"/>
              </a:lnSpc>
              <a:buFont typeface="Arial" panose="020B0604020202020204" pitchFamily="34" charset="0"/>
              <a:buChar char="•"/>
            </a:pPr>
            <a:r>
              <a:rPr lang="en-US" sz="2000" dirty="0">
                <a:solidFill>
                  <a:srgbClr val="00567D"/>
                </a:solidFill>
              </a:rPr>
              <a:t>Active ingredients</a:t>
            </a:r>
          </a:p>
          <a:p>
            <a:pPr marL="457200" indent="-457200">
              <a:lnSpc>
                <a:spcPct val="150000"/>
              </a:lnSpc>
              <a:buFont typeface="Arial" panose="020B0604020202020204" pitchFamily="34" charset="0"/>
              <a:buChar char="•"/>
            </a:pPr>
            <a:r>
              <a:rPr lang="en-US" sz="2000" dirty="0">
                <a:solidFill>
                  <a:srgbClr val="00567D"/>
                </a:solidFill>
              </a:rPr>
              <a:t>Time and date of the application</a:t>
            </a:r>
          </a:p>
          <a:p>
            <a:pPr marL="457200" indent="-457200">
              <a:lnSpc>
                <a:spcPct val="150000"/>
              </a:lnSpc>
              <a:buFont typeface="Arial" panose="020B0604020202020204" pitchFamily="34" charset="0"/>
              <a:buChar char="•"/>
            </a:pPr>
            <a:r>
              <a:rPr lang="en-US" sz="2000" dirty="0">
                <a:solidFill>
                  <a:srgbClr val="00567D"/>
                </a:solidFill>
              </a:rPr>
              <a:t>Restricted entry interval </a:t>
            </a:r>
          </a:p>
        </p:txBody>
      </p:sp>
      <p:pic>
        <p:nvPicPr>
          <p:cNvPr id="4" name="Picture 3">
            <a:extLst>
              <a:ext uri="{FF2B5EF4-FFF2-40B4-BE49-F238E27FC236}">
                <a16:creationId xmlns:a16="http://schemas.microsoft.com/office/drawing/2014/main" id="{E92DEBA9-ADA1-BCC5-8AA1-C40FEE0D981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graphicFrame>
        <p:nvGraphicFramePr>
          <p:cNvPr id="8" name="Table 7" descr="Sample of a blank table to fill in with required information as mentioned on this slide.">
            <a:extLst>
              <a:ext uri="{FF2B5EF4-FFF2-40B4-BE49-F238E27FC236}">
                <a16:creationId xmlns:a16="http://schemas.microsoft.com/office/drawing/2014/main" id="{D3818201-CB8F-E7C6-249C-1FAB0DA3ABC2}"/>
              </a:ext>
            </a:extLst>
          </p:cNvPr>
          <p:cNvGraphicFramePr>
            <a:graphicFrameLocks noGrp="1"/>
          </p:cNvGraphicFramePr>
          <p:nvPr>
            <p:extLst>
              <p:ext uri="{D42A27DB-BD31-4B8C-83A1-F6EECF244321}">
                <p14:modId xmlns:p14="http://schemas.microsoft.com/office/powerpoint/2010/main" val="2291221922"/>
              </p:ext>
            </p:extLst>
          </p:nvPr>
        </p:nvGraphicFramePr>
        <p:xfrm>
          <a:off x="4583018" y="1848687"/>
          <a:ext cx="7484276" cy="2692838"/>
        </p:xfrm>
        <a:graphic>
          <a:graphicData uri="http://schemas.openxmlformats.org/drawingml/2006/table">
            <a:tbl>
              <a:tblPr firstRow="1" bandRow="1">
                <a:tableStyleId>{5C22544A-7EE6-4342-B048-85BDC9FD1C3A}</a:tableStyleId>
              </a:tblPr>
              <a:tblGrid>
                <a:gridCol w="838083">
                  <a:extLst>
                    <a:ext uri="{9D8B030D-6E8A-4147-A177-3AD203B41FA5}">
                      <a16:colId xmlns:a16="http://schemas.microsoft.com/office/drawing/2014/main" val="3731409169"/>
                    </a:ext>
                  </a:extLst>
                </a:gridCol>
                <a:gridCol w="818592">
                  <a:extLst>
                    <a:ext uri="{9D8B030D-6E8A-4147-A177-3AD203B41FA5}">
                      <a16:colId xmlns:a16="http://schemas.microsoft.com/office/drawing/2014/main" val="3774367999"/>
                    </a:ext>
                  </a:extLst>
                </a:gridCol>
                <a:gridCol w="886809">
                  <a:extLst>
                    <a:ext uri="{9D8B030D-6E8A-4147-A177-3AD203B41FA5}">
                      <a16:colId xmlns:a16="http://schemas.microsoft.com/office/drawing/2014/main" val="723011047"/>
                    </a:ext>
                  </a:extLst>
                </a:gridCol>
                <a:gridCol w="1159673">
                  <a:extLst>
                    <a:ext uri="{9D8B030D-6E8A-4147-A177-3AD203B41FA5}">
                      <a16:colId xmlns:a16="http://schemas.microsoft.com/office/drawing/2014/main" val="1366628557"/>
                    </a:ext>
                  </a:extLst>
                </a:gridCol>
                <a:gridCol w="1218144">
                  <a:extLst>
                    <a:ext uri="{9D8B030D-6E8A-4147-A177-3AD203B41FA5}">
                      <a16:colId xmlns:a16="http://schemas.microsoft.com/office/drawing/2014/main" val="760176777"/>
                    </a:ext>
                  </a:extLst>
                </a:gridCol>
                <a:gridCol w="1009625">
                  <a:extLst>
                    <a:ext uri="{9D8B030D-6E8A-4147-A177-3AD203B41FA5}">
                      <a16:colId xmlns:a16="http://schemas.microsoft.com/office/drawing/2014/main" val="392371131"/>
                    </a:ext>
                  </a:extLst>
                </a:gridCol>
                <a:gridCol w="1553350">
                  <a:extLst>
                    <a:ext uri="{9D8B030D-6E8A-4147-A177-3AD203B41FA5}">
                      <a16:colId xmlns:a16="http://schemas.microsoft.com/office/drawing/2014/main" val="3201566456"/>
                    </a:ext>
                  </a:extLst>
                </a:gridCol>
              </a:tblGrid>
              <a:tr h="1204808">
                <a:tc>
                  <a:txBody>
                    <a:bodyPr/>
                    <a:lstStyle/>
                    <a:p>
                      <a:pPr>
                        <a:lnSpc>
                          <a:spcPct val="150000"/>
                        </a:lnSpc>
                      </a:pPr>
                      <a:r>
                        <a:rPr lang="en-US" sz="1400" b="1" kern="1200" dirty="0">
                          <a:solidFill>
                            <a:schemeClr val="lt1"/>
                          </a:solidFill>
                          <a:effectLst/>
                        </a:rPr>
                        <a:t>Area treated</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Product name</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EPA Reg. number</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Common name Active ingredient</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Application Month/Day/ Time</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Restricted entry interval</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Do not enter until: Month/Day/Time</a:t>
                      </a:r>
                      <a:endParaRPr lang="en-US" sz="1400" dirty="0"/>
                    </a:p>
                  </a:txBody>
                  <a:tcPr>
                    <a:solidFill>
                      <a:srgbClr val="00567D"/>
                    </a:solidFill>
                  </a:tcPr>
                </a:tc>
                <a:extLst>
                  <a:ext uri="{0D108BD9-81ED-4DB2-BD59-A6C34878D82A}">
                    <a16:rowId xmlns:a16="http://schemas.microsoft.com/office/drawing/2014/main" val="1434579777"/>
                  </a:ext>
                </a:extLst>
              </a:tr>
              <a:tr h="496010">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extLst>
                  <a:ext uri="{0D108BD9-81ED-4DB2-BD59-A6C34878D82A}">
                    <a16:rowId xmlns:a16="http://schemas.microsoft.com/office/drawing/2014/main" val="735385812"/>
                  </a:ext>
                </a:extLst>
              </a:tr>
              <a:tr h="496010">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a:p>
                  </a:txBody>
                  <a:tcPr/>
                </a:tc>
                <a:extLst>
                  <a:ext uri="{0D108BD9-81ED-4DB2-BD59-A6C34878D82A}">
                    <a16:rowId xmlns:a16="http://schemas.microsoft.com/office/drawing/2014/main" val="4229737246"/>
                  </a:ext>
                </a:extLst>
              </a:tr>
              <a:tr h="496010">
                <a:tc>
                  <a:txBody>
                    <a:bodyPr/>
                    <a:lstStyle/>
                    <a:p>
                      <a:pPr>
                        <a:lnSpc>
                          <a:spcPct val="150000"/>
                        </a:lnSpc>
                      </a:pPr>
                      <a:endParaRPr lang="en-US" dirty="0"/>
                    </a:p>
                  </a:txBody>
                  <a:tcPr/>
                </a:tc>
                <a:tc>
                  <a:txBody>
                    <a:bodyPr/>
                    <a:lstStyle/>
                    <a:p>
                      <a:pPr>
                        <a:lnSpc>
                          <a:spcPct val="150000"/>
                        </a:lnSpc>
                      </a:pPr>
                      <a:endParaRPr lang="en-US"/>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tc>
                  <a:txBody>
                    <a:bodyPr/>
                    <a:lstStyle/>
                    <a:p>
                      <a:pPr>
                        <a:lnSpc>
                          <a:spcPct val="150000"/>
                        </a:lnSpc>
                      </a:pPr>
                      <a:endParaRPr lang="en-US" dirty="0"/>
                    </a:p>
                  </a:txBody>
                  <a:tcPr/>
                </a:tc>
                <a:extLst>
                  <a:ext uri="{0D108BD9-81ED-4DB2-BD59-A6C34878D82A}">
                    <a16:rowId xmlns:a16="http://schemas.microsoft.com/office/drawing/2014/main" val="3130591277"/>
                  </a:ext>
                </a:extLst>
              </a:tr>
            </a:tbl>
          </a:graphicData>
        </a:graphic>
      </p:graphicFrame>
      <p:sp>
        <p:nvSpPr>
          <p:cNvPr id="5" name="TextBox 4">
            <a:extLst>
              <a:ext uri="{FF2B5EF4-FFF2-40B4-BE49-F238E27FC236}">
                <a16:creationId xmlns:a16="http://schemas.microsoft.com/office/drawing/2014/main" id="{14FF1E62-C593-2D6F-A13E-6779ACA84334}"/>
              </a:ext>
            </a:extLst>
          </p:cNvPr>
          <p:cNvSpPr txBox="1"/>
          <p:nvPr/>
        </p:nvSpPr>
        <p:spPr>
          <a:xfrm>
            <a:off x="6448425" y="4581525"/>
            <a:ext cx="4848225" cy="369332"/>
          </a:xfrm>
          <a:prstGeom prst="rect">
            <a:avLst/>
          </a:prstGeom>
          <a:noFill/>
        </p:spPr>
        <p:txBody>
          <a:bodyPr wrap="square" rtlCol="0">
            <a:spAutoFit/>
          </a:bodyPr>
          <a:lstStyle/>
          <a:p>
            <a:r>
              <a:rPr lang="en-US" i="1" dirty="0">
                <a:solidFill>
                  <a:srgbClr val="00567D"/>
                </a:solidFill>
              </a:rPr>
              <a:t>Example pesticide application record on next slide.</a:t>
            </a:r>
          </a:p>
        </p:txBody>
      </p:sp>
    </p:spTree>
    <p:extLst>
      <p:ext uri="{BB962C8B-B14F-4D97-AF65-F5344CB8AC3E}">
        <p14:creationId xmlns:p14="http://schemas.microsoft.com/office/powerpoint/2010/main" val="28898428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94E4F-1604-2ABD-BC93-6DFC0E79128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B08A2D3-FA1B-D045-00DE-37690663FB1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2397BE20-7221-248C-65E1-DD401A1E941E}"/>
              </a:ext>
            </a:extLst>
          </p:cNvPr>
          <p:cNvSpPr>
            <a:spLocks noGrp="1"/>
          </p:cNvSpPr>
          <p:nvPr>
            <p:ph type="sldNum" sz="quarter" idx="12"/>
          </p:nvPr>
        </p:nvSpPr>
        <p:spPr/>
        <p:txBody>
          <a:bodyPr/>
          <a:lstStyle/>
          <a:p>
            <a:fld id="{99562CDD-8BC9-4CF6-AA03-D93997F55C9A}" type="slidenum">
              <a:rPr lang="en-US" smtClean="0"/>
              <a:pPr/>
              <a:t>35</a:t>
            </a:fld>
            <a:endParaRPr lang="en-US" dirty="0"/>
          </a:p>
        </p:txBody>
      </p:sp>
      <p:sp>
        <p:nvSpPr>
          <p:cNvPr id="2" name="Footer Placeholder 1" descr="workbook page number">
            <a:extLst>
              <a:ext uri="{FF2B5EF4-FFF2-40B4-BE49-F238E27FC236}">
                <a16:creationId xmlns:a16="http://schemas.microsoft.com/office/drawing/2014/main" id="{BDADB98F-2EEE-F7E5-3876-B65839BBED86}"/>
              </a:ext>
            </a:extLst>
          </p:cNvPr>
          <p:cNvSpPr>
            <a:spLocks noGrp="1"/>
          </p:cNvSpPr>
          <p:nvPr>
            <p:ph type="ftr" sz="quarter" idx="11"/>
          </p:nvPr>
        </p:nvSpPr>
        <p:spPr/>
        <p:txBody>
          <a:bodyPr/>
          <a:lstStyle/>
          <a:p>
            <a:pPr algn="l"/>
            <a:r>
              <a:rPr lang="en-US" dirty="0"/>
              <a:t>Workbook Page #41</a:t>
            </a:r>
          </a:p>
        </p:txBody>
      </p:sp>
      <p:sp>
        <p:nvSpPr>
          <p:cNvPr id="9" name="Title 8">
            <a:extLst>
              <a:ext uri="{FF2B5EF4-FFF2-40B4-BE49-F238E27FC236}">
                <a16:creationId xmlns:a16="http://schemas.microsoft.com/office/drawing/2014/main" id="{68916F8F-1322-A1F0-A185-26F6417F9572}"/>
              </a:ext>
            </a:extLst>
          </p:cNvPr>
          <p:cNvSpPr txBox="1">
            <a:spLocks noGrp="1"/>
          </p:cNvSpPr>
          <p:nvPr>
            <p:ph type="title" idx="4294967295"/>
          </p:nvPr>
        </p:nvSpPr>
        <p:spPr>
          <a:xfrm>
            <a:off x="1247886" y="410779"/>
            <a:ext cx="840458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Example pesticide application record</a:t>
            </a:r>
          </a:p>
        </p:txBody>
      </p:sp>
      <p:pic>
        <p:nvPicPr>
          <p:cNvPr id="4" name="Picture 3">
            <a:extLst>
              <a:ext uri="{FF2B5EF4-FFF2-40B4-BE49-F238E27FC236}">
                <a16:creationId xmlns:a16="http://schemas.microsoft.com/office/drawing/2014/main" id="{D59CA658-9C70-5884-D760-E2E1E2AD204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graphicFrame>
        <p:nvGraphicFramePr>
          <p:cNvPr id="7" name="Table 6" descr="Example of completed table with required information as mentioned on previous slide.">
            <a:extLst>
              <a:ext uri="{FF2B5EF4-FFF2-40B4-BE49-F238E27FC236}">
                <a16:creationId xmlns:a16="http://schemas.microsoft.com/office/drawing/2014/main" id="{0DFEBB46-0841-0855-4BAA-EE8984889A7A}"/>
              </a:ext>
            </a:extLst>
          </p:cNvPr>
          <p:cNvGraphicFramePr>
            <a:graphicFrameLocks noGrp="1"/>
          </p:cNvGraphicFramePr>
          <p:nvPr>
            <p:extLst>
              <p:ext uri="{D42A27DB-BD31-4B8C-83A1-F6EECF244321}">
                <p14:modId xmlns:p14="http://schemas.microsoft.com/office/powerpoint/2010/main" val="182976215"/>
              </p:ext>
            </p:extLst>
          </p:nvPr>
        </p:nvGraphicFramePr>
        <p:xfrm>
          <a:off x="1247886" y="2058510"/>
          <a:ext cx="10645842" cy="3254448"/>
        </p:xfrm>
        <a:graphic>
          <a:graphicData uri="http://schemas.openxmlformats.org/drawingml/2006/table">
            <a:tbl>
              <a:tblPr firstRow="1" bandRow="1">
                <a:tableStyleId>{5C22544A-7EE6-4342-B048-85BDC9FD1C3A}</a:tableStyleId>
              </a:tblPr>
              <a:tblGrid>
                <a:gridCol w="1192112">
                  <a:extLst>
                    <a:ext uri="{9D8B030D-6E8A-4147-A177-3AD203B41FA5}">
                      <a16:colId xmlns:a16="http://schemas.microsoft.com/office/drawing/2014/main" val="3731409169"/>
                    </a:ext>
                  </a:extLst>
                </a:gridCol>
                <a:gridCol w="1164388">
                  <a:extLst>
                    <a:ext uri="{9D8B030D-6E8A-4147-A177-3AD203B41FA5}">
                      <a16:colId xmlns:a16="http://schemas.microsoft.com/office/drawing/2014/main" val="3774367999"/>
                    </a:ext>
                  </a:extLst>
                </a:gridCol>
                <a:gridCol w="1261421">
                  <a:extLst>
                    <a:ext uri="{9D8B030D-6E8A-4147-A177-3AD203B41FA5}">
                      <a16:colId xmlns:a16="http://schemas.microsoft.com/office/drawing/2014/main" val="723011047"/>
                    </a:ext>
                  </a:extLst>
                </a:gridCol>
                <a:gridCol w="1525566">
                  <a:extLst>
                    <a:ext uri="{9D8B030D-6E8A-4147-A177-3AD203B41FA5}">
                      <a16:colId xmlns:a16="http://schemas.microsoft.com/office/drawing/2014/main" val="1366628557"/>
                    </a:ext>
                  </a:extLst>
                </a:gridCol>
                <a:gridCol w="1856709">
                  <a:extLst>
                    <a:ext uri="{9D8B030D-6E8A-4147-A177-3AD203B41FA5}">
                      <a16:colId xmlns:a16="http://schemas.microsoft.com/office/drawing/2014/main" val="760176777"/>
                    </a:ext>
                  </a:extLst>
                </a:gridCol>
                <a:gridCol w="1436118">
                  <a:extLst>
                    <a:ext uri="{9D8B030D-6E8A-4147-A177-3AD203B41FA5}">
                      <a16:colId xmlns:a16="http://schemas.microsoft.com/office/drawing/2014/main" val="392371131"/>
                    </a:ext>
                  </a:extLst>
                </a:gridCol>
                <a:gridCol w="2209528">
                  <a:extLst>
                    <a:ext uri="{9D8B030D-6E8A-4147-A177-3AD203B41FA5}">
                      <a16:colId xmlns:a16="http://schemas.microsoft.com/office/drawing/2014/main" val="3201566456"/>
                    </a:ext>
                  </a:extLst>
                </a:gridCol>
              </a:tblGrid>
              <a:tr h="839097">
                <a:tc>
                  <a:txBody>
                    <a:bodyPr/>
                    <a:lstStyle/>
                    <a:p>
                      <a:pPr>
                        <a:lnSpc>
                          <a:spcPct val="150000"/>
                        </a:lnSpc>
                      </a:pPr>
                      <a:r>
                        <a:rPr lang="en-US" sz="1400" b="1" kern="1200" dirty="0">
                          <a:solidFill>
                            <a:schemeClr val="lt1"/>
                          </a:solidFill>
                          <a:effectLst/>
                        </a:rPr>
                        <a:t>Area treated</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Product name</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EPA Reg. number</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Common name Active ingredient</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Application Month/Day/ Time</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Restricted entry interval</a:t>
                      </a:r>
                      <a:endParaRPr lang="en-US" sz="1400" dirty="0"/>
                    </a:p>
                  </a:txBody>
                  <a:tcPr>
                    <a:solidFill>
                      <a:srgbClr val="00567D"/>
                    </a:solidFill>
                  </a:tcPr>
                </a:tc>
                <a:tc>
                  <a:txBody>
                    <a:bodyPr/>
                    <a:lstStyle/>
                    <a:p>
                      <a:pPr>
                        <a:lnSpc>
                          <a:spcPct val="150000"/>
                        </a:lnSpc>
                      </a:pPr>
                      <a:r>
                        <a:rPr lang="en-US" sz="1400" b="1" kern="1200" dirty="0">
                          <a:solidFill>
                            <a:schemeClr val="lt1"/>
                          </a:solidFill>
                          <a:effectLst/>
                        </a:rPr>
                        <a:t>Do not enter until: Month/Day/Time</a:t>
                      </a:r>
                      <a:endParaRPr lang="en-US" sz="1400" dirty="0"/>
                    </a:p>
                  </a:txBody>
                  <a:tcPr>
                    <a:solidFill>
                      <a:srgbClr val="00567D"/>
                    </a:solidFill>
                  </a:tcPr>
                </a:tc>
                <a:extLst>
                  <a:ext uri="{0D108BD9-81ED-4DB2-BD59-A6C34878D82A}">
                    <a16:rowId xmlns:a16="http://schemas.microsoft.com/office/drawing/2014/main" val="1434579777"/>
                  </a:ext>
                </a:extLst>
              </a:tr>
              <a:tr h="657863">
                <a:tc>
                  <a:txBody>
                    <a:bodyPr/>
                    <a:lstStyle/>
                    <a:p>
                      <a:pPr>
                        <a:lnSpc>
                          <a:spcPct val="150000"/>
                        </a:lnSpc>
                      </a:pPr>
                      <a:r>
                        <a:rPr lang="en-US" sz="1400" i="1" dirty="0"/>
                        <a:t>Pears Home Place</a:t>
                      </a:r>
                    </a:p>
                  </a:txBody>
                  <a:tcPr/>
                </a:tc>
                <a:tc>
                  <a:txBody>
                    <a:bodyPr/>
                    <a:lstStyle/>
                    <a:p>
                      <a:pPr>
                        <a:lnSpc>
                          <a:spcPct val="150000"/>
                        </a:lnSpc>
                      </a:pPr>
                      <a:r>
                        <a:rPr lang="en-US" sz="1400" i="1" dirty="0"/>
                        <a:t>Dimethoate 2.67EC</a:t>
                      </a:r>
                    </a:p>
                  </a:txBody>
                  <a:tcPr/>
                </a:tc>
                <a:tc>
                  <a:txBody>
                    <a:bodyPr/>
                    <a:lstStyle/>
                    <a:p>
                      <a:pPr>
                        <a:lnSpc>
                          <a:spcPct val="150000"/>
                        </a:lnSpc>
                      </a:pPr>
                      <a:r>
                        <a:rPr lang="en-US" sz="1400" i="1" dirty="0"/>
                        <a:t>34704-489</a:t>
                      </a:r>
                    </a:p>
                  </a:txBody>
                  <a:tcPr/>
                </a:tc>
                <a:tc>
                  <a:txBody>
                    <a:bodyPr/>
                    <a:lstStyle/>
                    <a:p>
                      <a:pPr>
                        <a:lnSpc>
                          <a:spcPct val="150000"/>
                        </a:lnSpc>
                      </a:pPr>
                      <a:r>
                        <a:rPr lang="en-US" sz="1400" i="1" dirty="0"/>
                        <a:t>Dimethoate</a:t>
                      </a:r>
                    </a:p>
                  </a:txBody>
                  <a:tcPr/>
                </a:tc>
                <a:tc>
                  <a:txBody>
                    <a:bodyPr/>
                    <a:lstStyle/>
                    <a:p>
                      <a:pPr>
                        <a:lnSpc>
                          <a:spcPct val="150000"/>
                        </a:lnSpc>
                      </a:pPr>
                      <a:r>
                        <a:rPr lang="en-US" sz="1400" i="1" dirty="0"/>
                        <a:t>May 5</a:t>
                      </a:r>
                      <a:r>
                        <a:rPr lang="en-US" sz="1400" i="1" baseline="30000" dirty="0"/>
                        <a:t>th</a:t>
                      </a:r>
                      <a:r>
                        <a:rPr lang="en-US" sz="1400" i="1" dirty="0"/>
                        <a:t> - 11 a.m.</a:t>
                      </a:r>
                    </a:p>
                    <a:p>
                      <a:pPr>
                        <a:lnSpc>
                          <a:spcPct val="150000"/>
                        </a:lnSpc>
                      </a:pPr>
                      <a:endParaRPr lang="en-US" sz="1400" i="1" dirty="0"/>
                    </a:p>
                  </a:txBody>
                  <a:tcPr/>
                </a:tc>
                <a:tc>
                  <a:txBody>
                    <a:bodyPr/>
                    <a:lstStyle/>
                    <a:p>
                      <a:pPr>
                        <a:lnSpc>
                          <a:spcPct val="150000"/>
                        </a:lnSpc>
                      </a:pPr>
                      <a:r>
                        <a:rPr lang="en-US" sz="1400" i="1" dirty="0"/>
                        <a:t>10 days</a:t>
                      </a:r>
                    </a:p>
                  </a:txBody>
                  <a:tcPr/>
                </a:tc>
                <a:tc>
                  <a:txBody>
                    <a:bodyPr/>
                    <a:lstStyle/>
                    <a:p>
                      <a:pPr>
                        <a:lnSpc>
                          <a:spcPct val="150000"/>
                        </a:lnSpc>
                      </a:pPr>
                      <a:r>
                        <a:rPr lang="en-US" sz="1400" i="1" dirty="0"/>
                        <a:t>May 15</a:t>
                      </a:r>
                      <a:r>
                        <a:rPr lang="en-US" sz="1400" i="1" baseline="30000" dirty="0"/>
                        <a:t>th</a:t>
                      </a:r>
                      <a:r>
                        <a:rPr lang="en-US" sz="1400" i="1" dirty="0"/>
                        <a:t> - 11 a.m.</a:t>
                      </a:r>
                    </a:p>
                    <a:p>
                      <a:pPr>
                        <a:lnSpc>
                          <a:spcPct val="150000"/>
                        </a:lnSpc>
                      </a:pPr>
                      <a:endParaRPr lang="en-US" sz="1400" i="1" dirty="0"/>
                    </a:p>
                  </a:txBody>
                  <a:tcPr/>
                </a:tc>
                <a:extLst>
                  <a:ext uri="{0D108BD9-81ED-4DB2-BD59-A6C34878D82A}">
                    <a16:rowId xmlns:a16="http://schemas.microsoft.com/office/drawing/2014/main" val="735385812"/>
                  </a:ext>
                </a:extLst>
              </a:tr>
              <a:tr h="657863">
                <a:tc>
                  <a:txBody>
                    <a:bodyPr/>
                    <a:lstStyle/>
                    <a:p>
                      <a:pPr>
                        <a:lnSpc>
                          <a:spcPct val="150000"/>
                        </a:lnSpc>
                      </a:pPr>
                      <a:r>
                        <a:rPr lang="en-US" sz="1400" i="1" dirty="0"/>
                        <a:t>Blueberries Abilene Block</a:t>
                      </a:r>
                    </a:p>
                  </a:txBody>
                  <a:tcPr/>
                </a:tc>
                <a:tc>
                  <a:txBody>
                    <a:bodyPr/>
                    <a:lstStyle/>
                    <a:p>
                      <a:pPr>
                        <a:lnSpc>
                          <a:spcPct val="150000"/>
                        </a:lnSpc>
                      </a:pPr>
                      <a:r>
                        <a:rPr lang="en-US" sz="1400" i="1" dirty="0" err="1"/>
                        <a:t>Captan</a:t>
                      </a:r>
                      <a:r>
                        <a:rPr lang="en-US" sz="1400" i="1" dirty="0"/>
                        <a:t> 4L</a:t>
                      </a:r>
                    </a:p>
                  </a:txBody>
                  <a:tcPr/>
                </a:tc>
                <a:tc>
                  <a:txBody>
                    <a:bodyPr/>
                    <a:lstStyle/>
                    <a:p>
                      <a:pPr>
                        <a:lnSpc>
                          <a:spcPct val="150000"/>
                        </a:lnSpc>
                      </a:pPr>
                      <a:r>
                        <a:rPr lang="en-US" sz="1400" i="1" dirty="0"/>
                        <a:t>19713-644</a:t>
                      </a:r>
                    </a:p>
                  </a:txBody>
                  <a:tcPr/>
                </a:tc>
                <a:tc>
                  <a:txBody>
                    <a:bodyPr/>
                    <a:lstStyle/>
                    <a:p>
                      <a:pPr>
                        <a:lnSpc>
                          <a:spcPct val="150000"/>
                        </a:lnSpc>
                      </a:pPr>
                      <a:r>
                        <a:rPr lang="en-US" sz="1400" i="1" dirty="0" err="1"/>
                        <a:t>Captan</a:t>
                      </a:r>
                      <a:endParaRPr lang="en-US" sz="1400" i="1" dirty="0"/>
                    </a:p>
                  </a:txBody>
                  <a:tcPr/>
                </a:tc>
                <a:tc>
                  <a:txBody>
                    <a:bodyPr/>
                    <a:lstStyle/>
                    <a:p>
                      <a:pPr>
                        <a:lnSpc>
                          <a:spcPct val="150000"/>
                        </a:lnSpc>
                      </a:pPr>
                      <a:r>
                        <a:rPr lang="en-US" sz="1400" i="1" dirty="0"/>
                        <a:t>April 11</a:t>
                      </a:r>
                      <a:r>
                        <a:rPr lang="en-US" sz="1400" i="1" baseline="30000" dirty="0"/>
                        <a:t>th</a:t>
                      </a:r>
                      <a:r>
                        <a:rPr lang="en-US" sz="1400" i="1" dirty="0"/>
                        <a:t> - 10:30 a.m.</a:t>
                      </a:r>
                    </a:p>
                    <a:p>
                      <a:pPr>
                        <a:lnSpc>
                          <a:spcPct val="150000"/>
                        </a:lnSpc>
                      </a:pPr>
                      <a:endParaRPr lang="en-US" sz="1400" i="1" dirty="0"/>
                    </a:p>
                  </a:txBody>
                  <a:tcPr/>
                </a:tc>
                <a:tc>
                  <a:txBody>
                    <a:bodyPr/>
                    <a:lstStyle/>
                    <a:p>
                      <a:pPr>
                        <a:lnSpc>
                          <a:spcPct val="150000"/>
                        </a:lnSpc>
                      </a:pPr>
                      <a:r>
                        <a:rPr lang="en-US" sz="1400" i="1" dirty="0"/>
                        <a:t>48 hours</a:t>
                      </a:r>
                    </a:p>
                  </a:txBody>
                  <a:tcPr/>
                </a:tc>
                <a:tc>
                  <a:txBody>
                    <a:bodyPr/>
                    <a:lstStyle/>
                    <a:p>
                      <a:pPr>
                        <a:lnSpc>
                          <a:spcPct val="150000"/>
                        </a:lnSpc>
                      </a:pPr>
                      <a:r>
                        <a:rPr lang="en-US" sz="1400" i="1" dirty="0"/>
                        <a:t>April 13</a:t>
                      </a:r>
                      <a:r>
                        <a:rPr lang="en-US" sz="1400" i="1" baseline="30000" dirty="0"/>
                        <a:t>th</a:t>
                      </a:r>
                      <a:r>
                        <a:rPr lang="en-US" sz="1400" i="1" dirty="0"/>
                        <a:t>- 10:30 a.m.</a:t>
                      </a:r>
                    </a:p>
                    <a:p>
                      <a:pPr>
                        <a:lnSpc>
                          <a:spcPct val="150000"/>
                        </a:lnSpc>
                      </a:pPr>
                      <a:endParaRPr lang="en-US" sz="1400" i="1" dirty="0"/>
                    </a:p>
                  </a:txBody>
                  <a:tcPr/>
                </a:tc>
                <a:extLst>
                  <a:ext uri="{0D108BD9-81ED-4DB2-BD59-A6C34878D82A}">
                    <a16:rowId xmlns:a16="http://schemas.microsoft.com/office/drawing/2014/main" val="4229737246"/>
                  </a:ext>
                </a:extLst>
              </a:tr>
              <a:tr h="657863">
                <a:tc>
                  <a:txBody>
                    <a:bodyPr/>
                    <a:lstStyle/>
                    <a:p>
                      <a:pPr>
                        <a:lnSpc>
                          <a:spcPct val="150000"/>
                        </a:lnSpc>
                      </a:pPr>
                      <a:r>
                        <a:rPr lang="en-US" sz="1400" i="1" dirty="0"/>
                        <a:t>Grass Seed Field/Howell Prairie</a:t>
                      </a:r>
                    </a:p>
                  </a:txBody>
                  <a:tcPr/>
                </a:tc>
                <a:tc>
                  <a:txBody>
                    <a:bodyPr/>
                    <a:lstStyle/>
                    <a:p>
                      <a:pPr>
                        <a:lnSpc>
                          <a:spcPct val="150000"/>
                        </a:lnSpc>
                      </a:pPr>
                      <a:r>
                        <a:rPr lang="en-US" sz="1400" i="1" dirty="0"/>
                        <a:t>Roundup Ultra</a:t>
                      </a:r>
                    </a:p>
                  </a:txBody>
                  <a:tcPr/>
                </a:tc>
                <a:tc>
                  <a:txBody>
                    <a:bodyPr/>
                    <a:lstStyle/>
                    <a:p>
                      <a:pPr>
                        <a:lnSpc>
                          <a:spcPct val="150000"/>
                        </a:lnSpc>
                      </a:pPr>
                      <a:r>
                        <a:rPr lang="en-US" sz="1400" i="1" dirty="0"/>
                        <a:t>524-475</a:t>
                      </a:r>
                    </a:p>
                  </a:txBody>
                  <a:tcPr/>
                </a:tc>
                <a:tc>
                  <a:txBody>
                    <a:bodyPr/>
                    <a:lstStyle/>
                    <a:p>
                      <a:pPr>
                        <a:lnSpc>
                          <a:spcPct val="150000"/>
                        </a:lnSpc>
                      </a:pPr>
                      <a:r>
                        <a:rPr lang="en-US" sz="1400" i="1" dirty="0"/>
                        <a:t>Glyphosate</a:t>
                      </a:r>
                    </a:p>
                  </a:txBody>
                  <a:tcPr/>
                </a:tc>
                <a:tc>
                  <a:txBody>
                    <a:bodyPr/>
                    <a:lstStyle/>
                    <a:p>
                      <a:pPr>
                        <a:lnSpc>
                          <a:spcPct val="150000"/>
                        </a:lnSpc>
                      </a:pPr>
                      <a:r>
                        <a:rPr lang="en-US" sz="1400" i="1" dirty="0"/>
                        <a:t>March 25</a:t>
                      </a:r>
                      <a:r>
                        <a:rPr lang="en-US" sz="1400" i="1" baseline="30000" dirty="0"/>
                        <a:t>th</a:t>
                      </a:r>
                      <a:r>
                        <a:rPr lang="en-US" sz="1400" i="1" dirty="0"/>
                        <a:t> - 2 p.m.</a:t>
                      </a:r>
                    </a:p>
                    <a:p>
                      <a:pPr>
                        <a:lnSpc>
                          <a:spcPct val="150000"/>
                        </a:lnSpc>
                      </a:pPr>
                      <a:endParaRPr lang="en-US" sz="1400" i="1" dirty="0"/>
                    </a:p>
                  </a:txBody>
                  <a:tcPr/>
                </a:tc>
                <a:tc>
                  <a:txBody>
                    <a:bodyPr/>
                    <a:lstStyle/>
                    <a:p>
                      <a:pPr>
                        <a:lnSpc>
                          <a:spcPct val="150000"/>
                        </a:lnSpc>
                      </a:pPr>
                      <a:r>
                        <a:rPr lang="en-US" sz="1400" i="1" dirty="0"/>
                        <a:t>4 hours</a:t>
                      </a:r>
                    </a:p>
                  </a:txBody>
                  <a:tcPr/>
                </a:tc>
                <a:tc>
                  <a:txBody>
                    <a:bodyPr/>
                    <a:lstStyle/>
                    <a:p>
                      <a:pPr>
                        <a:lnSpc>
                          <a:spcPct val="150000"/>
                        </a:lnSpc>
                      </a:pPr>
                      <a:r>
                        <a:rPr lang="en-US" sz="1400" i="1" dirty="0"/>
                        <a:t>March 25</a:t>
                      </a:r>
                      <a:r>
                        <a:rPr lang="en-US" sz="1400" i="1" baseline="30000" dirty="0"/>
                        <a:t>th</a:t>
                      </a:r>
                      <a:r>
                        <a:rPr lang="en-US" sz="1400" i="1" dirty="0"/>
                        <a:t> - 6 p.m.</a:t>
                      </a:r>
                    </a:p>
                    <a:p>
                      <a:pPr>
                        <a:lnSpc>
                          <a:spcPct val="150000"/>
                        </a:lnSpc>
                      </a:pPr>
                      <a:endParaRPr lang="en-US" sz="1400" i="1" dirty="0"/>
                    </a:p>
                  </a:txBody>
                  <a:tcPr/>
                </a:tc>
                <a:extLst>
                  <a:ext uri="{0D108BD9-81ED-4DB2-BD59-A6C34878D82A}">
                    <a16:rowId xmlns:a16="http://schemas.microsoft.com/office/drawing/2014/main" val="3130591277"/>
                  </a:ext>
                </a:extLst>
              </a:tr>
            </a:tbl>
          </a:graphicData>
        </a:graphic>
      </p:graphicFrame>
    </p:spTree>
    <p:extLst>
      <p:ext uri="{BB962C8B-B14F-4D97-AF65-F5344CB8AC3E}">
        <p14:creationId xmlns:p14="http://schemas.microsoft.com/office/powerpoint/2010/main" val="2234877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CD162E49-089D-F5CF-329B-2911DB4F16DF}"/>
              </a:ext>
            </a:extLst>
          </p:cNvPr>
          <p:cNvSpPr>
            <a:spLocks noGrp="1"/>
          </p:cNvSpPr>
          <p:nvPr>
            <p:ph type="sldNum" sz="quarter" idx="12"/>
          </p:nvPr>
        </p:nvSpPr>
        <p:spPr/>
        <p:txBody>
          <a:bodyPr/>
          <a:lstStyle/>
          <a:p>
            <a:fld id="{99562CDD-8BC9-4CF6-AA03-D93997F55C9A}" type="slidenum">
              <a:rPr lang="en-US" smtClean="0"/>
              <a:pPr/>
              <a:t>36</a:t>
            </a:fld>
            <a:endParaRPr lang="en-US" dirty="0"/>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104827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Additional Educational Resources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CF49E48-4AF7-402C-2B6F-7B664E98F1E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2" name="TextBox 1">
            <a:extLst>
              <a:ext uri="{FF2B5EF4-FFF2-40B4-BE49-F238E27FC236}">
                <a16:creationId xmlns:a16="http://schemas.microsoft.com/office/drawing/2014/main" id="{81A88E50-D70E-5609-9234-736FB62DB04B}"/>
              </a:ext>
            </a:extLst>
          </p:cNvPr>
          <p:cNvSpPr txBox="1"/>
          <p:nvPr/>
        </p:nvSpPr>
        <p:spPr>
          <a:xfrm>
            <a:off x="1513322" y="1505106"/>
            <a:ext cx="10482729" cy="4868256"/>
          </a:xfrm>
          <a:prstGeom prst="rect">
            <a:avLst/>
          </a:prstGeom>
          <a:noFill/>
        </p:spPr>
        <p:txBody>
          <a:bodyPr wrap="square" rtlCol="0">
            <a:spAutoFit/>
          </a:bodyPr>
          <a:lstStyle/>
          <a:p>
            <a:pPr>
              <a:lnSpc>
                <a:spcPct val="150000"/>
              </a:lnSpc>
            </a:pPr>
            <a:r>
              <a:rPr lang="en-US" sz="3000" dirty="0">
                <a:solidFill>
                  <a:srgbClr val="00567D"/>
                </a:solidFill>
              </a:rPr>
              <a:t>Oregon OSHA</a:t>
            </a:r>
          </a:p>
          <a:p>
            <a:pPr marL="571500" indent="-571500">
              <a:lnSpc>
                <a:spcPct val="150000"/>
              </a:lnSpc>
              <a:buFont typeface="Arial" panose="020B0604020202020204" pitchFamily="34" charset="0"/>
              <a:buChar char="•"/>
            </a:pPr>
            <a:r>
              <a:rPr lang="en-US" sz="3000" dirty="0">
                <a:solidFill>
                  <a:srgbClr val="00567D"/>
                </a:solidFill>
                <a:hlinkClick r:id="rId5" tooltip="Link to Oregon OSHA YouTube Channel">
                  <a:extLst>
                    <a:ext uri="{A12FA001-AC4F-418D-AE19-62706E023703}">
                      <ahyp:hlinkClr xmlns:ahyp="http://schemas.microsoft.com/office/drawing/2018/hyperlinkcolor" val="tx"/>
                    </a:ext>
                  </a:extLst>
                </a:hlinkClick>
              </a:rPr>
              <a:t>YouTube Channel</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6" tooltip="Link to the A to Z topic index">
                  <a:extLst>
                    <a:ext uri="{A12FA001-AC4F-418D-AE19-62706E023703}">
                      <ahyp:hlinkClr xmlns:ahyp="http://schemas.microsoft.com/office/drawing/2018/hyperlinkcolor" val="tx"/>
                    </a:ext>
                  </a:extLst>
                </a:hlinkClick>
              </a:rPr>
              <a:t>Website A-Z Topic Index </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7" tooltip="Link to Oregon OSHA Online Training Courses">
                  <a:extLst>
                    <a:ext uri="{A12FA001-AC4F-418D-AE19-62706E023703}">
                      <ahyp:hlinkClr xmlns:ahyp="http://schemas.microsoft.com/office/drawing/2018/hyperlinkcolor" val="tx"/>
                    </a:ext>
                  </a:extLst>
                </a:hlinkClick>
              </a:rPr>
              <a:t>Online Training Courses</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8" tooltip="Link to PESO meaning English and Spanish">
                  <a:extLst>
                    <a:ext uri="{A12FA001-AC4F-418D-AE19-62706E023703}">
                      <ahyp:hlinkClr xmlns:ahyp="http://schemas.microsoft.com/office/drawing/2018/hyperlinkcolor" val="tx"/>
                    </a:ext>
                  </a:extLst>
                </a:hlinkClick>
              </a:rPr>
              <a:t>PESO – English to Español</a:t>
            </a:r>
            <a:endParaRPr lang="en-US" sz="3000" dirty="0">
              <a:solidFill>
                <a:srgbClr val="00567D"/>
              </a:solidFill>
            </a:endParaRPr>
          </a:p>
          <a:p>
            <a:pPr marL="571500" indent="-571500">
              <a:lnSpc>
                <a:spcPct val="150000"/>
              </a:lnSpc>
              <a:buFont typeface="Arial" panose="020B0604020202020204" pitchFamily="34" charset="0"/>
              <a:buChar char="•"/>
            </a:pPr>
            <a:endParaRPr lang="en-US" sz="3000" dirty="0">
              <a:solidFill>
                <a:srgbClr val="00567D"/>
              </a:solidFill>
            </a:endParaRPr>
          </a:p>
          <a:p>
            <a:pPr>
              <a:lnSpc>
                <a:spcPct val="150000"/>
              </a:lnSpc>
            </a:pPr>
            <a:r>
              <a:rPr lang="en-US" sz="3000" dirty="0">
                <a:solidFill>
                  <a:srgbClr val="00567D"/>
                </a:solidFill>
                <a:hlinkClick r:id="rId9" tooltip="Link to Other Safety and Health Training Resources">
                  <a:extLst>
                    <a:ext uri="{A12FA001-AC4F-418D-AE19-62706E023703}">
                      <ahyp:hlinkClr xmlns:ahyp="http://schemas.microsoft.com/office/drawing/2018/hyperlinkcolor" val="tx"/>
                    </a:ext>
                  </a:extLst>
                </a:hlinkClick>
              </a:rPr>
              <a:t>Other Safety and Health Training Resources</a:t>
            </a:r>
            <a:endParaRPr lang="en-US" sz="3000" dirty="0">
              <a:solidFill>
                <a:srgbClr val="00567D"/>
              </a:solidFill>
            </a:endParaRPr>
          </a:p>
        </p:txBody>
      </p:sp>
    </p:spTree>
    <p:extLst>
      <p:ext uri="{BB962C8B-B14F-4D97-AF65-F5344CB8AC3E}">
        <p14:creationId xmlns:p14="http://schemas.microsoft.com/office/powerpoint/2010/main" val="360839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8FDF5C75-9904-D964-9581-F2F80EE5BA53}"/>
              </a:ext>
            </a:extLst>
          </p:cNvPr>
          <p:cNvSpPr>
            <a:spLocks noGrp="1"/>
          </p:cNvSpPr>
          <p:nvPr>
            <p:ph type="sldNum" sz="quarter" idx="12"/>
          </p:nvPr>
        </p:nvSpPr>
        <p:spPr/>
        <p:txBody>
          <a:bodyPr/>
          <a:lstStyle/>
          <a:p>
            <a:fld id="{99562CDD-8BC9-4CF6-AA03-D93997F55C9A}" type="slidenum">
              <a:rPr lang="en-US" smtClean="0"/>
              <a:pPr/>
              <a:t>37</a:t>
            </a:fld>
            <a:endParaRPr lang="en-US" dirty="0"/>
          </a:p>
        </p:txBody>
      </p:sp>
      <p:sp>
        <p:nvSpPr>
          <p:cNvPr id="15" name="Title 8" descr="Slide title">
            <a:extLst>
              <a:ext uri="{FF2B5EF4-FFF2-40B4-BE49-F238E27FC236}">
                <a16:creationId xmlns:a16="http://schemas.microsoft.com/office/drawing/2014/main" id="{DA740537-82EB-3020-16FE-2CA42E9E185C}"/>
              </a:ext>
            </a:extLst>
          </p:cNvPr>
          <p:cNvSpPr txBox="1">
            <a:spLocks noGrp="1"/>
          </p:cNvSpPr>
          <p:nvPr>
            <p:ph type="title" idx="4294967295"/>
          </p:nvPr>
        </p:nvSpPr>
        <p:spPr>
          <a:xfrm>
            <a:off x="1314958" y="203784"/>
            <a:ext cx="10482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567D"/>
                </a:solidFill>
                <a:effectLst/>
                <a:uLnTx/>
                <a:uFillTx/>
                <a:latin typeface="+mn-lt"/>
                <a:ea typeface="+mn-ea"/>
                <a:cs typeface="+mn-cs"/>
              </a:rPr>
              <a:t>Need more information? Call your nearest Oregon OSHA Office</a:t>
            </a:r>
          </a:p>
        </p:txBody>
      </p:sp>
      <p:pic>
        <p:nvPicPr>
          <p:cNvPr id="4" name="Picture 3">
            <a:extLst>
              <a:ext uri="{FF2B5EF4-FFF2-40B4-BE49-F238E27FC236}">
                <a16:creationId xmlns:a16="http://schemas.microsoft.com/office/drawing/2014/main" id="{472A42F4-45AF-D683-0FC1-C75BC7F5A9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2" name="TextBox 1">
            <a:extLst>
              <a:ext uri="{FF2B5EF4-FFF2-40B4-BE49-F238E27FC236}">
                <a16:creationId xmlns:a16="http://schemas.microsoft.com/office/drawing/2014/main" id="{0D6E4725-035E-6905-2E02-D2D05C86EEB4}"/>
              </a:ext>
            </a:extLst>
          </p:cNvPr>
          <p:cNvSpPr txBox="1"/>
          <p:nvPr/>
        </p:nvSpPr>
        <p:spPr>
          <a:xfrm>
            <a:off x="1314958" y="1093168"/>
            <a:ext cx="3118843" cy="2826543"/>
          </a:xfrm>
          <a:prstGeom prst="rect">
            <a:avLst/>
          </a:prstGeom>
          <a:noFill/>
          <a:ln w="19050">
            <a:solidFill>
              <a:srgbClr val="00567D"/>
            </a:solidFill>
          </a:ln>
        </p:spPr>
        <p:txBody>
          <a:bodyPr wrap="square">
            <a:spAutoFit/>
          </a:bodyPr>
          <a:lstStyle/>
          <a:p>
            <a:pPr>
              <a:lnSpc>
                <a:spcPct val="150000"/>
              </a:lnSpc>
            </a:pPr>
            <a:r>
              <a:rPr lang="en-US" sz="1500" b="1" dirty="0">
                <a:solidFill>
                  <a:srgbClr val="00567D"/>
                </a:solidFill>
              </a:rPr>
              <a:t>Salem Central Office</a:t>
            </a:r>
          </a:p>
          <a:p>
            <a:pPr>
              <a:lnSpc>
                <a:spcPct val="150000"/>
              </a:lnSpc>
            </a:pPr>
            <a:r>
              <a:rPr lang="en-US" sz="1500" dirty="0">
                <a:solidFill>
                  <a:srgbClr val="00567D"/>
                </a:solidFill>
              </a:rPr>
              <a:t>350 Winter St. NE</a:t>
            </a:r>
          </a:p>
          <a:p>
            <a:pPr>
              <a:lnSpc>
                <a:spcPct val="150000"/>
              </a:lnSpc>
            </a:pPr>
            <a:r>
              <a:rPr lang="en-US" sz="1500" dirty="0">
                <a:solidFill>
                  <a:srgbClr val="00567D"/>
                </a:solidFill>
              </a:rPr>
              <a:t>Salem, OR 97301-3882</a:t>
            </a:r>
          </a:p>
          <a:p>
            <a:pPr>
              <a:lnSpc>
                <a:spcPct val="150000"/>
              </a:lnSpc>
            </a:pPr>
            <a:r>
              <a:rPr lang="en-US" sz="1500" b="1" dirty="0">
                <a:solidFill>
                  <a:srgbClr val="00567D"/>
                </a:solidFill>
              </a:rPr>
              <a:t>Phone</a:t>
            </a:r>
            <a:r>
              <a:rPr lang="en-US" sz="1500" dirty="0">
                <a:solidFill>
                  <a:srgbClr val="00567D"/>
                </a:solidFill>
              </a:rPr>
              <a:t>: 503-378-3272</a:t>
            </a:r>
          </a:p>
          <a:p>
            <a:pPr>
              <a:lnSpc>
                <a:spcPct val="150000"/>
              </a:lnSpc>
            </a:pPr>
            <a:r>
              <a:rPr lang="en-US" sz="1500" b="1" dirty="0">
                <a:solidFill>
                  <a:srgbClr val="00567D"/>
                </a:solidFill>
              </a:rPr>
              <a:t>Toll-Free</a:t>
            </a:r>
            <a:r>
              <a:rPr lang="en-US" sz="1500" dirty="0">
                <a:solidFill>
                  <a:srgbClr val="00567D"/>
                </a:solidFill>
              </a:rPr>
              <a:t>: 800-922-2689</a:t>
            </a:r>
          </a:p>
          <a:p>
            <a:pPr>
              <a:lnSpc>
                <a:spcPct val="150000"/>
              </a:lnSpc>
            </a:pPr>
            <a:r>
              <a:rPr lang="en-US" sz="1500" b="1" dirty="0">
                <a:solidFill>
                  <a:srgbClr val="00567D"/>
                </a:solidFill>
              </a:rPr>
              <a:t>Fax</a:t>
            </a:r>
            <a:r>
              <a:rPr lang="en-US" sz="1500" dirty="0">
                <a:solidFill>
                  <a:srgbClr val="00567D"/>
                </a:solidFill>
              </a:rPr>
              <a:t>: 503-947-7461</a:t>
            </a:r>
          </a:p>
          <a:p>
            <a:pPr>
              <a:lnSpc>
                <a:spcPct val="150000"/>
              </a:lnSpc>
            </a:pPr>
            <a:r>
              <a:rPr lang="en-US" sz="1500" b="1" dirty="0" err="1">
                <a:solidFill>
                  <a:srgbClr val="00567D"/>
                </a:solidFill>
              </a:rPr>
              <a:t>en</a:t>
            </a:r>
            <a:r>
              <a:rPr lang="en-US" sz="1500" dirty="0">
                <a:solidFill>
                  <a:srgbClr val="00567D"/>
                </a:solidFill>
              </a:rPr>
              <a:t> </a:t>
            </a:r>
            <a:r>
              <a:rPr lang="en-US" sz="1500" b="1" dirty="0" err="1">
                <a:solidFill>
                  <a:srgbClr val="00567D"/>
                </a:solidFill>
              </a:rPr>
              <a:t>Español</a:t>
            </a:r>
            <a:r>
              <a:rPr lang="en-US" sz="1500" dirty="0">
                <a:solidFill>
                  <a:srgbClr val="00567D"/>
                </a:solidFill>
              </a:rPr>
              <a:t>: 800-843-8086</a:t>
            </a:r>
          </a:p>
          <a:p>
            <a:pPr>
              <a:lnSpc>
                <a:spcPct val="150000"/>
              </a:lnSpc>
            </a:pPr>
            <a:r>
              <a:rPr lang="en-US" sz="1500" b="1" dirty="0">
                <a:solidFill>
                  <a:srgbClr val="00567D"/>
                </a:solidFill>
              </a:rPr>
              <a:t>Website</a:t>
            </a:r>
            <a:r>
              <a:rPr lang="en-US" sz="1500" dirty="0">
                <a:solidFill>
                  <a:srgbClr val="00567D"/>
                </a:solidFill>
              </a:rPr>
              <a:t>: osha.oregon.gov</a:t>
            </a:r>
          </a:p>
        </p:txBody>
      </p:sp>
      <p:sp>
        <p:nvSpPr>
          <p:cNvPr id="7" name="TextBox 6">
            <a:extLst>
              <a:ext uri="{FF2B5EF4-FFF2-40B4-BE49-F238E27FC236}">
                <a16:creationId xmlns:a16="http://schemas.microsoft.com/office/drawing/2014/main" id="{8ABC8BEE-0DC2-B037-17CB-67AF0113D110}"/>
              </a:ext>
            </a:extLst>
          </p:cNvPr>
          <p:cNvSpPr txBox="1"/>
          <p:nvPr/>
        </p:nvSpPr>
        <p:spPr>
          <a:xfrm>
            <a:off x="1281102" y="4187401"/>
            <a:ext cx="3118843" cy="2134046"/>
          </a:xfrm>
          <a:prstGeom prst="rect">
            <a:avLst/>
          </a:prstGeom>
          <a:noFill/>
        </p:spPr>
        <p:txBody>
          <a:bodyPr wrap="square">
            <a:spAutoFit/>
          </a:bodyPr>
          <a:lstStyle/>
          <a:p>
            <a:pPr>
              <a:lnSpc>
                <a:spcPct val="150000"/>
              </a:lnSpc>
            </a:pPr>
            <a:r>
              <a:rPr lang="en-US" sz="1500" b="1" dirty="0">
                <a:solidFill>
                  <a:srgbClr val="00567D"/>
                </a:solidFill>
              </a:rPr>
              <a:t>Bend</a:t>
            </a:r>
          </a:p>
          <a:p>
            <a:pPr>
              <a:lnSpc>
                <a:spcPct val="150000"/>
              </a:lnSpc>
            </a:pPr>
            <a:r>
              <a:rPr lang="en-US" sz="1500" dirty="0">
                <a:solidFill>
                  <a:srgbClr val="00567D"/>
                </a:solidFill>
              </a:rPr>
              <a:t>Red Oaks Square</a:t>
            </a:r>
          </a:p>
          <a:p>
            <a:pPr>
              <a:lnSpc>
                <a:spcPct val="150000"/>
              </a:lnSpc>
            </a:pPr>
            <a:r>
              <a:rPr lang="en-US" sz="1500" dirty="0">
                <a:solidFill>
                  <a:srgbClr val="00567D"/>
                </a:solidFill>
              </a:rPr>
              <a:t>1230 NE Third St., Suite A-115</a:t>
            </a:r>
          </a:p>
          <a:p>
            <a:pPr>
              <a:lnSpc>
                <a:spcPct val="150000"/>
              </a:lnSpc>
            </a:pPr>
            <a:r>
              <a:rPr lang="en-US" sz="1500" dirty="0">
                <a:solidFill>
                  <a:srgbClr val="00567D"/>
                </a:solidFill>
              </a:rPr>
              <a:t>Bend, OR 97701-4374</a:t>
            </a:r>
          </a:p>
          <a:p>
            <a:pPr>
              <a:lnSpc>
                <a:spcPct val="150000"/>
              </a:lnSpc>
            </a:pPr>
            <a:r>
              <a:rPr lang="en-US" sz="1500" dirty="0">
                <a:solidFill>
                  <a:srgbClr val="00567D"/>
                </a:solidFill>
              </a:rPr>
              <a:t>541-388-6066</a:t>
            </a:r>
          </a:p>
          <a:p>
            <a:pPr>
              <a:lnSpc>
                <a:spcPct val="150000"/>
              </a:lnSpc>
            </a:pPr>
            <a:r>
              <a:rPr lang="en-US" sz="1500" i="1" dirty="0">
                <a:solidFill>
                  <a:srgbClr val="00567D"/>
                </a:solidFill>
              </a:rPr>
              <a:t>Consultation</a:t>
            </a:r>
            <a:r>
              <a:rPr lang="en-US" sz="1500" dirty="0">
                <a:solidFill>
                  <a:srgbClr val="00567D"/>
                </a:solidFill>
              </a:rPr>
              <a:t>: 541-388-6068</a:t>
            </a:r>
            <a:endParaRPr lang="en-US" sz="1500" dirty="0"/>
          </a:p>
        </p:txBody>
      </p:sp>
      <p:sp>
        <p:nvSpPr>
          <p:cNvPr id="12" name="TextBox 11">
            <a:extLst>
              <a:ext uri="{FF2B5EF4-FFF2-40B4-BE49-F238E27FC236}">
                <a16:creationId xmlns:a16="http://schemas.microsoft.com/office/drawing/2014/main" id="{D6507F97-3484-4B65-E8E7-F28796C72084}"/>
              </a:ext>
            </a:extLst>
          </p:cNvPr>
          <p:cNvSpPr txBox="1"/>
          <p:nvPr/>
        </p:nvSpPr>
        <p:spPr>
          <a:xfrm>
            <a:off x="4640333" y="1101159"/>
            <a:ext cx="3446048" cy="5250283"/>
          </a:xfrm>
          <a:prstGeom prst="rect">
            <a:avLst/>
          </a:prstGeom>
          <a:noFill/>
        </p:spPr>
        <p:txBody>
          <a:bodyPr wrap="square">
            <a:spAutoFit/>
          </a:bodyPr>
          <a:lstStyle/>
          <a:p>
            <a:pPr>
              <a:lnSpc>
                <a:spcPct val="150000"/>
              </a:lnSpc>
            </a:pPr>
            <a:r>
              <a:rPr lang="en-US" sz="1500" b="1" dirty="0">
                <a:solidFill>
                  <a:srgbClr val="00567D"/>
                </a:solidFill>
              </a:rPr>
              <a:t>Eugene</a:t>
            </a:r>
          </a:p>
          <a:p>
            <a:pPr>
              <a:lnSpc>
                <a:spcPct val="150000"/>
              </a:lnSpc>
            </a:pPr>
            <a:r>
              <a:rPr lang="en-US" sz="1500" dirty="0">
                <a:solidFill>
                  <a:srgbClr val="00567D"/>
                </a:solidFill>
              </a:rPr>
              <a:t>1500 Valley River Drive, Suite 150</a:t>
            </a:r>
          </a:p>
          <a:p>
            <a:pPr>
              <a:lnSpc>
                <a:spcPct val="150000"/>
              </a:lnSpc>
            </a:pPr>
            <a:r>
              <a:rPr lang="en-US" sz="1500" dirty="0">
                <a:solidFill>
                  <a:srgbClr val="00567D"/>
                </a:solidFill>
              </a:rPr>
              <a:t>Eugene, OR 97401-4643</a:t>
            </a:r>
          </a:p>
          <a:p>
            <a:pPr>
              <a:lnSpc>
                <a:spcPct val="150000"/>
              </a:lnSpc>
            </a:pPr>
            <a:r>
              <a:rPr lang="en-US" sz="1500" dirty="0">
                <a:solidFill>
                  <a:srgbClr val="00567D"/>
                </a:solidFill>
              </a:rPr>
              <a:t>541-686-7562</a:t>
            </a:r>
          </a:p>
          <a:p>
            <a:pPr>
              <a:lnSpc>
                <a:spcPct val="150000"/>
              </a:lnSpc>
            </a:pPr>
            <a:r>
              <a:rPr lang="en-US" sz="1500" i="1" dirty="0">
                <a:solidFill>
                  <a:srgbClr val="00567D"/>
                </a:solidFill>
              </a:rPr>
              <a:t>Consultation</a:t>
            </a:r>
            <a:r>
              <a:rPr lang="en-US" sz="1500" dirty="0">
                <a:solidFill>
                  <a:srgbClr val="00567D"/>
                </a:solidFill>
              </a:rPr>
              <a:t>: 541-686-7913</a:t>
            </a:r>
          </a:p>
          <a:p>
            <a:pPr>
              <a:lnSpc>
                <a:spcPct val="150000"/>
              </a:lnSpc>
            </a:pPr>
            <a:r>
              <a:rPr lang="en-US" sz="1500" b="1" dirty="0">
                <a:solidFill>
                  <a:srgbClr val="00567D"/>
                </a:solidFill>
              </a:rPr>
              <a:t>Medford</a:t>
            </a:r>
          </a:p>
          <a:p>
            <a:pPr>
              <a:lnSpc>
                <a:spcPct val="150000"/>
              </a:lnSpc>
            </a:pPr>
            <a:r>
              <a:rPr lang="en-US" sz="1500" dirty="0">
                <a:solidFill>
                  <a:srgbClr val="00567D"/>
                </a:solidFill>
              </a:rPr>
              <a:t>1840 Barnett Road, Suite D</a:t>
            </a:r>
          </a:p>
          <a:p>
            <a:pPr>
              <a:lnSpc>
                <a:spcPct val="150000"/>
              </a:lnSpc>
            </a:pPr>
            <a:r>
              <a:rPr lang="en-US" sz="1500" dirty="0">
                <a:solidFill>
                  <a:srgbClr val="00567D"/>
                </a:solidFill>
              </a:rPr>
              <a:t>Medford, OR 97504-8293</a:t>
            </a:r>
          </a:p>
          <a:p>
            <a:pPr>
              <a:lnSpc>
                <a:spcPct val="150000"/>
              </a:lnSpc>
            </a:pPr>
            <a:r>
              <a:rPr lang="en-US" sz="1500" dirty="0">
                <a:solidFill>
                  <a:srgbClr val="00567D"/>
                </a:solidFill>
              </a:rPr>
              <a:t>541-776-6030</a:t>
            </a:r>
          </a:p>
          <a:p>
            <a:pPr>
              <a:lnSpc>
                <a:spcPct val="150000"/>
              </a:lnSpc>
            </a:pPr>
            <a:r>
              <a:rPr lang="en-US" sz="1500" i="1" dirty="0">
                <a:solidFill>
                  <a:srgbClr val="00567D"/>
                </a:solidFill>
              </a:rPr>
              <a:t>Consultation</a:t>
            </a:r>
            <a:r>
              <a:rPr lang="en-US" sz="1500" dirty="0">
                <a:solidFill>
                  <a:srgbClr val="00567D"/>
                </a:solidFill>
              </a:rPr>
              <a:t>: 541-776-6016</a:t>
            </a:r>
          </a:p>
          <a:p>
            <a:pPr>
              <a:lnSpc>
                <a:spcPct val="150000"/>
              </a:lnSpc>
            </a:pPr>
            <a:r>
              <a:rPr lang="en-US" sz="1500" b="1" dirty="0">
                <a:solidFill>
                  <a:srgbClr val="00567D"/>
                </a:solidFill>
              </a:rPr>
              <a:t>Pendleton</a:t>
            </a:r>
          </a:p>
          <a:p>
            <a:pPr>
              <a:lnSpc>
                <a:spcPct val="150000"/>
              </a:lnSpc>
            </a:pPr>
            <a:r>
              <a:rPr lang="en-US" sz="1500" dirty="0">
                <a:solidFill>
                  <a:srgbClr val="00567D"/>
                </a:solidFill>
              </a:rPr>
              <a:t>750 SE Emigrant Ave., Ste. 131</a:t>
            </a:r>
          </a:p>
          <a:p>
            <a:pPr>
              <a:lnSpc>
                <a:spcPct val="150000"/>
              </a:lnSpc>
            </a:pPr>
            <a:r>
              <a:rPr lang="en-US" sz="1500" dirty="0">
                <a:solidFill>
                  <a:srgbClr val="00567D"/>
                </a:solidFill>
              </a:rPr>
              <a:t>Pendleton, OR 97801</a:t>
            </a:r>
          </a:p>
          <a:p>
            <a:pPr>
              <a:lnSpc>
                <a:spcPct val="150000"/>
              </a:lnSpc>
            </a:pPr>
            <a:r>
              <a:rPr lang="en-US" sz="1500" dirty="0">
                <a:solidFill>
                  <a:srgbClr val="00567D"/>
                </a:solidFill>
              </a:rPr>
              <a:t>541-276-9175</a:t>
            </a:r>
          </a:p>
          <a:p>
            <a:pPr>
              <a:lnSpc>
                <a:spcPct val="150000"/>
              </a:lnSpc>
            </a:pPr>
            <a:r>
              <a:rPr lang="en-US" sz="1500" i="1" dirty="0">
                <a:solidFill>
                  <a:srgbClr val="00567D"/>
                </a:solidFill>
              </a:rPr>
              <a:t>Consultation</a:t>
            </a:r>
            <a:r>
              <a:rPr lang="en-US" sz="1500" dirty="0">
                <a:solidFill>
                  <a:srgbClr val="00567D"/>
                </a:solidFill>
              </a:rPr>
              <a:t>: 541-276-2353</a:t>
            </a:r>
          </a:p>
        </p:txBody>
      </p:sp>
      <p:sp>
        <p:nvSpPr>
          <p:cNvPr id="14" name="TextBox 13">
            <a:extLst>
              <a:ext uri="{FF2B5EF4-FFF2-40B4-BE49-F238E27FC236}">
                <a16:creationId xmlns:a16="http://schemas.microsoft.com/office/drawing/2014/main" id="{EAFDA571-D984-B550-DF20-CDB348A50B6E}"/>
              </a:ext>
            </a:extLst>
          </p:cNvPr>
          <p:cNvSpPr txBox="1"/>
          <p:nvPr/>
        </p:nvSpPr>
        <p:spPr>
          <a:xfrm>
            <a:off x="8429625" y="1136316"/>
            <a:ext cx="3205136" cy="4211538"/>
          </a:xfrm>
          <a:prstGeom prst="rect">
            <a:avLst/>
          </a:prstGeom>
          <a:noFill/>
        </p:spPr>
        <p:txBody>
          <a:bodyPr wrap="square">
            <a:spAutoFit/>
          </a:bodyPr>
          <a:lstStyle/>
          <a:p>
            <a:pPr>
              <a:lnSpc>
                <a:spcPct val="150000"/>
              </a:lnSpc>
            </a:pPr>
            <a:r>
              <a:rPr lang="en-US" sz="1500" b="1" dirty="0">
                <a:solidFill>
                  <a:srgbClr val="00567D"/>
                </a:solidFill>
              </a:rPr>
              <a:t>Portland</a:t>
            </a:r>
          </a:p>
          <a:p>
            <a:pPr>
              <a:lnSpc>
                <a:spcPct val="150000"/>
              </a:lnSpc>
            </a:pPr>
            <a:r>
              <a:rPr lang="en-US" sz="1500" dirty="0">
                <a:solidFill>
                  <a:srgbClr val="00567D"/>
                </a:solidFill>
              </a:rPr>
              <a:t>Durham Plaza</a:t>
            </a:r>
          </a:p>
          <a:p>
            <a:pPr>
              <a:lnSpc>
                <a:spcPct val="150000"/>
              </a:lnSpc>
            </a:pPr>
            <a:r>
              <a:rPr lang="en-US" sz="1500" dirty="0">
                <a:solidFill>
                  <a:srgbClr val="00567D"/>
                </a:solidFill>
              </a:rPr>
              <a:t>16760 SW Upper Boones </a:t>
            </a:r>
          </a:p>
          <a:p>
            <a:pPr>
              <a:lnSpc>
                <a:spcPct val="150000"/>
              </a:lnSpc>
            </a:pPr>
            <a:r>
              <a:rPr lang="en-US" sz="1500" dirty="0">
                <a:solidFill>
                  <a:srgbClr val="00567D"/>
                </a:solidFill>
              </a:rPr>
              <a:t>Ferry Road, Suite 200</a:t>
            </a:r>
          </a:p>
          <a:p>
            <a:pPr>
              <a:lnSpc>
                <a:spcPct val="150000"/>
              </a:lnSpc>
            </a:pPr>
            <a:r>
              <a:rPr lang="en-US" sz="1500" dirty="0">
                <a:solidFill>
                  <a:srgbClr val="00567D"/>
                </a:solidFill>
              </a:rPr>
              <a:t>Tigard, OR 97224-7696</a:t>
            </a:r>
          </a:p>
          <a:p>
            <a:pPr>
              <a:lnSpc>
                <a:spcPct val="150000"/>
              </a:lnSpc>
            </a:pPr>
            <a:r>
              <a:rPr lang="en-US" sz="1500" dirty="0">
                <a:solidFill>
                  <a:srgbClr val="00567D"/>
                </a:solidFill>
              </a:rPr>
              <a:t>503-229-5910</a:t>
            </a:r>
          </a:p>
          <a:p>
            <a:pPr>
              <a:lnSpc>
                <a:spcPct val="150000"/>
              </a:lnSpc>
            </a:pPr>
            <a:r>
              <a:rPr lang="en-US" sz="1500" i="1" dirty="0">
                <a:solidFill>
                  <a:srgbClr val="00567D"/>
                </a:solidFill>
              </a:rPr>
              <a:t>Consultation</a:t>
            </a:r>
            <a:r>
              <a:rPr lang="en-US" sz="1500" dirty="0">
                <a:solidFill>
                  <a:srgbClr val="00567D"/>
                </a:solidFill>
              </a:rPr>
              <a:t>: 503-229-6193</a:t>
            </a:r>
          </a:p>
          <a:p>
            <a:pPr>
              <a:lnSpc>
                <a:spcPct val="150000"/>
              </a:lnSpc>
            </a:pPr>
            <a:r>
              <a:rPr lang="en-US" sz="1500" b="1" dirty="0">
                <a:solidFill>
                  <a:srgbClr val="00567D"/>
                </a:solidFill>
              </a:rPr>
              <a:t>Salem</a:t>
            </a:r>
          </a:p>
          <a:p>
            <a:pPr>
              <a:lnSpc>
                <a:spcPct val="150000"/>
              </a:lnSpc>
            </a:pPr>
            <a:r>
              <a:rPr lang="en-US" sz="1500" dirty="0">
                <a:solidFill>
                  <a:srgbClr val="00567D"/>
                </a:solidFill>
              </a:rPr>
              <a:t>1340 Tandem Ave. NE, Suite 160</a:t>
            </a:r>
          </a:p>
          <a:p>
            <a:pPr>
              <a:lnSpc>
                <a:spcPct val="150000"/>
              </a:lnSpc>
            </a:pPr>
            <a:r>
              <a:rPr lang="en-US" sz="1500" dirty="0">
                <a:solidFill>
                  <a:srgbClr val="00567D"/>
                </a:solidFill>
              </a:rPr>
              <a:t>Salem, OR 97301-8080</a:t>
            </a:r>
          </a:p>
          <a:p>
            <a:pPr>
              <a:lnSpc>
                <a:spcPct val="150000"/>
              </a:lnSpc>
            </a:pPr>
            <a:r>
              <a:rPr lang="en-US" sz="1500" dirty="0">
                <a:solidFill>
                  <a:srgbClr val="00567D"/>
                </a:solidFill>
              </a:rPr>
              <a:t>503-378-3274</a:t>
            </a:r>
          </a:p>
          <a:p>
            <a:pPr>
              <a:lnSpc>
                <a:spcPct val="150000"/>
              </a:lnSpc>
            </a:pPr>
            <a:r>
              <a:rPr lang="en-US" sz="1500" i="1" dirty="0">
                <a:solidFill>
                  <a:srgbClr val="00567D"/>
                </a:solidFill>
              </a:rPr>
              <a:t>Consultation</a:t>
            </a:r>
            <a:r>
              <a:rPr lang="en-US" sz="1500" dirty="0">
                <a:solidFill>
                  <a:srgbClr val="00567D"/>
                </a:solidFill>
              </a:rPr>
              <a:t>: 503-373-7819</a:t>
            </a:r>
          </a:p>
        </p:txBody>
      </p:sp>
    </p:spTree>
    <p:extLst>
      <p:ext uri="{BB962C8B-B14F-4D97-AF65-F5344CB8AC3E}">
        <p14:creationId xmlns:p14="http://schemas.microsoft.com/office/powerpoint/2010/main" val="3478278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bg1"/>
              </a:solidFill>
            </a:endParaRPr>
          </a:p>
        </p:txBody>
      </p:sp>
      <p:sp>
        <p:nvSpPr>
          <p:cNvPr id="7" name="Title 6"/>
          <p:cNvSpPr txBox="1">
            <a:spLocks noGrp="1"/>
          </p:cNvSpPr>
          <p:nvPr>
            <p:ph type="title" idx="4294967295"/>
          </p:nvPr>
        </p:nvSpPr>
        <p:spPr>
          <a:xfrm>
            <a:off x="0" y="1362973"/>
            <a:ext cx="1219199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Thank you!</a:t>
            </a:r>
          </a:p>
        </p:txBody>
      </p:sp>
      <p:pic>
        <p:nvPicPr>
          <p:cNvPr id="6" name="Picture 5" descr="Oregon OSHA 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
        <p:nvSpPr>
          <p:cNvPr id="8" name="Slide Number Placeholder 7">
            <a:extLst>
              <a:ext uri="{FF2B5EF4-FFF2-40B4-BE49-F238E27FC236}">
                <a16:creationId xmlns:a16="http://schemas.microsoft.com/office/drawing/2014/main" id="{B09D93F7-4A83-40F1-40E4-C1EB81C8CE2E}"/>
              </a:ext>
              <a:ext uri="{C183D7F6-B498-43B3-948B-1728B52AA6E4}">
                <adec:decorative xmlns:adec="http://schemas.microsoft.com/office/drawing/2017/decorative" val="1"/>
              </a:ext>
            </a:extLst>
          </p:cNvPr>
          <p:cNvSpPr>
            <a:spLocks noGrp="1"/>
          </p:cNvSpPr>
          <p:nvPr>
            <p:ph type="sldNum" sz="quarter" idx="12"/>
          </p:nvPr>
        </p:nvSpPr>
        <p:spPr/>
        <p:txBody>
          <a:bodyPr/>
          <a:lstStyle/>
          <a:p>
            <a:fld id="{99562CDD-8BC9-4CF6-AA03-D93997F55C9A}" type="slidenum">
              <a:rPr lang="en-US" smtClean="0"/>
              <a:pPr/>
              <a:t>38</a:t>
            </a:fld>
            <a:endParaRPr lang="en-US" dirty="0"/>
          </a:p>
        </p:txBody>
      </p:sp>
    </p:spTree>
    <p:extLst>
      <p:ext uri="{BB962C8B-B14F-4D97-AF65-F5344CB8AC3E}">
        <p14:creationId xmlns:p14="http://schemas.microsoft.com/office/powerpoint/2010/main" val="1704649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E8B19-D95E-6385-9D86-7E39358E454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83BA1FA-9763-C3A6-2998-C8D0CA347F7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C696FFE0-D59A-FB28-649C-12A805240529}"/>
              </a:ext>
            </a:extLst>
          </p:cNvPr>
          <p:cNvSpPr>
            <a:spLocks noGrp="1"/>
          </p:cNvSpPr>
          <p:nvPr>
            <p:ph type="sldNum" sz="quarter" idx="12"/>
          </p:nvPr>
        </p:nvSpPr>
        <p:spPr/>
        <p:txBody>
          <a:bodyPr/>
          <a:lstStyle/>
          <a:p>
            <a:fld id="{99562CDD-8BC9-4CF6-AA03-D93997F55C9A}" type="slidenum">
              <a:rPr lang="en-US" smtClean="0"/>
              <a:pPr/>
              <a:t>4</a:t>
            </a:fld>
            <a:endParaRPr lang="en-US" dirty="0"/>
          </a:p>
        </p:txBody>
      </p:sp>
      <p:sp>
        <p:nvSpPr>
          <p:cNvPr id="2" name="Footer Placeholder 1" descr="workbook page number">
            <a:extLst>
              <a:ext uri="{FF2B5EF4-FFF2-40B4-BE49-F238E27FC236}">
                <a16:creationId xmlns:a16="http://schemas.microsoft.com/office/drawing/2014/main" id="{40480594-87F0-438A-C6D1-CF00C09608A3}"/>
              </a:ext>
            </a:extLst>
          </p:cNvPr>
          <p:cNvSpPr>
            <a:spLocks noGrp="1"/>
          </p:cNvSpPr>
          <p:nvPr>
            <p:ph type="ftr" sz="quarter" idx="11"/>
          </p:nvPr>
        </p:nvSpPr>
        <p:spPr/>
        <p:txBody>
          <a:bodyPr/>
          <a:lstStyle/>
          <a:p>
            <a:pPr algn="l"/>
            <a:r>
              <a:rPr lang="en-US" dirty="0"/>
              <a:t>Workbook Page #4</a:t>
            </a:r>
          </a:p>
        </p:txBody>
      </p:sp>
      <p:sp>
        <p:nvSpPr>
          <p:cNvPr id="9" name="Title 8">
            <a:extLst>
              <a:ext uri="{FF2B5EF4-FFF2-40B4-BE49-F238E27FC236}">
                <a16:creationId xmlns:a16="http://schemas.microsoft.com/office/drawing/2014/main" id="{998C8B4E-2030-64E8-A8CB-D8D468484417}"/>
              </a:ext>
            </a:extLst>
          </p:cNvPr>
          <p:cNvSpPr txBox="1">
            <a:spLocks noGrp="1"/>
          </p:cNvSpPr>
          <p:nvPr>
            <p:ph type="title" idx="4294967295"/>
          </p:nvPr>
        </p:nvSpPr>
        <p:spPr>
          <a:xfrm>
            <a:off x="1290918" y="246662"/>
            <a:ext cx="252860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Goals</a:t>
            </a:r>
          </a:p>
        </p:txBody>
      </p:sp>
      <p:sp>
        <p:nvSpPr>
          <p:cNvPr id="12" name="TextBox 11">
            <a:extLst>
              <a:ext uri="{FF2B5EF4-FFF2-40B4-BE49-F238E27FC236}">
                <a16:creationId xmlns:a16="http://schemas.microsoft.com/office/drawing/2014/main" id="{64747698-B469-8EC3-D780-B2608BDE0094}"/>
              </a:ext>
            </a:extLst>
          </p:cNvPr>
          <p:cNvSpPr txBox="1"/>
          <p:nvPr/>
        </p:nvSpPr>
        <p:spPr>
          <a:xfrm>
            <a:off x="1290918" y="1273523"/>
            <a:ext cx="5262282" cy="428476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300" dirty="0">
                <a:solidFill>
                  <a:srgbClr val="00567D"/>
                </a:solidFill>
              </a:rPr>
              <a:t>Identify the requirements of the WPS.</a:t>
            </a:r>
          </a:p>
          <a:p>
            <a:pPr marL="457200" indent="-457200">
              <a:lnSpc>
                <a:spcPct val="150000"/>
              </a:lnSpc>
              <a:buFont typeface="Arial" panose="020B0604020202020204" pitchFamily="34" charset="0"/>
              <a:buChar char="•"/>
            </a:pPr>
            <a:r>
              <a:rPr lang="en-US" sz="2300" dirty="0">
                <a:solidFill>
                  <a:srgbClr val="00567D"/>
                </a:solidFill>
              </a:rPr>
              <a:t>Differentiate between Oregon OSHA and WPS rules.</a:t>
            </a:r>
          </a:p>
          <a:p>
            <a:pPr marL="457200" indent="-457200">
              <a:lnSpc>
                <a:spcPct val="150000"/>
              </a:lnSpc>
              <a:buFont typeface="Arial" panose="020B0604020202020204" pitchFamily="34" charset="0"/>
              <a:buChar char="•"/>
            </a:pPr>
            <a:r>
              <a:rPr lang="en-US" sz="2300" dirty="0">
                <a:solidFill>
                  <a:srgbClr val="00567D"/>
                </a:solidFill>
              </a:rPr>
              <a:t>Identify the components of an effective WPS program.</a:t>
            </a:r>
          </a:p>
          <a:p>
            <a:pPr marL="457200" indent="-457200">
              <a:lnSpc>
                <a:spcPct val="150000"/>
              </a:lnSpc>
              <a:buFont typeface="Arial" panose="020B0604020202020204" pitchFamily="34" charset="0"/>
              <a:buChar char="•"/>
            </a:pPr>
            <a:r>
              <a:rPr lang="en-US" sz="2300" dirty="0">
                <a:solidFill>
                  <a:srgbClr val="00567D"/>
                </a:solidFill>
              </a:rPr>
              <a:t>Identify the eight label elements of the WPS. </a:t>
            </a:r>
          </a:p>
          <a:p>
            <a:pPr>
              <a:lnSpc>
                <a:spcPct val="150000"/>
              </a:lnSpc>
            </a:pPr>
            <a:endParaRPr lang="en-US" sz="2300" dirty="0">
              <a:solidFill>
                <a:srgbClr val="00567D"/>
              </a:solidFill>
            </a:endParaRPr>
          </a:p>
        </p:txBody>
      </p:sp>
      <p:pic>
        <p:nvPicPr>
          <p:cNvPr id="4" name="Picture 3">
            <a:extLst>
              <a:ext uri="{FF2B5EF4-FFF2-40B4-BE49-F238E27FC236}">
                <a16:creationId xmlns:a16="http://schemas.microsoft.com/office/drawing/2014/main" id="{A3BCC33D-B5A5-461A-7518-0984B218301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A tractor working in a field">
            <a:extLst>
              <a:ext uri="{FF2B5EF4-FFF2-40B4-BE49-F238E27FC236}">
                <a16:creationId xmlns:a16="http://schemas.microsoft.com/office/drawing/2014/main" id="{005EECF2-EF40-3C5B-57EC-FBCE7075E2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5663" y="1273523"/>
            <a:ext cx="4830365" cy="3716098"/>
          </a:xfrm>
          <a:prstGeom prst="rect">
            <a:avLst/>
          </a:prstGeom>
        </p:spPr>
      </p:pic>
    </p:spTree>
    <p:extLst>
      <p:ext uri="{BB962C8B-B14F-4D97-AF65-F5344CB8AC3E}">
        <p14:creationId xmlns:p14="http://schemas.microsoft.com/office/powerpoint/2010/main" val="687277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11DB5A8B-A28A-AF7B-B519-F4563C69B1D1}"/>
              </a:ext>
            </a:extLst>
          </p:cNvPr>
          <p:cNvSpPr>
            <a:spLocks noGrp="1"/>
          </p:cNvSpPr>
          <p:nvPr>
            <p:ph type="sldNum" sz="quarter" idx="12"/>
          </p:nvPr>
        </p:nvSpPr>
        <p:spPr/>
        <p:txBody>
          <a:bodyPr/>
          <a:lstStyle/>
          <a:p>
            <a:fld id="{99562CDD-8BC9-4CF6-AA03-D93997F55C9A}" type="slidenum">
              <a:rPr lang="en-US" smtClean="0"/>
              <a:pPr/>
              <a:t>5</a:t>
            </a:fld>
            <a:endParaRPr lang="en-US" dirty="0"/>
          </a:p>
        </p:txBody>
      </p:sp>
      <p:sp>
        <p:nvSpPr>
          <p:cNvPr id="2" name="Footer Placeholder 1" descr="workbook page number">
            <a:extLst>
              <a:ext uri="{FF2B5EF4-FFF2-40B4-BE49-F238E27FC236}">
                <a16:creationId xmlns:a16="http://schemas.microsoft.com/office/drawing/2014/main" id="{9BAE8E63-6EDC-4E1C-9262-9CBA83A4779F}"/>
              </a:ext>
            </a:extLst>
          </p:cNvPr>
          <p:cNvSpPr>
            <a:spLocks noGrp="1"/>
          </p:cNvSpPr>
          <p:nvPr>
            <p:ph type="ftr" sz="quarter" idx="11"/>
          </p:nvPr>
        </p:nvSpPr>
        <p:spPr/>
        <p:txBody>
          <a:bodyPr/>
          <a:lstStyle/>
          <a:p>
            <a:pPr algn="l"/>
            <a:r>
              <a:rPr lang="en-US" dirty="0"/>
              <a:t>Workbook Page #8</a:t>
            </a:r>
          </a:p>
        </p:txBody>
      </p:sp>
      <p:sp>
        <p:nvSpPr>
          <p:cNvPr id="9" name="Title 8">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305867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Introduction</a:t>
            </a:r>
          </a:p>
        </p:txBody>
      </p:sp>
      <p:sp>
        <p:nvSpPr>
          <p:cNvPr id="12" name="TextBox 11">
            <a:extLst>
              <a:ext uri="{FF2B5EF4-FFF2-40B4-BE49-F238E27FC236}">
                <a16:creationId xmlns:a16="http://schemas.microsoft.com/office/drawing/2014/main" id="{7A5541AA-0630-4F60-A448-A1DAF1974BFA}"/>
              </a:ext>
            </a:extLst>
          </p:cNvPr>
          <p:cNvSpPr txBox="1"/>
          <p:nvPr/>
        </p:nvSpPr>
        <p:spPr>
          <a:xfrm>
            <a:off x="1513323" y="1814844"/>
            <a:ext cx="4273702" cy="2579039"/>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200" dirty="0">
                <a:solidFill>
                  <a:srgbClr val="00567D"/>
                </a:solidFill>
              </a:rPr>
              <a:t>Environmental Protection Agency (EPA)’s Pesticide Worker Protection Standard (WPS)</a:t>
            </a:r>
          </a:p>
          <a:p>
            <a:pPr marL="457200" indent="-457200">
              <a:lnSpc>
                <a:spcPct val="150000"/>
              </a:lnSpc>
              <a:buFont typeface="Arial" panose="020B0604020202020204" pitchFamily="34" charset="0"/>
              <a:buChar char="•"/>
            </a:pPr>
            <a:r>
              <a:rPr lang="en-US" sz="2200" dirty="0">
                <a:solidFill>
                  <a:srgbClr val="00567D"/>
                </a:solidFill>
              </a:rPr>
              <a:t>Oregon OSHA enforces…</a:t>
            </a:r>
          </a:p>
          <a:p>
            <a:pPr>
              <a:lnSpc>
                <a:spcPct val="150000"/>
              </a:lnSpc>
            </a:pPr>
            <a:endParaRPr lang="en-US" sz="2200" dirty="0">
              <a:solidFill>
                <a:srgbClr val="00567D"/>
              </a:solidFill>
            </a:endParaRPr>
          </a:p>
        </p:txBody>
      </p:sp>
      <p:pic>
        <p:nvPicPr>
          <p:cNvPr id="4" name="Picture 3">
            <a:extLst>
              <a:ext uri="{FF2B5EF4-FFF2-40B4-BE49-F238E27FC236}">
                <a16:creationId xmlns:a16="http://schemas.microsoft.com/office/drawing/2014/main" id="{73F4BF46-214C-E837-BBBA-685288CCAAB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a:extLst>
              <a:ext uri="{FF2B5EF4-FFF2-40B4-BE49-F238E27FC236}">
                <a16:creationId xmlns:a16="http://schemas.microsoft.com/office/drawing/2014/main" id="{A9DDA7B1-6861-6EC6-0A1A-8895CE7A8EF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t="4211" b="4211"/>
          <a:stretch>
            <a:fillRect/>
          </a:stretch>
        </p:blipFill>
        <p:spPr>
          <a:xfrm>
            <a:off x="6212402" y="1153125"/>
            <a:ext cx="5567193" cy="4395906"/>
          </a:xfrm>
          <a:prstGeom prst="rect">
            <a:avLst/>
          </a:prstGeom>
        </p:spPr>
      </p:pic>
    </p:spTree>
    <p:extLst>
      <p:ext uri="{BB962C8B-B14F-4D97-AF65-F5344CB8AC3E}">
        <p14:creationId xmlns:p14="http://schemas.microsoft.com/office/powerpoint/2010/main" val="946249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2386F-D189-BDA2-421E-004C3BCDA46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22ABBB5-8513-327D-959C-F93AE09BBEA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08CEE5EE-044B-7088-C431-059CECC57FDE}"/>
              </a:ext>
            </a:extLst>
          </p:cNvPr>
          <p:cNvSpPr>
            <a:spLocks noGrp="1"/>
          </p:cNvSpPr>
          <p:nvPr>
            <p:ph type="sldNum" sz="quarter" idx="12"/>
          </p:nvPr>
        </p:nvSpPr>
        <p:spPr/>
        <p:txBody>
          <a:bodyPr/>
          <a:lstStyle/>
          <a:p>
            <a:fld id="{99562CDD-8BC9-4CF6-AA03-D93997F55C9A}" type="slidenum">
              <a:rPr lang="en-US" smtClean="0"/>
              <a:pPr/>
              <a:t>6</a:t>
            </a:fld>
            <a:endParaRPr lang="en-US" dirty="0"/>
          </a:p>
        </p:txBody>
      </p:sp>
      <p:sp>
        <p:nvSpPr>
          <p:cNvPr id="2" name="Footer Placeholder 1" descr="workbook page number">
            <a:extLst>
              <a:ext uri="{FF2B5EF4-FFF2-40B4-BE49-F238E27FC236}">
                <a16:creationId xmlns:a16="http://schemas.microsoft.com/office/drawing/2014/main" id="{27DAD427-6451-F98A-D004-2B75BA995139}"/>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C4EE01D9-C926-79B2-9375-C30EB47F7C6C}"/>
              </a:ext>
            </a:extLst>
          </p:cNvPr>
          <p:cNvSpPr txBox="1">
            <a:spLocks noGrp="1"/>
          </p:cNvSpPr>
          <p:nvPr>
            <p:ph type="title" idx="4294967295"/>
          </p:nvPr>
        </p:nvSpPr>
        <p:spPr>
          <a:xfrm>
            <a:off x="1201061" y="-53579"/>
            <a:ext cx="10482730" cy="16366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Heat and wildfire smoke</a:t>
            </a:r>
            <a:br>
              <a:rPr kumimoji="0" lang="en-US" sz="3500" b="1" i="0" u="none" strike="noStrike" kern="1200" cap="none" spc="0" normalizeH="0" baseline="0" noProof="0" dirty="0">
                <a:ln>
                  <a:noFill/>
                </a:ln>
                <a:solidFill>
                  <a:srgbClr val="00567D"/>
                </a:solidFill>
                <a:effectLst/>
                <a:uLnTx/>
                <a:uFillTx/>
                <a:latin typeface="+mn-lt"/>
                <a:ea typeface="+mn-ea"/>
                <a:cs typeface="+mn-cs"/>
              </a:rPr>
            </a:br>
            <a:r>
              <a:rPr kumimoji="0" lang="en-US" sz="3500" b="1" i="0" u="none" strike="noStrike" kern="1200" cap="none" spc="0" normalizeH="0" baseline="0" noProof="0" dirty="0">
                <a:ln>
                  <a:noFill/>
                </a:ln>
                <a:solidFill>
                  <a:srgbClr val="00567D"/>
                </a:solidFill>
                <a:effectLst/>
                <a:uLnTx/>
                <a:uFillTx/>
                <a:latin typeface="+mn-lt"/>
                <a:ea typeface="+mn-ea"/>
                <a:cs typeface="+mn-cs"/>
              </a:rPr>
              <a:t>Permanent rules effective in Oregon beginning in 2022</a:t>
            </a:r>
          </a:p>
        </p:txBody>
      </p:sp>
      <p:pic>
        <p:nvPicPr>
          <p:cNvPr id="4" name="Picture 3">
            <a:extLst>
              <a:ext uri="{FF2B5EF4-FFF2-40B4-BE49-F238E27FC236}">
                <a16:creationId xmlns:a16="http://schemas.microsoft.com/office/drawing/2014/main" id="{648EE289-9C88-5C8B-45FC-6E2ADC4E432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grpSp>
        <p:nvGrpSpPr>
          <p:cNvPr id="7" name="Group 6" descr="List of heat and wildfire smoke rules.">
            <a:extLst>
              <a:ext uri="{FF2B5EF4-FFF2-40B4-BE49-F238E27FC236}">
                <a16:creationId xmlns:a16="http://schemas.microsoft.com/office/drawing/2014/main" id="{5D31CDF4-4364-5B27-BE5B-C7037373B616}"/>
              </a:ext>
            </a:extLst>
          </p:cNvPr>
          <p:cNvGrpSpPr/>
          <p:nvPr/>
        </p:nvGrpSpPr>
        <p:grpSpPr>
          <a:xfrm>
            <a:off x="1327649" y="1890542"/>
            <a:ext cx="5235076" cy="3662541"/>
            <a:chOff x="1327649" y="1890542"/>
            <a:chExt cx="5235076" cy="3662541"/>
          </a:xfrm>
        </p:grpSpPr>
        <p:sp>
          <p:nvSpPr>
            <p:cNvPr id="11" name="TextBox 10">
              <a:extLst>
                <a:ext uri="{FF2B5EF4-FFF2-40B4-BE49-F238E27FC236}">
                  <a16:creationId xmlns:a16="http://schemas.microsoft.com/office/drawing/2014/main" id="{79C4B6F3-89EA-0DDF-C8D9-DCF5B2D54A5C}"/>
                </a:ext>
              </a:extLst>
            </p:cNvPr>
            <p:cNvSpPr txBox="1"/>
            <p:nvPr/>
          </p:nvSpPr>
          <p:spPr>
            <a:xfrm>
              <a:off x="1327649" y="1909555"/>
              <a:ext cx="2246654" cy="2639441"/>
            </a:xfrm>
            <a:prstGeom prst="rect">
              <a:avLst/>
            </a:prstGeom>
            <a:noFill/>
          </p:spPr>
          <p:txBody>
            <a:bodyPr wrap="square" rtlCol="0">
              <a:spAutoFit/>
            </a:bodyPr>
            <a:lstStyle/>
            <a:p>
              <a:pPr>
                <a:lnSpc>
                  <a:spcPct val="150000"/>
                </a:lnSpc>
              </a:pPr>
              <a:r>
                <a:rPr lang="en-US" sz="1600" b="1" dirty="0">
                  <a:solidFill>
                    <a:srgbClr val="00567D"/>
                  </a:solidFill>
                </a:rPr>
                <a:t>Heat</a:t>
              </a:r>
            </a:p>
            <a:p>
              <a:pPr marL="285750" indent="-285750">
                <a:lnSpc>
                  <a:spcPct val="150000"/>
                </a:lnSpc>
                <a:buFont typeface="Arial" panose="020B0604020202020204" pitchFamily="34" charset="0"/>
                <a:buChar char="•"/>
              </a:pPr>
              <a:r>
                <a:rPr lang="en-US" sz="1600" dirty="0">
                  <a:solidFill>
                    <a:srgbClr val="00567D"/>
                  </a:solidFill>
                </a:rPr>
                <a:t>Heat Index</a:t>
              </a:r>
            </a:p>
            <a:p>
              <a:pPr marL="285750" indent="-285750">
                <a:lnSpc>
                  <a:spcPct val="150000"/>
                </a:lnSpc>
                <a:buFont typeface="Arial" panose="020B0604020202020204" pitchFamily="34" charset="0"/>
                <a:buChar char="•"/>
              </a:pPr>
              <a:r>
                <a:rPr lang="en-US" sz="1600" dirty="0">
                  <a:solidFill>
                    <a:srgbClr val="00567D"/>
                  </a:solidFill>
                </a:rPr>
                <a:t>Shade</a:t>
              </a:r>
            </a:p>
            <a:p>
              <a:pPr marL="285750" indent="-285750">
                <a:lnSpc>
                  <a:spcPct val="150000"/>
                </a:lnSpc>
                <a:buFont typeface="Arial" panose="020B0604020202020204" pitchFamily="34" charset="0"/>
                <a:buChar char="•"/>
              </a:pPr>
              <a:r>
                <a:rPr lang="en-US" sz="1600" dirty="0">
                  <a:solidFill>
                    <a:srgbClr val="00567D"/>
                  </a:solidFill>
                </a:rPr>
                <a:t>Water</a:t>
              </a:r>
            </a:p>
            <a:p>
              <a:pPr marL="285750" indent="-285750">
                <a:lnSpc>
                  <a:spcPct val="150000"/>
                </a:lnSpc>
                <a:buFont typeface="Arial" panose="020B0604020202020204" pitchFamily="34" charset="0"/>
                <a:buChar char="•"/>
              </a:pPr>
              <a:r>
                <a:rPr lang="en-US" sz="1600" dirty="0">
                  <a:solidFill>
                    <a:srgbClr val="00567D"/>
                  </a:solidFill>
                </a:rPr>
                <a:t>Rest break</a:t>
              </a:r>
            </a:p>
            <a:p>
              <a:pPr marL="285750" indent="-285750">
                <a:lnSpc>
                  <a:spcPct val="150000"/>
                </a:lnSpc>
                <a:buFont typeface="Arial" panose="020B0604020202020204" pitchFamily="34" charset="0"/>
                <a:buChar char="•"/>
              </a:pPr>
              <a:r>
                <a:rPr lang="en-US" sz="1600" dirty="0">
                  <a:solidFill>
                    <a:srgbClr val="00567D"/>
                  </a:solidFill>
                </a:rPr>
                <a:t>Acclimatization</a:t>
              </a:r>
            </a:p>
            <a:p>
              <a:pPr marL="285750" indent="-285750">
                <a:lnSpc>
                  <a:spcPct val="150000"/>
                </a:lnSpc>
                <a:buFont typeface="Arial" panose="020B0604020202020204" pitchFamily="34" charset="0"/>
                <a:buChar char="•"/>
              </a:pPr>
              <a:r>
                <a:rPr lang="en-US" sz="1600" dirty="0">
                  <a:solidFill>
                    <a:srgbClr val="00567D"/>
                  </a:solidFill>
                </a:rPr>
                <a:t>Prevention plan</a:t>
              </a:r>
            </a:p>
          </p:txBody>
        </p:sp>
        <p:sp>
          <p:nvSpPr>
            <p:cNvPr id="5" name="TextBox 4">
              <a:extLst>
                <a:ext uri="{FF2B5EF4-FFF2-40B4-BE49-F238E27FC236}">
                  <a16:creationId xmlns:a16="http://schemas.microsoft.com/office/drawing/2014/main" id="{E92C7618-88AD-77D8-35A4-88B589892D2E}"/>
                </a:ext>
              </a:extLst>
            </p:cNvPr>
            <p:cNvSpPr txBox="1"/>
            <p:nvPr/>
          </p:nvSpPr>
          <p:spPr>
            <a:xfrm>
              <a:off x="3810000" y="1890542"/>
              <a:ext cx="2752725" cy="3662541"/>
            </a:xfrm>
            <a:prstGeom prst="rect">
              <a:avLst/>
            </a:prstGeom>
            <a:noFill/>
          </p:spPr>
          <p:txBody>
            <a:bodyPr wrap="square" rtlCol="0">
              <a:spAutoFit/>
            </a:bodyPr>
            <a:lstStyle/>
            <a:p>
              <a:pPr>
                <a:lnSpc>
                  <a:spcPct val="150000"/>
                </a:lnSpc>
              </a:pPr>
              <a:r>
                <a:rPr lang="en-US" sz="1600" b="1" dirty="0">
                  <a:solidFill>
                    <a:srgbClr val="00567D"/>
                  </a:solidFill>
                </a:rPr>
                <a:t>Wildfire Smoke</a:t>
              </a:r>
            </a:p>
            <a:p>
              <a:pPr marL="285750" indent="-285750">
                <a:lnSpc>
                  <a:spcPct val="150000"/>
                </a:lnSpc>
                <a:buFont typeface="Arial" panose="020B0604020202020204" pitchFamily="34" charset="0"/>
                <a:buChar char="•"/>
              </a:pPr>
              <a:r>
                <a:rPr lang="en-US" sz="1600" dirty="0">
                  <a:solidFill>
                    <a:srgbClr val="00567D"/>
                  </a:solidFill>
                </a:rPr>
                <a:t>Exposure</a:t>
              </a:r>
            </a:p>
            <a:p>
              <a:pPr marL="285750" indent="-285750">
                <a:lnSpc>
                  <a:spcPct val="150000"/>
                </a:lnSpc>
                <a:buFont typeface="Arial" panose="020B0604020202020204" pitchFamily="34" charset="0"/>
                <a:buChar char="•"/>
              </a:pPr>
              <a:r>
                <a:rPr lang="en-US" sz="1600" dirty="0">
                  <a:solidFill>
                    <a:srgbClr val="00567D"/>
                  </a:solidFill>
                </a:rPr>
                <a:t>AQI</a:t>
              </a:r>
            </a:p>
            <a:p>
              <a:pPr marL="285750" indent="-285750">
                <a:lnSpc>
                  <a:spcPct val="150000"/>
                </a:lnSpc>
                <a:buFont typeface="Arial" panose="020B0604020202020204" pitchFamily="34" charset="0"/>
                <a:buChar char="•"/>
              </a:pPr>
              <a:r>
                <a:rPr lang="en-US" sz="1600" dirty="0">
                  <a:solidFill>
                    <a:srgbClr val="00567D"/>
                  </a:solidFill>
                </a:rPr>
                <a:t>Respirators</a:t>
              </a:r>
            </a:p>
            <a:p>
              <a:pPr marL="285750" indent="-285750">
                <a:lnSpc>
                  <a:spcPct val="150000"/>
                </a:lnSpc>
                <a:buFont typeface="Arial" panose="020B0604020202020204" pitchFamily="34" charset="0"/>
                <a:buChar char="•"/>
              </a:pPr>
              <a:r>
                <a:rPr lang="en-US" sz="1600" dirty="0">
                  <a:solidFill>
                    <a:srgbClr val="00567D"/>
                  </a:solidFill>
                </a:rPr>
                <a:t>Exposure monitoring and training</a:t>
              </a:r>
            </a:p>
            <a:p>
              <a:pPr marL="285750" indent="-285750">
                <a:lnSpc>
                  <a:spcPct val="150000"/>
                </a:lnSpc>
                <a:buFont typeface="Arial" panose="020B0604020202020204" pitchFamily="34" charset="0"/>
                <a:buChar char="•"/>
              </a:pPr>
              <a:r>
                <a:rPr lang="en-US" sz="1600" dirty="0">
                  <a:solidFill>
                    <a:srgbClr val="00567D"/>
                  </a:solidFill>
                </a:rPr>
                <a:t>Communication</a:t>
              </a:r>
            </a:p>
            <a:p>
              <a:pPr marL="285750" indent="-285750">
                <a:lnSpc>
                  <a:spcPct val="150000"/>
                </a:lnSpc>
                <a:buFont typeface="Arial" panose="020B0604020202020204" pitchFamily="34" charset="0"/>
                <a:buChar char="•"/>
              </a:pPr>
              <a:r>
                <a:rPr lang="en-US" sz="1600" dirty="0">
                  <a:solidFill>
                    <a:srgbClr val="00567D"/>
                  </a:solidFill>
                </a:rPr>
                <a:t>Engineering and administrative controls</a:t>
              </a:r>
            </a:p>
            <a:p>
              <a:endParaRPr lang="en-US" sz="1600" dirty="0"/>
            </a:p>
          </p:txBody>
        </p:sp>
      </p:grpSp>
      <p:pic>
        <p:nvPicPr>
          <p:cNvPr id="12" name="Picture 11" descr="Worker working during hot temperatures.">
            <a:extLst>
              <a:ext uri="{FF2B5EF4-FFF2-40B4-BE49-F238E27FC236}">
                <a16:creationId xmlns:a16="http://schemas.microsoft.com/office/drawing/2014/main" id="{4E088DF8-7EBE-9845-F65F-43771BD5CE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5588" y="1890542"/>
            <a:ext cx="5026313" cy="3472033"/>
          </a:xfrm>
          <a:prstGeom prst="rect">
            <a:avLst/>
          </a:prstGeom>
        </p:spPr>
      </p:pic>
    </p:spTree>
    <p:extLst>
      <p:ext uri="{BB962C8B-B14F-4D97-AF65-F5344CB8AC3E}">
        <p14:creationId xmlns:p14="http://schemas.microsoft.com/office/powerpoint/2010/main" val="601383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3A47B-1A46-87DD-45BA-744FFE4A90F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1BDF6FE-9E93-EF2A-4E9C-EB5F5CAC609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017B897C-9E6E-E08C-E9D6-4EA1003198E8}"/>
              </a:ext>
            </a:extLst>
          </p:cNvPr>
          <p:cNvSpPr>
            <a:spLocks noGrp="1"/>
          </p:cNvSpPr>
          <p:nvPr>
            <p:ph type="sldNum" sz="quarter" idx="12"/>
          </p:nvPr>
        </p:nvSpPr>
        <p:spPr/>
        <p:txBody>
          <a:bodyPr/>
          <a:lstStyle/>
          <a:p>
            <a:fld id="{99562CDD-8BC9-4CF6-AA03-D93997F55C9A}" type="slidenum">
              <a:rPr lang="en-US" smtClean="0"/>
              <a:pPr/>
              <a:t>7</a:t>
            </a:fld>
            <a:endParaRPr lang="en-US" dirty="0"/>
          </a:p>
        </p:txBody>
      </p:sp>
      <p:sp>
        <p:nvSpPr>
          <p:cNvPr id="2" name="Footer Placeholder 1" descr="workbook page number">
            <a:extLst>
              <a:ext uri="{FF2B5EF4-FFF2-40B4-BE49-F238E27FC236}">
                <a16:creationId xmlns:a16="http://schemas.microsoft.com/office/drawing/2014/main" id="{EA6DDF97-21E8-398A-87C9-93E5C062FF2C}"/>
              </a:ext>
            </a:extLst>
          </p:cNvPr>
          <p:cNvSpPr>
            <a:spLocks noGrp="1"/>
          </p:cNvSpPr>
          <p:nvPr>
            <p:ph type="ftr" sz="quarter" idx="11"/>
          </p:nvPr>
        </p:nvSpPr>
        <p:spPr/>
        <p:txBody>
          <a:bodyPr/>
          <a:lstStyle/>
          <a:p>
            <a:pPr algn="l"/>
            <a:r>
              <a:rPr lang="en-US" dirty="0"/>
              <a:t>Workbook Page #10</a:t>
            </a:r>
          </a:p>
        </p:txBody>
      </p:sp>
      <p:sp>
        <p:nvSpPr>
          <p:cNvPr id="9" name="Title 8">
            <a:extLst>
              <a:ext uri="{FF2B5EF4-FFF2-40B4-BE49-F238E27FC236}">
                <a16:creationId xmlns:a16="http://schemas.microsoft.com/office/drawing/2014/main" id="{7F6DC974-CEEA-049A-AF12-E0D628DCFB2C}"/>
              </a:ext>
            </a:extLst>
          </p:cNvPr>
          <p:cNvSpPr txBox="1">
            <a:spLocks noGrp="1"/>
          </p:cNvSpPr>
          <p:nvPr>
            <p:ph type="title" idx="4294967295"/>
          </p:nvPr>
        </p:nvSpPr>
        <p:spPr>
          <a:xfrm>
            <a:off x="1214504" y="526612"/>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When Worker Protection applies to you</a:t>
            </a:r>
          </a:p>
        </p:txBody>
      </p:sp>
      <p:pic>
        <p:nvPicPr>
          <p:cNvPr id="4" name="Picture 3">
            <a:extLst>
              <a:ext uri="{FF2B5EF4-FFF2-40B4-BE49-F238E27FC236}">
                <a16:creationId xmlns:a16="http://schemas.microsoft.com/office/drawing/2014/main" id="{B68F4744-27D0-4B22-D91F-1B9D231E6BB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grpSp>
        <p:nvGrpSpPr>
          <p:cNvPr id="5" name="Group 4" descr="Examples of when worker protection applies.">
            <a:extLst>
              <a:ext uri="{FF2B5EF4-FFF2-40B4-BE49-F238E27FC236}">
                <a16:creationId xmlns:a16="http://schemas.microsoft.com/office/drawing/2014/main" id="{05CDE5E5-7CC9-DA42-1FDC-4D1028B412CD}"/>
              </a:ext>
            </a:extLst>
          </p:cNvPr>
          <p:cNvGrpSpPr/>
          <p:nvPr/>
        </p:nvGrpSpPr>
        <p:grpSpPr>
          <a:xfrm>
            <a:off x="1214504" y="1914830"/>
            <a:ext cx="10446453" cy="4467057"/>
            <a:chOff x="1214504" y="1914830"/>
            <a:chExt cx="10446453" cy="4467057"/>
          </a:xfrm>
        </p:grpSpPr>
        <p:sp>
          <p:nvSpPr>
            <p:cNvPr id="12" name="TextBox 11">
              <a:extLst>
                <a:ext uri="{FF2B5EF4-FFF2-40B4-BE49-F238E27FC236}">
                  <a16:creationId xmlns:a16="http://schemas.microsoft.com/office/drawing/2014/main" id="{0980FCA6-566F-0452-5F67-79D9F723F0AE}"/>
                </a:ext>
              </a:extLst>
            </p:cNvPr>
            <p:cNvSpPr txBox="1"/>
            <p:nvPr/>
          </p:nvSpPr>
          <p:spPr>
            <a:xfrm>
              <a:off x="1214504" y="1914830"/>
              <a:ext cx="2914439" cy="4467057"/>
            </a:xfrm>
            <a:prstGeom prst="rect">
              <a:avLst/>
            </a:prstGeom>
            <a:noFill/>
          </p:spPr>
          <p:txBody>
            <a:bodyPr wrap="square" rtlCol="0">
              <a:spAutoFit/>
            </a:bodyPr>
            <a:lstStyle/>
            <a:p>
              <a:pPr>
                <a:lnSpc>
                  <a:spcPct val="150000"/>
                </a:lnSpc>
              </a:pPr>
              <a:r>
                <a:rPr lang="en-US" sz="2400" dirty="0">
                  <a:solidFill>
                    <a:srgbClr val="00567D"/>
                  </a:solidFill>
                </a:rPr>
                <a:t>Pesticides have been applied or a restricted entry interval (REI) has been in effect within the last 30 days at your establishment.</a:t>
              </a:r>
            </a:p>
            <a:p>
              <a:pPr>
                <a:lnSpc>
                  <a:spcPct val="150000"/>
                </a:lnSpc>
              </a:pPr>
              <a:endParaRPr lang="en-US" sz="2400" dirty="0">
                <a:solidFill>
                  <a:srgbClr val="00567D"/>
                </a:solidFill>
              </a:endParaRPr>
            </a:p>
          </p:txBody>
        </p:sp>
        <p:sp>
          <p:nvSpPr>
            <p:cNvPr id="8" name="TextBox 7">
              <a:extLst>
                <a:ext uri="{FF2B5EF4-FFF2-40B4-BE49-F238E27FC236}">
                  <a16:creationId xmlns:a16="http://schemas.microsoft.com/office/drawing/2014/main" id="{6B0FD96A-D55A-62BD-653A-BD1172866C50}"/>
                </a:ext>
              </a:extLst>
            </p:cNvPr>
            <p:cNvSpPr txBox="1"/>
            <p:nvPr/>
          </p:nvSpPr>
          <p:spPr>
            <a:xfrm>
              <a:off x="4534941" y="1935662"/>
              <a:ext cx="2914439" cy="2805063"/>
            </a:xfrm>
            <a:prstGeom prst="rect">
              <a:avLst/>
            </a:prstGeom>
            <a:noFill/>
          </p:spPr>
          <p:txBody>
            <a:bodyPr wrap="square" rtlCol="0">
              <a:spAutoFit/>
            </a:bodyPr>
            <a:lstStyle/>
            <a:p>
              <a:pPr>
                <a:lnSpc>
                  <a:spcPct val="150000"/>
                </a:lnSpc>
              </a:pPr>
              <a:r>
                <a:rPr lang="en-US" sz="2400" dirty="0">
                  <a:solidFill>
                    <a:srgbClr val="00567D"/>
                  </a:solidFill>
                </a:rPr>
                <a:t>The pesticide applied has an “Agriculture Use Requirements” Box on the label.</a:t>
              </a:r>
            </a:p>
            <a:p>
              <a:pPr>
                <a:lnSpc>
                  <a:spcPct val="150000"/>
                </a:lnSpc>
              </a:pPr>
              <a:endParaRPr lang="en-US" sz="2400" dirty="0">
                <a:solidFill>
                  <a:srgbClr val="00567D"/>
                </a:solidFill>
              </a:endParaRPr>
            </a:p>
          </p:txBody>
        </p:sp>
        <p:sp>
          <p:nvSpPr>
            <p:cNvPr id="7" name="TextBox 6">
              <a:extLst>
                <a:ext uri="{FF2B5EF4-FFF2-40B4-BE49-F238E27FC236}">
                  <a16:creationId xmlns:a16="http://schemas.microsoft.com/office/drawing/2014/main" id="{2DC94748-75F6-9ECC-E807-8ACFC435D2EF}"/>
                </a:ext>
              </a:extLst>
            </p:cNvPr>
            <p:cNvSpPr txBox="1"/>
            <p:nvPr/>
          </p:nvSpPr>
          <p:spPr>
            <a:xfrm>
              <a:off x="7940220" y="1914831"/>
              <a:ext cx="3720737" cy="3913059"/>
            </a:xfrm>
            <a:prstGeom prst="rect">
              <a:avLst/>
            </a:prstGeom>
            <a:noFill/>
          </p:spPr>
          <p:txBody>
            <a:bodyPr wrap="square" rtlCol="0">
              <a:spAutoFit/>
            </a:bodyPr>
            <a:lstStyle/>
            <a:p>
              <a:pPr>
                <a:lnSpc>
                  <a:spcPct val="150000"/>
                </a:lnSpc>
              </a:pPr>
              <a:r>
                <a:rPr lang="en-US" sz="2400" dirty="0">
                  <a:solidFill>
                    <a:srgbClr val="00567D"/>
                  </a:solidFill>
                </a:rPr>
                <a:t>You employ pesticide handlers, and/or hand-labor workers on an agricultural, forest, or nursery operation. This includes outdoor and indoor spaces.</a:t>
              </a:r>
            </a:p>
            <a:p>
              <a:pPr>
                <a:lnSpc>
                  <a:spcPct val="150000"/>
                </a:lnSpc>
              </a:pPr>
              <a:endParaRPr lang="en-US" sz="2400" dirty="0">
                <a:solidFill>
                  <a:srgbClr val="00567D"/>
                </a:solidFill>
              </a:endParaRPr>
            </a:p>
          </p:txBody>
        </p:sp>
      </p:grpSp>
      <p:cxnSp>
        <p:nvCxnSpPr>
          <p:cNvPr id="10" name="Straight Connector 9">
            <a:extLst>
              <a:ext uri="{FF2B5EF4-FFF2-40B4-BE49-F238E27FC236}">
                <a16:creationId xmlns:a16="http://schemas.microsoft.com/office/drawing/2014/main" id="{114AE02D-E287-1F89-0811-D4EBFA5516B9}"/>
              </a:ext>
              <a:ext uri="{C183D7F6-B498-43B3-948B-1728B52AA6E4}">
                <adec:decorative xmlns:adec="http://schemas.microsoft.com/office/drawing/2017/decorative" val="1"/>
              </a:ext>
            </a:extLst>
          </p:cNvPr>
          <p:cNvCxnSpPr>
            <a:cxnSpLocks/>
          </p:cNvCxnSpPr>
          <p:nvPr/>
        </p:nvCxnSpPr>
        <p:spPr>
          <a:xfrm flipV="1">
            <a:off x="4382534" y="1911200"/>
            <a:ext cx="0" cy="3738793"/>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163F0C1-4B76-A98E-A20C-A5A1B30583BE}"/>
              </a:ext>
              <a:ext uri="{C183D7F6-B498-43B3-948B-1728B52AA6E4}">
                <adec:decorative xmlns:adec="http://schemas.microsoft.com/office/drawing/2017/decorative" val="1"/>
              </a:ext>
            </a:extLst>
          </p:cNvPr>
          <p:cNvCxnSpPr>
            <a:cxnSpLocks/>
          </p:cNvCxnSpPr>
          <p:nvPr/>
        </p:nvCxnSpPr>
        <p:spPr>
          <a:xfrm flipV="1">
            <a:off x="7634782" y="1911200"/>
            <a:ext cx="0" cy="3738793"/>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6159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C2C47-B726-3749-F19A-512E17CEB2F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4C523E3-F524-2A73-A3AF-2AA6EB10206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EA29EB4A-4356-A184-C8F4-FA793E283D4E}"/>
              </a:ext>
            </a:extLst>
          </p:cNvPr>
          <p:cNvSpPr>
            <a:spLocks noGrp="1"/>
          </p:cNvSpPr>
          <p:nvPr>
            <p:ph type="sldNum" sz="quarter" idx="12"/>
          </p:nvPr>
        </p:nvSpPr>
        <p:spPr/>
        <p:txBody>
          <a:bodyPr/>
          <a:lstStyle/>
          <a:p>
            <a:fld id="{99562CDD-8BC9-4CF6-AA03-D93997F55C9A}" type="slidenum">
              <a:rPr lang="en-US" smtClean="0"/>
              <a:pPr/>
              <a:t>8</a:t>
            </a:fld>
            <a:endParaRPr lang="en-US" dirty="0"/>
          </a:p>
        </p:txBody>
      </p:sp>
      <p:sp>
        <p:nvSpPr>
          <p:cNvPr id="2" name="Footer Placeholder 1" descr="workbook page number">
            <a:extLst>
              <a:ext uri="{FF2B5EF4-FFF2-40B4-BE49-F238E27FC236}">
                <a16:creationId xmlns:a16="http://schemas.microsoft.com/office/drawing/2014/main" id="{E1E76287-8C8E-61CF-F150-26D80CA7A792}"/>
              </a:ext>
            </a:extLst>
          </p:cNvPr>
          <p:cNvSpPr>
            <a:spLocks noGrp="1"/>
          </p:cNvSpPr>
          <p:nvPr>
            <p:ph type="ftr" sz="quarter" idx="11"/>
          </p:nvPr>
        </p:nvSpPr>
        <p:spPr/>
        <p:txBody>
          <a:bodyPr/>
          <a:lstStyle/>
          <a:p>
            <a:pPr algn="l"/>
            <a:r>
              <a:rPr lang="en-US" dirty="0"/>
              <a:t>Workbook Page #10</a:t>
            </a:r>
          </a:p>
        </p:txBody>
      </p:sp>
      <p:sp>
        <p:nvSpPr>
          <p:cNvPr id="9" name="Title 8">
            <a:extLst>
              <a:ext uri="{FF2B5EF4-FFF2-40B4-BE49-F238E27FC236}">
                <a16:creationId xmlns:a16="http://schemas.microsoft.com/office/drawing/2014/main" id="{6DBF7AA3-C9DF-C022-3B68-A4EF73EE333F}"/>
              </a:ext>
            </a:extLst>
          </p:cNvPr>
          <p:cNvSpPr txBox="1">
            <a:spLocks noGrp="1"/>
          </p:cNvSpPr>
          <p:nvPr>
            <p:ph type="title" idx="4294967295"/>
          </p:nvPr>
        </p:nvSpPr>
        <p:spPr>
          <a:xfrm>
            <a:off x="1352834" y="298149"/>
            <a:ext cx="10641354"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When Worker Protection does </a:t>
            </a:r>
            <a:r>
              <a:rPr kumimoji="0" lang="en-US" sz="4000" b="1" i="0" u="sng" strike="noStrike" kern="1200" cap="none" spc="0" normalizeH="0" baseline="0" noProof="0" dirty="0">
                <a:ln>
                  <a:noFill/>
                </a:ln>
                <a:solidFill>
                  <a:srgbClr val="00567D"/>
                </a:solidFill>
                <a:effectLst/>
                <a:uLnTx/>
                <a:uFillTx/>
                <a:latin typeface="+mn-lt"/>
                <a:ea typeface="+mn-ea"/>
                <a:cs typeface="+mn-cs"/>
              </a:rPr>
              <a:t>NOT</a:t>
            </a:r>
            <a:r>
              <a:rPr kumimoji="0" lang="en-US" sz="4000" b="1" i="0" u="none" strike="noStrike" kern="1200" cap="none" spc="0" normalizeH="0" baseline="0" noProof="0" dirty="0">
                <a:ln>
                  <a:noFill/>
                </a:ln>
                <a:solidFill>
                  <a:srgbClr val="00567D"/>
                </a:solidFill>
                <a:effectLst/>
                <a:uLnTx/>
                <a:uFillTx/>
                <a:latin typeface="+mn-lt"/>
                <a:ea typeface="+mn-ea"/>
                <a:cs typeface="+mn-cs"/>
              </a:rPr>
              <a:t> apply to you</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C31513D6-34FF-3371-9A3B-70A1FA235379}"/>
              </a:ext>
            </a:extLst>
          </p:cNvPr>
          <p:cNvSpPr txBox="1"/>
          <p:nvPr/>
        </p:nvSpPr>
        <p:spPr>
          <a:xfrm>
            <a:off x="1321868" y="1427519"/>
            <a:ext cx="4396129" cy="4467057"/>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400" dirty="0">
                <a:solidFill>
                  <a:srgbClr val="00567D"/>
                </a:solidFill>
              </a:rPr>
              <a:t>Pest control</a:t>
            </a:r>
          </a:p>
          <a:p>
            <a:pPr marL="457200" indent="-457200">
              <a:lnSpc>
                <a:spcPct val="150000"/>
              </a:lnSpc>
              <a:buFont typeface="Arial" panose="020B0604020202020204" pitchFamily="34" charset="0"/>
              <a:buChar char="•"/>
            </a:pPr>
            <a:r>
              <a:rPr lang="en-US" sz="2400" dirty="0">
                <a:solidFill>
                  <a:srgbClr val="00567D"/>
                </a:solidFill>
              </a:rPr>
              <a:t>Livestock</a:t>
            </a:r>
          </a:p>
          <a:p>
            <a:pPr marL="457200" indent="-457200">
              <a:lnSpc>
                <a:spcPct val="150000"/>
              </a:lnSpc>
              <a:buFont typeface="Arial" panose="020B0604020202020204" pitchFamily="34" charset="0"/>
              <a:buChar char="•"/>
            </a:pPr>
            <a:r>
              <a:rPr lang="en-US" sz="2400" dirty="0">
                <a:solidFill>
                  <a:srgbClr val="00567D"/>
                </a:solidFill>
              </a:rPr>
              <a:t>Non-commercial/Research</a:t>
            </a:r>
          </a:p>
          <a:p>
            <a:pPr marL="457200" indent="-457200">
              <a:lnSpc>
                <a:spcPct val="150000"/>
              </a:lnSpc>
              <a:buFont typeface="Arial" panose="020B0604020202020204" pitchFamily="34" charset="0"/>
              <a:buChar char="•"/>
            </a:pPr>
            <a:r>
              <a:rPr lang="en-US" sz="2400" dirty="0">
                <a:solidFill>
                  <a:srgbClr val="00567D"/>
                </a:solidFill>
              </a:rPr>
              <a:t>Gardens, parks, golf courses</a:t>
            </a:r>
          </a:p>
          <a:p>
            <a:pPr marL="457200" indent="-457200">
              <a:lnSpc>
                <a:spcPct val="150000"/>
              </a:lnSpc>
              <a:buFont typeface="Arial" panose="020B0604020202020204" pitchFamily="34" charset="0"/>
              <a:buChar char="•"/>
            </a:pPr>
            <a:r>
              <a:rPr lang="en-US" sz="2400" dirty="0">
                <a:solidFill>
                  <a:srgbClr val="00567D"/>
                </a:solidFill>
              </a:rPr>
              <a:t>Direct injection</a:t>
            </a:r>
          </a:p>
          <a:p>
            <a:pPr marL="457200" indent="-457200">
              <a:lnSpc>
                <a:spcPct val="150000"/>
              </a:lnSpc>
              <a:buFont typeface="Arial" panose="020B0604020202020204" pitchFamily="34" charset="0"/>
              <a:buChar char="•"/>
            </a:pPr>
            <a:r>
              <a:rPr lang="en-US" sz="2400" dirty="0">
                <a:solidFill>
                  <a:srgbClr val="00567D"/>
                </a:solidFill>
              </a:rPr>
              <a:t>Non-crop areas</a:t>
            </a:r>
          </a:p>
          <a:p>
            <a:pPr marL="457200" indent="-457200">
              <a:lnSpc>
                <a:spcPct val="150000"/>
              </a:lnSpc>
              <a:buFont typeface="Arial" panose="020B0604020202020204" pitchFamily="34" charset="0"/>
              <a:buChar char="•"/>
            </a:pPr>
            <a:r>
              <a:rPr lang="en-US" sz="2400" dirty="0">
                <a:solidFill>
                  <a:srgbClr val="00567D"/>
                </a:solidFill>
              </a:rPr>
              <a:t>Attractants/Repellents</a:t>
            </a:r>
          </a:p>
          <a:p>
            <a:pPr marL="457200" indent="-457200">
              <a:lnSpc>
                <a:spcPct val="150000"/>
              </a:lnSpc>
              <a:buFont typeface="Arial" panose="020B0604020202020204" pitchFamily="34" charset="0"/>
              <a:buChar char="•"/>
            </a:pPr>
            <a:r>
              <a:rPr lang="en-US" sz="2400" dirty="0">
                <a:solidFill>
                  <a:srgbClr val="00567D"/>
                </a:solidFill>
              </a:rPr>
              <a:t>Harvested portions</a:t>
            </a:r>
          </a:p>
        </p:txBody>
      </p:sp>
      <p:pic>
        <p:nvPicPr>
          <p:cNvPr id="4" name="Picture 3">
            <a:extLst>
              <a:ext uri="{FF2B5EF4-FFF2-40B4-BE49-F238E27FC236}">
                <a16:creationId xmlns:a16="http://schemas.microsoft.com/office/drawing/2014/main" id="{504045FC-D0DA-AD2E-5A72-C53D6346D04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pic>
        <p:nvPicPr>
          <p:cNvPr id="7" name="Picture Placeholder 5" descr="Image of park with grass and trees">
            <a:extLst>
              <a:ext uri="{FF2B5EF4-FFF2-40B4-BE49-F238E27FC236}">
                <a16:creationId xmlns:a16="http://schemas.microsoft.com/office/drawing/2014/main" id="{71048691-A8BE-BB69-6F19-816ACCE258E5}"/>
              </a:ext>
            </a:extLst>
          </p:cNvPr>
          <p:cNvPicPr>
            <a:picLocks noChangeAspect="1"/>
          </p:cNvPicPr>
          <p:nvPr/>
        </p:nvPicPr>
        <p:blipFill>
          <a:blip r:embed="rId4" cstate="print">
            <a:extLst>
              <a:ext uri="{28A0092B-C50C-407E-A947-70E740481C1C}">
                <a14:useLocalDpi xmlns:a14="http://schemas.microsoft.com/office/drawing/2010/main" val="0"/>
              </a:ext>
            </a:extLst>
          </a:blip>
          <a:srcRect l="23199" r="23199"/>
          <a:stretch>
            <a:fillRect/>
          </a:stretch>
        </p:blipFill>
        <p:spPr>
          <a:xfrm>
            <a:off x="6722362" y="1645137"/>
            <a:ext cx="5271826" cy="4162682"/>
          </a:xfrm>
          <a:prstGeom prst="rect">
            <a:avLst/>
          </a:prstGeom>
        </p:spPr>
      </p:pic>
    </p:spTree>
    <p:extLst>
      <p:ext uri="{BB962C8B-B14F-4D97-AF65-F5344CB8AC3E}">
        <p14:creationId xmlns:p14="http://schemas.microsoft.com/office/powerpoint/2010/main" val="2732455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7E081-A73B-670D-8BD8-5433A3C237C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A2E2DD-39B3-0C7B-12A8-7FCD1296E83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C20EC783-D1A1-4C23-E6C4-45DF2C591EFD}"/>
              </a:ext>
            </a:extLst>
          </p:cNvPr>
          <p:cNvSpPr>
            <a:spLocks noGrp="1"/>
          </p:cNvSpPr>
          <p:nvPr>
            <p:ph type="sldNum" sz="quarter" idx="12"/>
          </p:nvPr>
        </p:nvSpPr>
        <p:spPr/>
        <p:txBody>
          <a:bodyPr/>
          <a:lstStyle/>
          <a:p>
            <a:fld id="{99562CDD-8BC9-4CF6-AA03-D93997F55C9A}" type="slidenum">
              <a:rPr lang="en-US" smtClean="0"/>
              <a:pPr/>
              <a:t>9</a:t>
            </a:fld>
            <a:endParaRPr lang="en-US" dirty="0"/>
          </a:p>
        </p:txBody>
      </p:sp>
      <p:sp>
        <p:nvSpPr>
          <p:cNvPr id="2" name="Footer Placeholder 1" descr="workbook page number">
            <a:extLst>
              <a:ext uri="{FF2B5EF4-FFF2-40B4-BE49-F238E27FC236}">
                <a16:creationId xmlns:a16="http://schemas.microsoft.com/office/drawing/2014/main" id="{3CE4A989-7B38-D2FE-EF96-046F38876DC9}"/>
              </a:ext>
            </a:extLst>
          </p:cNvPr>
          <p:cNvSpPr>
            <a:spLocks noGrp="1"/>
          </p:cNvSpPr>
          <p:nvPr>
            <p:ph type="ftr" sz="quarter" idx="11"/>
          </p:nvPr>
        </p:nvSpPr>
        <p:spPr/>
        <p:txBody>
          <a:bodyPr/>
          <a:lstStyle/>
          <a:p>
            <a:pPr algn="l"/>
            <a:r>
              <a:rPr lang="en-US" dirty="0"/>
              <a:t>Workbook Page #12</a:t>
            </a:r>
          </a:p>
        </p:txBody>
      </p:sp>
      <p:sp>
        <p:nvSpPr>
          <p:cNvPr id="9" name="Title 8">
            <a:extLst>
              <a:ext uri="{FF2B5EF4-FFF2-40B4-BE49-F238E27FC236}">
                <a16:creationId xmlns:a16="http://schemas.microsoft.com/office/drawing/2014/main" id="{206557A1-C0D2-F78A-D213-56B70A585ADA}"/>
              </a:ext>
            </a:extLst>
          </p:cNvPr>
          <p:cNvSpPr txBox="1">
            <a:spLocks noGrp="1"/>
          </p:cNvSpPr>
          <p:nvPr>
            <p:ph type="title" idx="4294967295"/>
          </p:nvPr>
        </p:nvSpPr>
        <p:spPr>
          <a:xfrm>
            <a:off x="1513323" y="491405"/>
            <a:ext cx="290836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Definitions</a:t>
            </a:r>
          </a:p>
        </p:txBody>
      </p:sp>
      <p:sp>
        <p:nvSpPr>
          <p:cNvPr id="12" name="TextBox 11">
            <a:extLst>
              <a:ext uri="{FF2B5EF4-FFF2-40B4-BE49-F238E27FC236}">
                <a16:creationId xmlns:a16="http://schemas.microsoft.com/office/drawing/2014/main" id="{982EA131-1978-A2B6-4D03-2A376719C0B2}"/>
              </a:ext>
            </a:extLst>
          </p:cNvPr>
          <p:cNvSpPr txBox="1"/>
          <p:nvPr/>
        </p:nvSpPr>
        <p:spPr>
          <a:xfrm>
            <a:off x="1513323" y="1814844"/>
            <a:ext cx="3861110" cy="1405769"/>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3000" dirty="0">
                <a:solidFill>
                  <a:srgbClr val="00567D"/>
                </a:solidFill>
              </a:rPr>
              <a:t>Workers</a:t>
            </a:r>
          </a:p>
          <a:p>
            <a:pPr marL="457200" indent="-457200">
              <a:lnSpc>
                <a:spcPct val="150000"/>
              </a:lnSpc>
              <a:buFont typeface="Arial" panose="020B0604020202020204" pitchFamily="34" charset="0"/>
              <a:buChar char="•"/>
            </a:pPr>
            <a:r>
              <a:rPr lang="en-US" sz="3000" dirty="0">
                <a:solidFill>
                  <a:srgbClr val="00567D"/>
                </a:solidFill>
              </a:rPr>
              <a:t>Handlers</a:t>
            </a:r>
            <a:endParaRPr lang="en-US" sz="3200" dirty="0">
              <a:solidFill>
                <a:srgbClr val="00567D"/>
              </a:solidFill>
            </a:endParaRPr>
          </a:p>
        </p:txBody>
      </p:sp>
      <p:pic>
        <p:nvPicPr>
          <p:cNvPr id="4" name="Picture 3">
            <a:extLst>
              <a:ext uri="{FF2B5EF4-FFF2-40B4-BE49-F238E27FC236}">
                <a16:creationId xmlns:a16="http://schemas.microsoft.com/office/drawing/2014/main" id="{8458451B-612E-D500-DFFF-50DA63AC061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descr="An individual wearing boots and gloves and using a spray hose.">
            <a:extLst>
              <a:ext uri="{FF2B5EF4-FFF2-40B4-BE49-F238E27FC236}">
                <a16:creationId xmlns:a16="http://schemas.microsoft.com/office/drawing/2014/main" id="{B5E23E42-8933-F7C3-3008-12A6CAC8D7C3}"/>
              </a:ext>
            </a:extLst>
          </p:cNvPr>
          <p:cNvPicPr>
            <a:picLocks noChangeAspect="1"/>
          </p:cNvPicPr>
          <p:nvPr/>
        </p:nvPicPr>
        <p:blipFill>
          <a:blip r:embed="rId3" cstate="print">
            <a:extLst>
              <a:ext uri="{28A0092B-C50C-407E-A947-70E740481C1C}">
                <a14:useLocalDpi xmlns:a14="http://schemas.microsoft.com/office/drawing/2010/main" val="0"/>
              </a:ext>
            </a:extLst>
          </a:blip>
          <a:srcRect l="7785" r="7785"/>
          <a:stretch>
            <a:fillRect/>
          </a:stretch>
        </p:blipFill>
        <p:spPr>
          <a:xfrm>
            <a:off x="6633777" y="1199291"/>
            <a:ext cx="5334226" cy="4211953"/>
          </a:xfrm>
          <a:prstGeom prst="rect">
            <a:avLst/>
          </a:prstGeom>
        </p:spPr>
      </p:pic>
    </p:spTree>
    <p:extLst>
      <p:ext uri="{BB962C8B-B14F-4D97-AF65-F5344CB8AC3E}">
        <p14:creationId xmlns:p14="http://schemas.microsoft.com/office/powerpoint/2010/main" val="32217096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raining" ma:contentTypeID="0x010100854524CC3423A244BB56938E3F8ABE270067817B4706841944893504266FF3AFD0" ma:contentTypeVersion="29" ma:contentTypeDescription="Training and education materials" ma:contentTypeScope="" ma:versionID="9c14672a0c5f30bf6f8f3e80b604c454">
  <xsd:schema xmlns:xsd="http://www.w3.org/2001/XMLSchema" xmlns:xs="http://www.w3.org/2001/XMLSchema" xmlns:p="http://schemas.microsoft.com/office/2006/metadata/properties" xmlns:ns1="http://schemas.microsoft.com/sharepoint/v3" xmlns:ns2="4abed4e2-db5c-4e78-ae88-7ca7a6241065" xmlns:ns3="http://schemas.microsoft.com/sharepoint/v4" targetNamespace="http://schemas.microsoft.com/office/2006/metadata/properties" ma:root="true" ma:fieldsID="816006bf8a4b08db83d12aa117935bd6" ns1:_="" ns2:_="" ns3:_="">
    <xsd:import namespace="http://schemas.microsoft.com/sharepoint/v3"/>
    <xsd:import namespace="4abed4e2-db5c-4e78-ae88-7ca7a6241065"/>
    <xsd:import namespace="http://schemas.microsoft.com/sharepoint/v4"/>
    <xsd:element name="properties">
      <xsd:complexType>
        <xsd:sequence>
          <xsd:element name="documentManagement">
            <xsd:complexType>
              <xsd:all>
                <xsd:element ref="ns2:AdditionalTitle" minOccurs="0"/>
                <xsd:element ref="ns2:TrainingType" minOccurs="0"/>
                <xsd:element ref="ns2:TrainingFormat" minOccurs="0"/>
                <xsd:element ref="ns2:DateRevised" minOccurs="0"/>
                <xsd:element ref="ns1:Language" minOccurs="0"/>
                <xsd:element ref="ns2:Description1" minOccurs="0"/>
                <xsd:element ref="ns2:Topic"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6" nillable="true" ma:displayName="Language" ma:default="English" ma:format="Dropdown" ma:internalName="Language" ma:readOnly="false">
      <xsd:simpleType>
        <xsd:union memberTypes="dms:Text">
          <xsd:simpleType>
            <xsd:restriction base="dms:Choice">
              <xsd:enumeration value="Arabic"/>
              <xsd:enumeration value="Bulgarian"/>
              <xsd:enumeration value="Chinese"/>
              <xsd:enumeration value="Croatian"/>
              <xsd:enumeration value="Czech"/>
              <xsd:enumeration value="Danish"/>
              <xsd:enumeration value="Dutch"/>
              <xsd:enumeration value="English"/>
              <xsd:enumeration value="Estonian"/>
              <xsd:enumeration value="Finnish"/>
              <xsd:enumeration value="French"/>
              <xsd:enumeration value="German"/>
              <xsd:enumeration value="Greek"/>
              <xsd:enumeration value="Hebrew"/>
              <xsd:enumeration value="Hindi"/>
              <xsd:enumeration value="Hungarian"/>
              <xsd:enumeration value="Indonesian"/>
              <xsd:enumeration value="Italian"/>
              <xsd:enumeration value="Japanese"/>
              <xsd:enumeration value="Korean"/>
              <xsd:enumeration value="Latvian"/>
              <xsd:enumeration value="Lithuanian"/>
              <xsd:enumeration value="Malay"/>
              <xsd:enumeration value="Norwegian"/>
              <xsd:enumeration value="Polish"/>
              <xsd:enumeration value="Portuguese"/>
              <xsd:enumeration value="Romanian"/>
              <xsd:enumeration value="Russian"/>
              <xsd:enumeration value="Serbian"/>
              <xsd:enumeration value="Slovak"/>
              <xsd:enumeration value="Slovenian"/>
              <xsd:enumeration value="Spanish"/>
              <xsd:enumeration value="Swedish"/>
              <xsd:enumeration value="Thai"/>
              <xsd:enumeration value="Turkish"/>
              <xsd:enumeration value="Ukrainian"/>
              <xsd:enumeration value="Urdu"/>
              <xsd:enumeration value="Vietnames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abed4e2-db5c-4e78-ae88-7ca7a6241065" elementFormDefault="qualified">
    <xsd:import namespace="http://schemas.microsoft.com/office/2006/documentManagement/types"/>
    <xsd:import namespace="http://schemas.microsoft.com/office/infopath/2007/PartnerControls"/>
    <xsd:element name="AdditionalTitle" ma:index="2" nillable="true" ma:displayName="Additional Title" ma:description="Secondary title - typically the English language title if the item has a title in another language" ma:internalName="AdditionalTitle" ma:readOnly="false">
      <xsd:simpleType>
        <xsd:restriction base="dms:Text">
          <xsd:maxLength value="255"/>
        </xsd:restriction>
      </xsd:simpleType>
    </xsd:element>
    <xsd:element name="TrainingType" ma:index="3" nillable="true" ma:displayName="Training Type" ma:description="Pick a type for this training material" ma:format="Dropdown" ma:internalName="TrainingType" ma:readOnly="false">
      <xsd:simpleType>
        <xsd:restriction base="dms:Choice">
          <xsd:enumeration value="Curriculum"/>
          <xsd:enumeration value="Grant program"/>
          <xsd:enumeration value="Online course"/>
          <xsd:enumeration value="PESO"/>
          <xsd:enumeration value="Presentation"/>
          <xsd:enumeration value="Resources"/>
          <xsd:enumeration value="Workshop"/>
        </xsd:restriction>
      </xsd:simpleType>
    </xsd:element>
    <xsd:element name="TrainingFormat" ma:index="4" nillable="true" ma:displayName="Training Format" ma:default="  " ma:description="Pick a format for this training" ma:format="Dropdown" ma:internalName="TrainingFormat" ma:readOnly="false">
      <xsd:simpleType>
        <xsd:restriction base="dms:Choice">
          <xsd:enumeration value=""/>
          <xsd:enumeration value="Instructor Guide"/>
          <xsd:enumeration value="Online course"/>
          <xsd:enumeration value="Overhead"/>
          <xsd:enumeration value="Tailgate"/>
          <xsd:enumeration value="Training program"/>
          <xsd:enumeration value="Video"/>
          <xsd:enumeration value="Workbook"/>
        </xsd:restriction>
      </xsd:simpleType>
    </xsd:element>
    <xsd:element name="DateRevised" ma:index="5" nillable="true" ma:displayName="New or Revised Date" ma:format="DateOnly" ma:internalName="DateRevised" ma:readOnly="false">
      <xsd:simpleType>
        <xsd:restriction base="dms:DateTime"/>
      </xsd:simpleType>
    </xsd:element>
    <xsd:element name="Description1" ma:index="7" nillable="true" ma:displayName="Description" ma:internalName="Description1" ma:readOnly="false">
      <xsd:simpleType>
        <xsd:restriction base="dms:Note"/>
      </xsd:simpleType>
    </xsd:element>
    <xsd:element name="Topic" ma:index="8" nillable="true" ma:displayName="Topic" ma:description="Pick associated topics" ma:list="{913132ca-d302-4b93-9158-b48ece0e0b4d}" ma:internalName="Topic" ma:readOnly="false" ma:showField="Title" ma:web="4abed4e2-db5c-4e78-ae88-7ca7a6241065">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Description1 xmlns="4abed4e2-db5c-4e78-ae88-7ca7a6241065">PowerPoint slides for the Worker Protection Standard workshop.</Description1>
    <IconOverlay xmlns="http://schemas.microsoft.com/sharepoint/v4" xsi:nil="true"/>
    <TrainingFormat xmlns="4abed4e2-db5c-4e78-ae88-7ca7a6241065">Overhead</TrainingFormat>
    <Topic xmlns="4abed4e2-db5c-4e78-ae88-7ca7a6241065">
      <Value>181</Value>
      <Value>332</Value>
      <Value>294</Value>
    </Topic>
    <TrainingType xmlns="4abed4e2-db5c-4e78-ae88-7ca7a6241065">Workshop</TrainingType>
    <DateRevised xmlns="4abed4e2-db5c-4e78-ae88-7ca7a6241065">2026-04-21T07:00:00+00:00</DateRevised>
    <AdditionalTitle xmlns="4abed4e2-db5c-4e78-ae88-7ca7a6241065" xsi:nil="true"/>
  </documentManagement>
</p:properties>
</file>

<file path=customXml/itemProps1.xml><?xml version="1.0" encoding="utf-8"?>
<ds:datastoreItem xmlns:ds="http://schemas.openxmlformats.org/officeDocument/2006/customXml" ds:itemID="{A7C603CF-C9D2-4AE2-9CFB-D622E36E6432}"/>
</file>

<file path=customXml/itemProps2.xml><?xml version="1.0" encoding="utf-8"?>
<ds:datastoreItem xmlns:ds="http://schemas.openxmlformats.org/officeDocument/2006/customXml" ds:itemID="{9DD41BAC-7BAE-4C3A-AF1A-A60936E620EE}"/>
</file>

<file path=customXml/itemProps3.xml><?xml version="1.0" encoding="utf-8"?>
<ds:datastoreItem xmlns:ds="http://schemas.openxmlformats.org/officeDocument/2006/customXml" ds:itemID="{F4EAB817-2DCB-4D3E-8869-4ABD520E06FC}"/>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otalTime>2252</TotalTime>
  <Words>1680</Words>
  <Application>Microsoft Office PowerPoint</Application>
  <PresentationFormat>Widescreen</PresentationFormat>
  <Paragraphs>356</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Aptos</vt:lpstr>
      <vt:lpstr>Arial</vt:lpstr>
      <vt:lpstr>Calibri</vt:lpstr>
      <vt:lpstr>Calibri Light</vt:lpstr>
      <vt:lpstr>Office Theme</vt:lpstr>
      <vt:lpstr>Worker Protection Standard Pesticide Emphasis</vt:lpstr>
      <vt:lpstr>Oregon OSHA Public Education Mission:</vt:lpstr>
      <vt:lpstr>Contact us</vt:lpstr>
      <vt:lpstr>Goals</vt:lpstr>
      <vt:lpstr>Introduction</vt:lpstr>
      <vt:lpstr>Heat and wildfire smoke Permanent rules effective in Oregon beginning in 2022</vt:lpstr>
      <vt:lpstr>When Worker Protection applies to you</vt:lpstr>
      <vt:lpstr>When Worker Protection does NOT apply to you </vt:lpstr>
      <vt:lpstr>Definitions</vt:lpstr>
      <vt:lpstr>Required postings and record retention</vt:lpstr>
      <vt:lpstr>Protection for both workers and handlers   Pesticide Safety Training Q&amp;A</vt:lpstr>
      <vt:lpstr>Training records</vt:lpstr>
      <vt:lpstr>Sources</vt:lpstr>
      <vt:lpstr>Training Exercise (page 16) For English language learners in the group</vt:lpstr>
      <vt:lpstr>Decontamination supplies</vt:lpstr>
      <vt:lpstr>Handler</vt:lpstr>
      <vt:lpstr>Employer</vt:lpstr>
      <vt:lpstr>Exposed to pesticides</vt:lpstr>
      <vt:lpstr>Reporting requirements for ALL employers</vt:lpstr>
      <vt:lpstr>Agricultural employers: Restrictions during application</vt:lpstr>
      <vt:lpstr>Restricted Entry Intervals (REIs)</vt:lpstr>
      <vt:lpstr>Levels of respiratory protection</vt:lpstr>
      <vt:lpstr>What is the Application Exclusion Zone (AEZ)?  </vt:lpstr>
      <vt:lpstr>Posting information</vt:lpstr>
      <vt:lpstr>Exercise (page 28)</vt:lpstr>
      <vt:lpstr>Application notification</vt:lpstr>
      <vt:lpstr>Application notification (Continued)</vt:lpstr>
      <vt:lpstr>WPS glove requirements</vt:lpstr>
      <vt:lpstr>Care of PPE</vt:lpstr>
      <vt:lpstr>Not directly employed by the establishment</vt:lpstr>
      <vt:lpstr>Eight items to notice on labels </vt:lpstr>
      <vt:lpstr>Review (page 36) </vt:lpstr>
      <vt:lpstr>Review - which rule applies Have pesticides been applied, or has a restricted-entry interval been in effect within the last 30 days?</vt:lpstr>
      <vt:lpstr>Last 30 days</vt:lpstr>
      <vt:lpstr>Example pesticide application record</vt:lpstr>
      <vt:lpstr>Additional Educational Resources </vt:lpstr>
      <vt:lpstr>Need more information? Call your nearest Oregon OSHA Office</vt:lpstr>
      <vt:lpstr>Thank you!</vt:lpstr>
    </vt:vector>
  </TitlesOfParts>
  <Company>DCBS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Worker Protection Standard</dc:title>
  <dc:creator>Knecht Jessica M</dc:creator>
  <cp:lastModifiedBy>Angelina Cox</cp:lastModifiedBy>
  <cp:revision>284</cp:revision>
  <dcterms:created xsi:type="dcterms:W3CDTF">2020-01-18T00:36:53Z</dcterms:created>
  <dcterms:modified xsi:type="dcterms:W3CDTF">2026-04-16T22:36:09Z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2024-09-25T19:38:07Z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45224d52-eb3c-44ab-bb29-c8af436510ac</vt:lpwstr>
  </property>
  <property fmtid="{D5CDD505-2E9C-101B-9397-08002B2CF9AE}" pid="8" name="MSIP_Label_09b73270-2993-4076-be47-9c78f42a1e84_ContentBits">
    <vt:lpwstr>0</vt:lpwstr>
  </property>
  <property fmtid="{D5CDD505-2E9C-101B-9397-08002B2CF9AE}" pid="9" name="ContentTypeId">
    <vt:lpwstr>0x010100854524CC3423A244BB56938E3F8ABE270067817B4706841944893504266FF3AFD0</vt:lpwstr>
  </property>
</Properties>
</file>