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380" r:id="rId5"/>
    <p:sldId id="342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14" r:id="rId23"/>
    <p:sldId id="34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6395" autoAdjust="0"/>
  </p:normalViewPr>
  <p:slideViewPr>
    <p:cSldViewPr snapToGrid="0">
      <p:cViewPr varScale="1">
        <p:scale>
          <a:sx n="90" d="100"/>
          <a:sy n="90" d="100"/>
        </p:scale>
        <p:origin x="3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4E321-5B7D-4A2C-B378-0B6111C45DD1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D359EB-ED4D-485F-9FF2-83CE9F97E028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Permit-Required Confined Space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9E04B7-6049-4026-83A6-4C51F25639FF}" type="parTrans" cxnId="{2F6AE613-5759-48ED-AF94-1D9BCCC5EE06}">
      <dgm:prSet/>
      <dgm:spPr/>
      <dgm:t>
        <a:bodyPr/>
        <a:lstStyle/>
        <a:p>
          <a:endParaRPr lang="en-US"/>
        </a:p>
      </dgm:t>
    </dgm:pt>
    <dgm:pt modelId="{BEC68D20-AF80-4C99-A70B-930EE00547F7}" type="sibTrans" cxnId="{2F6AE613-5759-48ED-AF94-1D9BCCC5EE06}">
      <dgm:prSet/>
      <dgm:spPr/>
      <dgm:t>
        <a:bodyPr/>
        <a:lstStyle/>
        <a:p>
          <a:endParaRPr lang="en-US"/>
        </a:p>
      </dgm:t>
    </dgm:pt>
    <dgm:pt modelId="{FA30119D-57C1-4569-95C0-81EE860C7A17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Employees do not enter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10767A-D420-4CF1-9139-CFFE6FCDD653}" type="parTrans" cxnId="{4B1571B6-CAD3-49B4-A8F1-E392E9F9EEE7}">
      <dgm:prSet/>
      <dgm:spPr/>
      <dgm:t>
        <a:bodyPr/>
        <a:lstStyle/>
        <a:p>
          <a:endParaRPr lang="en-US"/>
        </a:p>
      </dgm:t>
    </dgm:pt>
    <dgm:pt modelId="{2268EEA7-BF59-483B-B43D-1FAA533D5DA0}" type="sibTrans" cxnId="{4B1571B6-CAD3-49B4-A8F1-E392E9F9EEE7}">
      <dgm:prSet/>
      <dgm:spPr/>
      <dgm:t>
        <a:bodyPr/>
        <a:lstStyle/>
        <a:p>
          <a:endParaRPr lang="en-US"/>
        </a:p>
      </dgm:t>
    </dgm:pt>
    <dgm:pt modelId="{4AAD53FB-95FF-49C0-BF1B-D2F6023CD277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Permit Entry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0C437C-43B1-4DE3-9199-DF9AF00F84F3}" type="parTrans" cxnId="{C6F19C54-EB40-4380-A608-E94AC78C8B3A}">
      <dgm:prSet/>
      <dgm:spPr/>
      <dgm:t>
        <a:bodyPr/>
        <a:lstStyle/>
        <a:p>
          <a:endParaRPr lang="en-US"/>
        </a:p>
      </dgm:t>
    </dgm:pt>
    <dgm:pt modelId="{A2135AE8-FB4E-408E-B9A0-1348D801F84E}" type="sibTrans" cxnId="{C6F19C54-EB40-4380-A608-E94AC78C8B3A}">
      <dgm:prSet/>
      <dgm:spPr/>
      <dgm:t>
        <a:bodyPr/>
        <a:lstStyle/>
        <a:p>
          <a:endParaRPr lang="en-US"/>
        </a:p>
      </dgm:t>
    </dgm:pt>
    <dgm:pt modelId="{3E692C54-4D59-44FF-A6F9-4CD6AC36243F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Alternate Entry when allowed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72BE45-FAC9-4465-AF97-D9119E5C731E}" type="parTrans" cxnId="{8853BF9F-9F4B-43B8-98E0-5E46CC7EB197}">
      <dgm:prSet/>
      <dgm:spPr/>
      <dgm:t>
        <a:bodyPr/>
        <a:lstStyle/>
        <a:p>
          <a:endParaRPr lang="en-US"/>
        </a:p>
      </dgm:t>
    </dgm:pt>
    <dgm:pt modelId="{A2DC10BF-9968-4F36-A63B-D10D07BE6E81}" type="sibTrans" cxnId="{8853BF9F-9F4B-43B8-98E0-5E46CC7EB197}">
      <dgm:prSet/>
      <dgm:spPr/>
      <dgm:t>
        <a:bodyPr/>
        <a:lstStyle/>
        <a:p>
          <a:endParaRPr lang="en-US"/>
        </a:p>
      </dgm:t>
    </dgm:pt>
    <dgm:pt modelId="{38C0F7DE-764E-453E-95B8-8CC8E1FAB63E}" type="pres">
      <dgm:prSet presAssocID="{F984E321-5B7D-4A2C-B378-0B6111C45D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C97FE3-5285-4FAE-A806-CC456558561D}" type="pres">
      <dgm:prSet presAssocID="{22D359EB-ED4D-485F-9FF2-83CE9F97E02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6AD2A42-6174-468D-8F59-B1547ABC1776}" type="pres">
      <dgm:prSet presAssocID="{22D359EB-ED4D-485F-9FF2-83CE9F97E028}" presName="rootComposite1" presStyleCnt="0"/>
      <dgm:spPr/>
      <dgm:t>
        <a:bodyPr/>
        <a:lstStyle/>
        <a:p>
          <a:endParaRPr lang="en-US"/>
        </a:p>
      </dgm:t>
    </dgm:pt>
    <dgm:pt modelId="{AF3FEB03-3FB3-4DA7-A212-7845E055BDB7}" type="pres">
      <dgm:prSet presAssocID="{22D359EB-ED4D-485F-9FF2-83CE9F97E02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0F47E7-EAEA-44AD-A015-7E223EB3EAEB}" type="pres">
      <dgm:prSet presAssocID="{22D359EB-ED4D-485F-9FF2-83CE9F97E02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BD0B407-51FB-403A-A1C3-BB534D97BAFF}" type="pres">
      <dgm:prSet presAssocID="{22D359EB-ED4D-485F-9FF2-83CE9F97E028}" presName="hierChild2" presStyleCnt="0"/>
      <dgm:spPr/>
      <dgm:t>
        <a:bodyPr/>
        <a:lstStyle/>
        <a:p>
          <a:endParaRPr lang="en-US"/>
        </a:p>
      </dgm:t>
    </dgm:pt>
    <dgm:pt modelId="{FBB70B6D-E656-4515-81F0-136C147CF08E}" type="pres">
      <dgm:prSet presAssocID="{1210767A-D420-4CF1-9139-CFFE6FCDD653}" presName="Name37" presStyleLbl="parChTrans1D2" presStyleIdx="0" presStyleCnt="3"/>
      <dgm:spPr/>
      <dgm:t>
        <a:bodyPr/>
        <a:lstStyle/>
        <a:p>
          <a:endParaRPr lang="en-US"/>
        </a:p>
      </dgm:t>
    </dgm:pt>
    <dgm:pt modelId="{168939A6-1EE2-4E7C-8618-56524CEB73BC}" type="pres">
      <dgm:prSet presAssocID="{FA30119D-57C1-4569-95C0-81EE860C7A1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268DC51-899D-41FE-A100-71864C3C370A}" type="pres">
      <dgm:prSet presAssocID="{FA30119D-57C1-4569-95C0-81EE860C7A17}" presName="rootComposite" presStyleCnt="0"/>
      <dgm:spPr/>
      <dgm:t>
        <a:bodyPr/>
        <a:lstStyle/>
        <a:p>
          <a:endParaRPr lang="en-US"/>
        </a:p>
      </dgm:t>
    </dgm:pt>
    <dgm:pt modelId="{BE5E94E5-1D93-4636-84D8-9406B1558507}" type="pres">
      <dgm:prSet presAssocID="{FA30119D-57C1-4569-95C0-81EE860C7A1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BE0F3-6040-48CF-9899-A7AB231DECD8}" type="pres">
      <dgm:prSet presAssocID="{FA30119D-57C1-4569-95C0-81EE860C7A17}" presName="rootConnector" presStyleLbl="node2" presStyleIdx="0" presStyleCnt="3"/>
      <dgm:spPr/>
      <dgm:t>
        <a:bodyPr/>
        <a:lstStyle/>
        <a:p>
          <a:endParaRPr lang="en-US"/>
        </a:p>
      </dgm:t>
    </dgm:pt>
    <dgm:pt modelId="{84838B0B-3177-47A2-A651-E8758E62CF10}" type="pres">
      <dgm:prSet presAssocID="{FA30119D-57C1-4569-95C0-81EE860C7A17}" presName="hierChild4" presStyleCnt="0"/>
      <dgm:spPr/>
      <dgm:t>
        <a:bodyPr/>
        <a:lstStyle/>
        <a:p>
          <a:endParaRPr lang="en-US"/>
        </a:p>
      </dgm:t>
    </dgm:pt>
    <dgm:pt modelId="{376A3EF7-BEDC-4837-B54C-A111EFB8EBB6}" type="pres">
      <dgm:prSet presAssocID="{FA30119D-57C1-4569-95C0-81EE860C7A17}" presName="hierChild5" presStyleCnt="0"/>
      <dgm:spPr/>
      <dgm:t>
        <a:bodyPr/>
        <a:lstStyle/>
        <a:p>
          <a:endParaRPr lang="en-US"/>
        </a:p>
      </dgm:t>
    </dgm:pt>
    <dgm:pt modelId="{B8CC2858-6DDE-4BAB-AAAA-9D44C3269B6F}" type="pres">
      <dgm:prSet presAssocID="{480C437C-43B1-4DE3-9199-DF9AF00F84F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2683404-476B-4D55-AB19-CB77A8C39144}" type="pres">
      <dgm:prSet presAssocID="{4AAD53FB-95FF-49C0-BF1B-D2F6023CD27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52DB91-3E85-4E0F-8C1A-CF5C17F03726}" type="pres">
      <dgm:prSet presAssocID="{4AAD53FB-95FF-49C0-BF1B-D2F6023CD277}" presName="rootComposite" presStyleCnt="0"/>
      <dgm:spPr/>
      <dgm:t>
        <a:bodyPr/>
        <a:lstStyle/>
        <a:p>
          <a:endParaRPr lang="en-US"/>
        </a:p>
      </dgm:t>
    </dgm:pt>
    <dgm:pt modelId="{9228068C-6486-45A0-BDC2-650BA400222D}" type="pres">
      <dgm:prSet presAssocID="{4AAD53FB-95FF-49C0-BF1B-D2F6023CD27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C871F1-E258-4948-8903-DC06F47804F0}" type="pres">
      <dgm:prSet presAssocID="{4AAD53FB-95FF-49C0-BF1B-D2F6023CD277}" presName="rootConnector" presStyleLbl="node2" presStyleIdx="1" presStyleCnt="3"/>
      <dgm:spPr/>
      <dgm:t>
        <a:bodyPr/>
        <a:lstStyle/>
        <a:p>
          <a:endParaRPr lang="en-US"/>
        </a:p>
      </dgm:t>
    </dgm:pt>
    <dgm:pt modelId="{44BCA822-96E8-401B-9962-178E5C02D515}" type="pres">
      <dgm:prSet presAssocID="{4AAD53FB-95FF-49C0-BF1B-D2F6023CD277}" presName="hierChild4" presStyleCnt="0"/>
      <dgm:spPr/>
      <dgm:t>
        <a:bodyPr/>
        <a:lstStyle/>
        <a:p>
          <a:endParaRPr lang="en-US"/>
        </a:p>
      </dgm:t>
    </dgm:pt>
    <dgm:pt modelId="{C6F06D12-BD98-411A-8734-76FF944E0640}" type="pres">
      <dgm:prSet presAssocID="{4AAD53FB-95FF-49C0-BF1B-D2F6023CD277}" presName="hierChild5" presStyleCnt="0"/>
      <dgm:spPr/>
      <dgm:t>
        <a:bodyPr/>
        <a:lstStyle/>
        <a:p>
          <a:endParaRPr lang="en-US"/>
        </a:p>
      </dgm:t>
    </dgm:pt>
    <dgm:pt modelId="{714626C9-7A03-42AC-8798-813CBE20AEE4}" type="pres">
      <dgm:prSet presAssocID="{2D72BE45-FAC9-4465-AF97-D9119E5C731E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2C52608-0950-4920-8937-EE397E0ABB86}" type="pres">
      <dgm:prSet presAssocID="{3E692C54-4D59-44FF-A6F9-4CD6AC36243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BFE38ED-CECA-4AE7-9EC7-29EDB81FBBF5}" type="pres">
      <dgm:prSet presAssocID="{3E692C54-4D59-44FF-A6F9-4CD6AC36243F}" presName="rootComposite" presStyleCnt="0"/>
      <dgm:spPr/>
      <dgm:t>
        <a:bodyPr/>
        <a:lstStyle/>
        <a:p>
          <a:endParaRPr lang="en-US"/>
        </a:p>
      </dgm:t>
    </dgm:pt>
    <dgm:pt modelId="{5B3E3FC3-F661-43E7-A378-623535571350}" type="pres">
      <dgm:prSet presAssocID="{3E692C54-4D59-44FF-A6F9-4CD6AC36243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602DE7-A3D3-48D6-83E5-32A8C356BA9E}" type="pres">
      <dgm:prSet presAssocID="{3E692C54-4D59-44FF-A6F9-4CD6AC36243F}" presName="rootConnector" presStyleLbl="node2" presStyleIdx="2" presStyleCnt="3"/>
      <dgm:spPr/>
      <dgm:t>
        <a:bodyPr/>
        <a:lstStyle/>
        <a:p>
          <a:endParaRPr lang="en-US"/>
        </a:p>
      </dgm:t>
    </dgm:pt>
    <dgm:pt modelId="{EC17216D-D1A3-4AA6-AD00-F47688CF4E4A}" type="pres">
      <dgm:prSet presAssocID="{3E692C54-4D59-44FF-A6F9-4CD6AC36243F}" presName="hierChild4" presStyleCnt="0"/>
      <dgm:spPr/>
      <dgm:t>
        <a:bodyPr/>
        <a:lstStyle/>
        <a:p>
          <a:endParaRPr lang="en-US"/>
        </a:p>
      </dgm:t>
    </dgm:pt>
    <dgm:pt modelId="{06CE1683-B1AA-4310-A1CA-9D93CC67082C}" type="pres">
      <dgm:prSet presAssocID="{3E692C54-4D59-44FF-A6F9-4CD6AC36243F}" presName="hierChild5" presStyleCnt="0"/>
      <dgm:spPr/>
      <dgm:t>
        <a:bodyPr/>
        <a:lstStyle/>
        <a:p>
          <a:endParaRPr lang="en-US"/>
        </a:p>
      </dgm:t>
    </dgm:pt>
    <dgm:pt modelId="{E54753A9-48BD-4774-A11E-81C3B0641976}" type="pres">
      <dgm:prSet presAssocID="{22D359EB-ED4D-485F-9FF2-83CE9F97E028}" presName="hierChild3" presStyleCnt="0"/>
      <dgm:spPr/>
      <dgm:t>
        <a:bodyPr/>
        <a:lstStyle/>
        <a:p>
          <a:endParaRPr lang="en-US"/>
        </a:p>
      </dgm:t>
    </dgm:pt>
  </dgm:ptLst>
  <dgm:cxnLst>
    <dgm:cxn modelId="{90B27547-C3CA-4E52-9DFA-7C043E0E43D4}" type="presOf" srcId="{3E692C54-4D59-44FF-A6F9-4CD6AC36243F}" destId="{5B3E3FC3-F661-43E7-A378-623535571350}" srcOrd="0" destOrd="0" presId="urn:microsoft.com/office/officeart/2005/8/layout/orgChart1"/>
    <dgm:cxn modelId="{DF788513-9CF4-4121-BACA-56DAB3B9B586}" type="presOf" srcId="{2D72BE45-FAC9-4465-AF97-D9119E5C731E}" destId="{714626C9-7A03-42AC-8798-813CBE20AEE4}" srcOrd="0" destOrd="0" presId="urn:microsoft.com/office/officeart/2005/8/layout/orgChart1"/>
    <dgm:cxn modelId="{AE24BA36-A569-4ED6-9894-C9C9F01E19B9}" type="presOf" srcId="{4AAD53FB-95FF-49C0-BF1B-D2F6023CD277}" destId="{BDC871F1-E258-4948-8903-DC06F47804F0}" srcOrd="1" destOrd="0" presId="urn:microsoft.com/office/officeart/2005/8/layout/orgChart1"/>
    <dgm:cxn modelId="{3D2C7D7A-AA7E-474B-A3B4-B613A0C3698E}" type="presOf" srcId="{480C437C-43B1-4DE3-9199-DF9AF00F84F3}" destId="{B8CC2858-6DDE-4BAB-AAAA-9D44C3269B6F}" srcOrd="0" destOrd="0" presId="urn:microsoft.com/office/officeart/2005/8/layout/orgChart1"/>
    <dgm:cxn modelId="{4B1571B6-CAD3-49B4-A8F1-E392E9F9EEE7}" srcId="{22D359EB-ED4D-485F-9FF2-83CE9F97E028}" destId="{FA30119D-57C1-4569-95C0-81EE860C7A17}" srcOrd="0" destOrd="0" parTransId="{1210767A-D420-4CF1-9139-CFFE6FCDD653}" sibTransId="{2268EEA7-BF59-483B-B43D-1FAA533D5DA0}"/>
    <dgm:cxn modelId="{1EFAAA56-F366-4421-813F-BC5416BD5127}" type="presOf" srcId="{22D359EB-ED4D-485F-9FF2-83CE9F97E028}" destId="{010F47E7-EAEA-44AD-A015-7E223EB3EAEB}" srcOrd="1" destOrd="0" presId="urn:microsoft.com/office/officeart/2005/8/layout/orgChart1"/>
    <dgm:cxn modelId="{6DBF4ED2-540C-421E-B580-C4D8D4188B57}" type="presOf" srcId="{22D359EB-ED4D-485F-9FF2-83CE9F97E028}" destId="{AF3FEB03-3FB3-4DA7-A212-7845E055BDB7}" srcOrd="0" destOrd="0" presId="urn:microsoft.com/office/officeart/2005/8/layout/orgChart1"/>
    <dgm:cxn modelId="{2F6AE613-5759-48ED-AF94-1D9BCCC5EE06}" srcId="{F984E321-5B7D-4A2C-B378-0B6111C45DD1}" destId="{22D359EB-ED4D-485F-9FF2-83CE9F97E028}" srcOrd="0" destOrd="0" parTransId="{949E04B7-6049-4026-83A6-4C51F25639FF}" sibTransId="{BEC68D20-AF80-4C99-A70B-930EE00547F7}"/>
    <dgm:cxn modelId="{8853BF9F-9F4B-43B8-98E0-5E46CC7EB197}" srcId="{22D359EB-ED4D-485F-9FF2-83CE9F97E028}" destId="{3E692C54-4D59-44FF-A6F9-4CD6AC36243F}" srcOrd="2" destOrd="0" parTransId="{2D72BE45-FAC9-4465-AF97-D9119E5C731E}" sibTransId="{A2DC10BF-9968-4F36-A63B-D10D07BE6E81}"/>
    <dgm:cxn modelId="{5A37D417-36D7-4005-8328-2BFD350B2571}" type="presOf" srcId="{1210767A-D420-4CF1-9139-CFFE6FCDD653}" destId="{FBB70B6D-E656-4515-81F0-136C147CF08E}" srcOrd="0" destOrd="0" presId="urn:microsoft.com/office/officeart/2005/8/layout/orgChart1"/>
    <dgm:cxn modelId="{C6F19C54-EB40-4380-A608-E94AC78C8B3A}" srcId="{22D359EB-ED4D-485F-9FF2-83CE9F97E028}" destId="{4AAD53FB-95FF-49C0-BF1B-D2F6023CD277}" srcOrd="1" destOrd="0" parTransId="{480C437C-43B1-4DE3-9199-DF9AF00F84F3}" sibTransId="{A2135AE8-FB4E-408E-B9A0-1348D801F84E}"/>
    <dgm:cxn modelId="{9904E727-8D89-4875-B2D0-1F0EB5D0DD65}" type="presOf" srcId="{4AAD53FB-95FF-49C0-BF1B-D2F6023CD277}" destId="{9228068C-6486-45A0-BDC2-650BA400222D}" srcOrd="0" destOrd="0" presId="urn:microsoft.com/office/officeart/2005/8/layout/orgChart1"/>
    <dgm:cxn modelId="{88E1392C-F306-4616-9D42-98782C4D38BC}" type="presOf" srcId="{3E692C54-4D59-44FF-A6F9-4CD6AC36243F}" destId="{9A602DE7-A3D3-48D6-83E5-32A8C356BA9E}" srcOrd="1" destOrd="0" presId="urn:microsoft.com/office/officeart/2005/8/layout/orgChart1"/>
    <dgm:cxn modelId="{318434BF-C0E4-4F58-9AB1-704C6F1AEEE4}" type="presOf" srcId="{F984E321-5B7D-4A2C-B378-0B6111C45DD1}" destId="{38C0F7DE-764E-453E-95B8-8CC8E1FAB63E}" srcOrd="0" destOrd="0" presId="urn:microsoft.com/office/officeart/2005/8/layout/orgChart1"/>
    <dgm:cxn modelId="{43566987-18FB-413A-9B10-8A34699D3A0C}" type="presOf" srcId="{FA30119D-57C1-4569-95C0-81EE860C7A17}" destId="{BE5E94E5-1D93-4636-84D8-9406B1558507}" srcOrd="0" destOrd="0" presId="urn:microsoft.com/office/officeart/2005/8/layout/orgChart1"/>
    <dgm:cxn modelId="{4F98B4D1-220D-42D1-8279-2791AE95BE4E}" type="presOf" srcId="{FA30119D-57C1-4569-95C0-81EE860C7A17}" destId="{027BE0F3-6040-48CF-9899-A7AB231DECD8}" srcOrd="1" destOrd="0" presId="urn:microsoft.com/office/officeart/2005/8/layout/orgChart1"/>
    <dgm:cxn modelId="{47CE4BC2-97E2-48C2-8DA8-FC0414F1FE40}" type="presParOf" srcId="{38C0F7DE-764E-453E-95B8-8CC8E1FAB63E}" destId="{CEC97FE3-5285-4FAE-A806-CC456558561D}" srcOrd="0" destOrd="0" presId="urn:microsoft.com/office/officeart/2005/8/layout/orgChart1"/>
    <dgm:cxn modelId="{B3C09615-C066-43F8-BD82-BC60E1D27AB4}" type="presParOf" srcId="{CEC97FE3-5285-4FAE-A806-CC456558561D}" destId="{E6AD2A42-6174-468D-8F59-B1547ABC1776}" srcOrd="0" destOrd="0" presId="urn:microsoft.com/office/officeart/2005/8/layout/orgChart1"/>
    <dgm:cxn modelId="{3AB22A5D-9D02-40DD-9867-0CD3ED2756F5}" type="presParOf" srcId="{E6AD2A42-6174-468D-8F59-B1547ABC1776}" destId="{AF3FEB03-3FB3-4DA7-A212-7845E055BDB7}" srcOrd="0" destOrd="0" presId="urn:microsoft.com/office/officeart/2005/8/layout/orgChart1"/>
    <dgm:cxn modelId="{40ABA5D9-28CC-41BB-9FE1-9C97CE1DABD5}" type="presParOf" srcId="{E6AD2A42-6174-468D-8F59-B1547ABC1776}" destId="{010F47E7-EAEA-44AD-A015-7E223EB3EAEB}" srcOrd="1" destOrd="0" presId="urn:microsoft.com/office/officeart/2005/8/layout/orgChart1"/>
    <dgm:cxn modelId="{7C76BC5E-ED87-41BB-9694-7517132BFA8A}" type="presParOf" srcId="{CEC97FE3-5285-4FAE-A806-CC456558561D}" destId="{CBD0B407-51FB-403A-A1C3-BB534D97BAFF}" srcOrd="1" destOrd="0" presId="urn:microsoft.com/office/officeart/2005/8/layout/orgChart1"/>
    <dgm:cxn modelId="{82EAE127-C719-4528-A386-0E66E85BB07A}" type="presParOf" srcId="{CBD0B407-51FB-403A-A1C3-BB534D97BAFF}" destId="{FBB70B6D-E656-4515-81F0-136C147CF08E}" srcOrd="0" destOrd="0" presId="urn:microsoft.com/office/officeart/2005/8/layout/orgChart1"/>
    <dgm:cxn modelId="{4937FC3E-0D69-4EDA-B099-5F481F2DA9FC}" type="presParOf" srcId="{CBD0B407-51FB-403A-A1C3-BB534D97BAFF}" destId="{168939A6-1EE2-4E7C-8618-56524CEB73BC}" srcOrd="1" destOrd="0" presId="urn:microsoft.com/office/officeart/2005/8/layout/orgChart1"/>
    <dgm:cxn modelId="{924C54F8-C5E0-4F94-84F5-C61692569FDC}" type="presParOf" srcId="{168939A6-1EE2-4E7C-8618-56524CEB73BC}" destId="{B268DC51-899D-41FE-A100-71864C3C370A}" srcOrd="0" destOrd="0" presId="urn:microsoft.com/office/officeart/2005/8/layout/orgChart1"/>
    <dgm:cxn modelId="{0422DF87-FE35-45C6-8A71-3569623177D9}" type="presParOf" srcId="{B268DC51-899D-41FE-A100-71864C3C370A}" destId="{BE5E94E5-1D93-4636-84D8-9406B1558507}" srcOrd="0" destOrd="0" presId="urn:microsoft.com/office/officeart/2005/8/layout/orgChart1"/>
    <dgm:cxn modelId="{A932F320-E107-474D-A9F5-8B8A8EC4FCEB}" type="presParOf" srcId="{B268DC51-899D-41FE-A100-71864C3C370A}" destId="{027BE0F3-6040-48CF-9899-A7AB231DECD8}" srcOrd="1" destOrd="0" presId="urn:microsoft.com/office/officeart/2005/8/layout/orgChart1"/>
    <dgm:cxn modelId="{A5065AF3-D5F3-476D-BF52-7B4F076926CB}" type="presParOf" srcId="{168939A6-1EE2-4E7C-8618-56524CEB73BC}" destId="{84838B0B-3177-47A2-A651-E8758E62CF10}" srcOrd="1" destOrd="0" presId="urn:microsoft.com/office/officeart/2005/8/layout/orgChart1"/>
    <dgm:cxn modelId="{2F9C2F01-34FB-4DDB-B94B-1ECC58DE8D00}" type="presParOf" srcId="{168939A6-1EE2-4E7C-8618-56524CEB73BC}" destId="{376A3EF7-BEDC-4837-B54C-A111EFB8EBB6}" srcOrd="2" destOrd="0" presId="urn:microsoft.com/office/officeart/2005/8/layout/orgChart1"/>
    <dgm:cxn modelId="{A9A168EB-0743-4DE9-B5A6-ABAA45A69DE3}" type="presParOf" srcId="{CBD0B407-51FB-403A-A1C3-BB534D97BAFF}" destId="{B8CC2858-6DDE-4BAB-AAAA-9D44C3269B6F}" srcOrd="2" destOrd="0" presId="urn:microsoft.com/office/officeart/2005/8/layout/orgChart1"/>
    <dgm:cxn modelId="{C2099669-FF6E-454E-89DA-DCE41AC29CC6}" type="presParOf" srcId="{CBD0B407-51FB-403A-A1C3-BB534D97BAFF}" destId="{C2683404-476B-4D55-AB19-CB77A8C39144}" srcOrd="3" destOrd="0" presId="urn:microsoft.com/office/officeart/2005/8/layout/orgChart1"/>
    <dgm:cxn modelId="{F2754772-1598-42B4-979E-F4DEF2C2E162}" type="presParOf" srcId="{C2683404-476B-4D55-AB19-CB77A8C39144}" destId="{A852DB91-3E85-4E0F-8C1A-CF5C17F03726}" srcOrd="0" destOrd="0" presId="urn:microsoft.com/office/officeart/2005/8/layout/orgChart1"/>
    <dgm:cxn modelId="{B0E1DE8E-A821-4282-AA8E-88722CDAC367}" type="presParOf" srcId="{A852DB91-3E85-4E0F-8C1A-CF5C17F03726}" destId="{9228068C-6486-45A0-BDC2-650BA400222D}" srcOrd="0" destOrd="0" presId="urn:microsoft.com/office/officeart/2005/8/layout/orgChart1"/>
    <dgm:cxn modelId="{0A6117B7-26DE-45F5-BF0D-75C127B820F3}" type="presParOf" srcId="{A852DB91-3E85-4E0F-8C1A-CF5C17F03726}" destId="{BDC871F1-E258-4948-8903-DC06F47804F0}" srcOrd="1" destOrd="0" presId="urn:microsoft.com/office/officeart/2005/8/layout/orgChart1"/>
    <dgm:cxn modelId="{406B4952-AC13-4572-B0B8-42B621FE119B}" type="presParOf" srcId="{C2683404-476B-4D55-AB19-CB77A8C39144}" destId="{44BCA822-96E8-401B-9962-178E5C02D515}" srcOrd="1" destOrd="0" presId="urn:microsoft.com/office/officeart/2005/8/layout/orgChart1"/>
    <dgm:cxn modelId="{ABDA5504-C45E-46B1-90F2-ACE1496760DB}" type="presParOf" srcId="{C2683404-476B-4D55-AB19-CB77A8C39144}" destId="{C6F06D12-BD98-411A-8734-76FF944E0640}" srcOrd="2" destOrd="0" presId="urn:microsoft.com/office/officeart/2005/8/layout/orgChart1"/>
    <dgm:cxn modelId="{D1426093-80F3-4F15-965F-42557BE61BF3}" type="presParOf" srcId="{CBD0B407-51FB-403A-A1C3-BB534D97BAFF}" destId="{714626C9-7A03-42AC-8798-813CBE20AEE4}" srcOrd="4" destOrd="0" presId="urn:microsoft.com/office/officeart/2005/8/layout/orgChart1"/>
    <dgm:cxn modelId="{8847A37E-EEF2-4B30-B8CE-F00EA0EC9046}" type="presParOf" srcId="{CBD0B407-51FB-403A-A1C3-BB534D97BAFF}" destId="{32C52608-0950-4920-8937-EE397E0ABB86}" srcOrd="5" destOrd="0" presId="urn:microsoft.com/office/officeart/2005/8/layout/orgChart1"/>
    <dgm:cxn modelId="{6A0AF246-BC08-4BD8-82A2-1E273DCC5A1B}" type="presParOf" srcId="{32C52608-0950-4920-8937-EE397E0ABB86}" destId="{ABFE38ED-CECA-4AE7-9EC7-29EDB81FBBF5}" srcOrd="0" destOrd="0" presId="urn:microsoft.com/office/officeart/2005/8/layout/orgChart1"/>
    <dgm:cxn modelId="{9D23084E-5C5F-479B-AF6C-07909F8A5A4F}" type="presParOf" srcId="{ABFE38ED-CECA-4AE7-9EC7-29EDB81FBBF5}" destId="{5B3E3FC3-F661-43E7-A378-623535571350}" srcOrd="0" destOrd="0" presId="urn:microsoft.com/office/officeart/2005/8/layout/orgChart1"/>
    <dgm:cxn modelId="{0B07A321-2221-4E6B-9771-2616C36ABBC6}" type="presParOf" srcId="{ABFE38ED-CECA-4AE7-9EC7-29EDB81FBBF5}" destId="{9A602DE7-A3D3-48D6-83E5-32A8C356BA9E}" srcOrd="1" destOrd="0" presId="urn:microsoft.com/office/officeart/2005/8/layout/orgChart1"/>
    <dgm:cxn modelId="{5F118158-DF3C-40DE-B630-449D1E1D89A3}" type="presParOf" srcId="{32C52608-0950-4920-8937-EE397E0ABB86}" destId="{EC17216D-D1A3-4AA6-AD00-F47688CF4E4A}" srcOrd="1" destOrd="0" presId="urn:microsoft.com/office/officeart/2005/8/layout/orgChart1"/>
    <dgm:cxn modelId="{5CECCB69-4639-4C15-A519-C19C92532E63}" type="presParOf" srcId="{32C52608-0950-4920-8937-EE397E0ABB86}" destId="{06CE1683-B1AA-4310-A1CA-9D93CC67082C}" srcOrd="2" destOrd="0" presId="urn:microsoft.com/office/officeart/2005/8/layout/orgChart1"/>
    <dgm:cxn modelId="{5554D258-D3E8-4EA0-BC3B-3FFDF8E4D855}" type="presParOf" srcId="{CEC97FE3-5285-4FAE-A806-CC456558561D}" destId="{E54753A9-48BD-4774-A11E-81C3B06419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626C9-7A03-42AC-8798-813CBE20AEE4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C2858-6DDE-4BAB-AAAA-9D44C3269B6F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B70B6D-E656-4515-81F0-136C147CF08E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FEB03-3FB3-4DA7-A212-7845E055BDB7}">
      <dsp:nvSpPr>
        <dsp:cNvPr id="0" name=""/>
        <dsp:cNvSpPr/>
      </dsp:nvSpPr>
      <dsp:spPr>
        <a:xfrm>
          <a:off x="2875855" y="1271678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Permit-Required Confined Space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75855" y="1271678"/>
        <a:ext cx="2376289" cy="1188144"/>
      </dsp:txXfrm>
    </dsp:sp>
    <dsp:sp modelId="{BE5E94E5-1D93-4636-84D8-9406B1558507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Employees do not enter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5" y="2958843"/>
        <a:ext cx="2376289" cy="1188144"/>
      </dsp:txXfrm>
    </dsp:sp>
    <dsp:sp modelId="{9228068C-6486-45A0-BDC2-650BA400222D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Permit Entry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75855" y="2958843"/>
        <a:ext cx="2376289" cy="1188144"/>
      </dsp:txXfrm>
    </dsp:sp>
    <dsp:sp modelId="{5B3E3FC3-F661-43E7-A378-623535571350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Alternate Entry when allowed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1165" y="2958843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1920C5-5781-489F-98ED-DDA14114961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F99F94-3514-44BA-8D70-7384B16B9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2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AB9B7E-99A5-46CE-8C8F-50979C5483C7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872688-A2EE-4D98-A80B-6F2395DC4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3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2770746"/>
            <a:ext cx="91440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75FBEAE-E257-474F-BEA9-8D5E2EF984EE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56A761-2634-4B55-9230-89B997DCF264}" type="datetime1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69692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494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80C259D-DAC6-4E13-9151-2DDCF4238E99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9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769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769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B596B16-2535-47A3-AF7C-6C14BF3AF9B1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0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11" name="Rectangle 10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982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982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0EB03A1-04BD-4390-8AD5-17F742E68E7C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6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7" name="Rectangle 6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30D07A-E246-45D3-B5E3-E70B937D31C5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5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6" name="Rectangle 5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9506E2-FCD3-4044-BE4A-932793007845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FAB483-3822-4E4A-A27B-8664B06C9F80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5581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5ECFB6-DA32-4DD1-B3CE-B0A5B7A78E0E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95" y="63530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6329" y="6353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confined-spaces.aspx" TargetMode="External"/><Relationship Id="rId2" Type="http://schemas.openxmlformats.org/officeDocument/2006/relationships/hyperlink" Target="https://www.youtube.com/channel/UCexHdBGLMAOjoNxMnL9-Bb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apps.dol.gov/elaws/confined.htm" TargetMode="External"/><Relationship Id="rId5" Type="http://schemas.openxmlformats.org/officeDocument/2006/relationships/hyperlink" Target="https://osha.oregon.gov/edu/courses/Pages/default.aspx" TargetMode="External"/><Relationship Id="rId4" Type="http://schemas.openxmlformats.org/officeDocument/2006/relationships/hyperlink" Target="https://osha.oregon.gov/edu/peso/Pages/default.asp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hyperlink" Target="https://osha.oregon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27cs0yOqo" TargetMode="External"/><Relationship Id="rId2" Type="http://schemas.openxmlformats.org/officeDocument/2006/relationships/hyperlink" Target="https://www.youtube.com/watch?v=uLs1_8yohb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A6yh0TB5ag&amp;t=120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4525"/>
            <a:ext cx="9144000" cy="1613851"/>
          </a:xfrm>
        </p:spPr>
        <p:txBody>
          <a:bodyPr/>
          <a:lstStyle/>
          <a:p>
            <a:r>
              <a:rPr lang="en-US" dirty="0" smtClean="0"/>
              <a:t>Confined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confined space?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spraytank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-5546" r="3334" b="13312"/>
          <a:stretch/>
        </p:blipFill>
        <p:spPr bwMode="auto">
          <a:xfrm>
            <a:off x="254924" y="2267902"/>
            <a:ext cx="265258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43" y="2388523"/>
            <a:ext cx="1828800" cy="1828800"/>
          </a:xfrm>
          <a:prstGeom prst="rect">
            <a:avLst/>
          </a:prstGeom>
        </p:spPr>
      </p:pic>
      <p:pic>
        <p:nvPicPr>
          <p:cNvPr id="6" name="Picture 12" descr="truc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3527" y="2267902"/>
            <a:ext cx="267917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55"/>
          <a:stretch/>
        </p:blipFill>
        <p:spPr>
          <a:xfrm>
            <a:off x="6008578" y="2267902"/>
            <a:ext cx="2558814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002" y="4552933"/>
            <a:ext cx="179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Plastic Tanks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1350" y="4368268"/>
            <a:ext cx="2483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Welding During 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Tank Construction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2771" y="4552933"/>
            <a:ext cx="199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Cement Mixer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98426" y="4552933"/>
            <a:ext cx="277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Cement Mixer Drum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1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confined space?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8043" y="4137434"/>
            <a:ext cx="1920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Fermentation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Tank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236" y="4137433"/>
            <a:ext cx="1232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Washer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6162" y="4322098"/>
            <a:ext cx="307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Manhole in Excavation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2746" y="4137431"/>
            <a:ext cx="1887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Underground</a:t>
            </a: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Utility Tunnel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9" y="2020495"/>
            <a:ext cx="1840098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18" y="2039459"/>
            <a:ext cx="2438400" cy="1828800"/>
          </a:xfrm>
          <a:prstGeom prst="rect">
            <a:avLst/>
          </a:prstGeom>
        </p:spPr>
      </p:pic>
      <p:pic>
        <p:nvPicPr>
          <p:cNvPr id="14" name="Picture 4" descr="IMG_0038.jpg"/>
          <p:cNvPicPr>
            <a:picLocks noChangeAspect="1"/>
          </p:cNvPicPr>
          <p:nvPr/>
        </p:nvPicPr>
        <p:blipFill rotWithShape="1">
          <a:blip r:embed="rId4"/>
          <a:srcRect l="2547" t="23129" r="24159" b="4794"/>
          <a:stretch/>
        </p:blipFill>
        <p:spPr bwMode="auto">
          <a:xfrm>
            <a:off x="5451301" y="2015993"/>
            <a:ext cx="26650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22107"/>
          <a:stretch/>
        </p:blipFill>
        <p:spPr>
          <a:xfrm>
            <a:off x="8501746" y="2015993"/>
            <a:ext cx="357436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permit required confined space?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7829" y="1438102"/>
            <a:ext cx="10515600" cy="695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 smtClean="0">
                <a:solidFill>
                  <a:schemeClr val="tx1"/>
                </a:solidFill>
              </a:rPr>
              <a:t>It is a </a:t>
            </a:r>
            <a:r>
              <a:rPr lang="en-US" sz="3200" u="sng" dirty="0" smtClean="0">
                <a:solidFill>
                  <a:schemeClr val="tx1"/>
                </a:solidFill>
              </a:rPr>
              <a:t>confined space with a hazard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3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24905" r="23836" b="10743"/>
          <a:stretch/>
        </p:blipFill>
        <p:spPr>
          <a:xfrm>
            <a:off x="411934" y="2554458"/>
            <a:ext cx="2495896" cy="2284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7"/>
          <a:stretch/>
        </p:blipFill>
        <p:spPr>
          <a:xfrm>
            <a:off x="3503421" y="2554459"/>
            <a:ext cx="2354854" cy="2284657"/>
          </a:xfrm>
          <a:prstGeom prst="rect">
            <a:avLst/>
          </a:prstGeom>
        </p:spPr>
      </p:pic>
      <p:pic>
        <p:nvPicPr>
          <p:cNvPr id="8" name="Picture 17" descr="M:\CHARLIER\DSC00002.jpg"/>
          <p:cNvPicPr>
            <a:picLocks noChangeAspect="1" noChangeArrowheads="1"/>
          </p:cNvPicPr>
          <p:nvPr/>
        </p:nvPicPr>
        <p:blipFill>
          <a:blip r:embed="rId5">
            <a:lum bright="12000" contrast="18000"/>
          </a:blip>
          <a:srcRect l="13887" t="25096" r="19365" b="24895"/>
          <a:stretch>
            <a:fillRect/>
          </a:stretch>
        </p:blipFill>
        <p:spPr bwMode="auto">
          <a:xfrm>
            <a:off x="6453866" y="2554459"/>
            <a:ext cx="2288843" cy="22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00" y="2554459"/>
            <a:ext cx="2284657" cy="22846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7727" y="4994999"/>
            <a:ext cx="278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or could have a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hazardous atmosphere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8693" y="4994999"/>
            <a:ext cx="278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Contains a material that could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trap or bury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6132" y="4994999"/>
            <a:ext cx="278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shaped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 a person could be trapped or asphyxiated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88473" y="4962630"/>
            <a:ext cx="278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any other recognized serious safety or health hazard</a:t>
            </a:r>
          </a:p>
        </p:txBody>
      </p:sp>
    </p:spTree>
    <p:extLst>
      <p:ext uri="{BB962C8B-B14F-4D97-AF65-F5344CB8AC3E}">
        <p14:creationId xmlns:p14="http://schemas.microsoft.com/office/powerpoint/2010/main" val="23132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 evaluation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Types: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Physical </a:t>
            </a:r>
            <a:r>
              <a:rPr lang="en-US" dirty="0" smtClean="0"/>
              <a:t>hazards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Atmospheric </a:t>
            </a:r>
            <a:r>
              <a:rPr lang="en-US" dirty="0" smtClean="0"/>
              <a:t>hazards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29" y="1498801"/>
            <a:ext cx="3347519" cy="3347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840" y="1118870"/>
            <a:ext cx="2447669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182245"/>
            <a:ext cx="10515600" cy="782031"/>
          </a:xfrm>
        </p:spPr>
        <p:txBody>
          <a:bodyPr/>
          <a:lstStyle/>
          <a:p>
            <a:r>
              <a:rPr lang="en-US" dirty="0"/>
              <a:t>Identify the p</a:t>
            </a:r>
            <a:r>
              <a:rPr lang="en-US" dirty="0" smtClean="0"/>
              <a:t>ermit-required confined spaces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4" descr="IMG_0038.jpg"/>
          <p:cNvPicPr>
            <a:picLocks noChangeAspect="1"/>
          </p:cNvPicPr>
          <p:nvPr/>
        </p:nvPicPr>
        <p:blipFill rotWithShape="1">
          <a:blip r:embed="rId2"/>
          <a:srcRect l="-614" t="28010" r="24197" b="-634"/>
          <a:stretch/>
        </p:blipFill>
        <p:spPr bwMode="auto">
          <a:xfrm>
            <a:off x="804949" y="1170015"/>
            <a:ext cx="3854534" cy="255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58" y="3877191"/>
            <a:ext cx="2840182" cy="2130137"/>
          </a:xfrm>
          <a:prstGeom prst="rect">
            <a:avLst/>
          </a:prstGeom>
        </p:spPr>
      </p:pic>
      <p:pic>
        <p:nvPicPr>
          <p:cNvPr id="6" name="Picture 12" descr="truc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1902" y="3883254"/>
            <a:ext cx="3120628" cy="213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82" y="1276522"/>
            <a:ext cx="3471334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2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929" y="1097983"/>
            <a:ext cx="4504871" cy="450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54" r="2625" b="2204"/>
          <a:stretch/>
        </p:blipFill>
        <p:spPr>
          <a:xfrm>
            <a:off x="974725" y="1871663"/>
            <a:ext cx="4711700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1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entering a permit – required confined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03832176"/>
              </p:ext>
            </p:extLst>
          </p:nvPr>
        </p:nvGraphicFramePr>
        <p:xfrm>
          <a:off x="2032000" y="10022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413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do not enter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259" b="10000"/>
          <a:stretch/>
        </p:blipFill>
        <p:spPr>
          <a:xfrm>
            <a:off x="3384884" y="1753985"/>
            <a:ext cx="5422231" cy="3998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42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661" y="2161308"/>
            <a:ext cx="3932237" cy="9933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Entry with a permit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Content Placeholder 6" descr="O:\Internal Training\Photos\ConfinedSpace\CS Permi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95207" y="931025"/>
            <a:ext cx="6310764" cy="42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7026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29" y="2061555"/>
            <a:ext cx="3932237" cy="9933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Alternate entry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23" y="1195256"/>
            <a:ext cx="5579009" cy="37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OSHA Public Education 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009" y="846109"/>
            <a:ext cx="6172200" cy="4873625"/>
          </a:xfrm>
        </p:spPr>
        <p:txBody>
          <a:bodyPr>
            <a:normAutofit/>
          </a:bodyPr>
          <a:lstStyle/>
          <a:p>
            <a:r>
              <a:rPr lang="en-US" b="1" dirty="0" smtClean="0"/>
              <a:t>Consultation 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Enforcement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Public </a:t>
            </a:r>
            <a:r>
              <a:rPr lang="en-US" b="1" dirty="0"/>
              <a:t>Education </a:t>
            </a:r>
            <a:r>
              <a:rPr lang="en-US" b="1" dirty="0" smtClean="0"/>
              <a:t>and Conferences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Standards </a:t>
            </a:r>
            <a:r>
              <a:rPr lang="en-US" b="1" dirty="0"/>
              <a:t>and Technical </a:t>
            </a:r>
            <a:r>
              <a:rPr lang="en-US" b="1" dirty="0" smtClean="0"/>
              <a:t>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607" y="2315095"/>
            <a:ext cx="4114597" cy="3811588"/>
          </a:xfrm>
        </p:spPr>
        <p:txBody>
          <a:bodyPr/>
          <a:lstStyle/>
          <a:p>
            <a:r>
              <a:rPr lang="en-US" i="1" dirty="0"/>
              <a:t>We provide knowledge and tools to advance self-sufficiency in workplace safety and </a:t>
            </a:r>
            <a:r>
              <a:rPr lang="en-US" i="1" dirty="0" smtClean="0"/>
              <a:t>health.</a:t>
            </a:r>
            <a:endParaRPr lang="en-US" i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Multi-employer worksites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002" y="644879"/>
            <a:ext cx="6172200" cy="461106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Your employees do not enter, but someone else’s do.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Your employees enter someone else’s </a:t>
            </a:r>
            <a:r>
              <a:rPr lang="en-US" dirty="0" smtClean="0"/>
              <a:t>space.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1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14" y="2036616"/>
            <a:ext cx="3932237" cy="993371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Records</a:t>
            </a:r>
            <a:endParaRPr lang="en-US" sz="6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56" y="997528"/>
            <a:ext cx="6401520" cy="38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0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33041"/>
            <a:ext cx="10515600" cy="4177694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Oregon OSHA’s YouTube Channel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A-Z Topic Index 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PESO – English to Español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Online Training Courses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Federal OSHA Confined Spaces Advisor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Educational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6600" dirty="0" smtClean="0"/>
              <a:t>Thank You!</a:t>
            </a:r>
            <a:endParaRPr lang="en-US" sz="1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74" y="822960"/>
            <a:ext cx="3932237" cy="632053"/>
          </a:xfrm>
        </p:spPr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974" y="1529828"/>
            <a:ext cx="5087185" cy="4388834"/>
          </a:xfrm>
        </p:spPr>
        <p:txBody>
          <a:bodyPr>
            <a:normAutofit fontScale="47500" lnSpcReduction="20000"/>
          </a:bodyPr>
          <a:lstStyle/>
          <a:p>
            <a:r>
              <a:rPr lang="en-US" sz="3800" b="1" u="sng" dirty="0" smtClean="0"/>
              <a:t>Field Offices:</a:t>
            </a:r>
          </a:p>
          <a:p>
            <a:r>
              <a:rPr lang="en-US" sz="3400" b="1" dirty="0"/>
              <a:t>Portland</a:t>
            </a:r>
            <a:r>
              <a:rPr lang="en-US" sz="3400" dirty="0"/>
              <a:t>	</a:t>
            </a:r>
            <a:r>
              <a:rPr lang="en-US" sz="3400" dirty="0" smtClean="0"/>
              <a:t>		503-229-5910</a:t>
            </a:r>
            <a:endParaRPr lang="en-US" sz="3400" dirty="0"/>
          </a:p>
          <a:p>
            <a:r>
              <a:rPr lang="en-US" sz="3400" b="1" dirty="0"/>
              <a:t>Salem</a:t>
            </a:r>
            <a:r>
              <a:rPr lang="en-US" sz="3400" dirty="0"/>
              <a:t>	</a:t>
            </a:r>
            <a:r>
              <a:rPr lang="en-US" sz="3400" dirty="0" smtClean="0"/>
              <a:t>		503-378-3274</a:t>
            </a:r>
            <a:endParaRPr lang="en-US" sz="3400" dirty="0"/>
          </a:p>
          <a:p>
            <a:r>
              <a:rPr lang="en-US" sz="3400" b="1" dirty="0"/>
              <a:t>Eugene</a:t>
            </a:r>
            <a:r>
              <a:rPr lang="en-US" sz="3400" dirty="0"/>
              <a:t>	</a:t>
            </a:r>
            <a:r>
              <a:rPr lang="en-US" sz="3400" dirty="0" smtClean="0"/>
              <a:t>		541-686-7562</a:t>
            </a:r>
            <a:endParaRPr lang="en-US" sz="3400" dirty="0"/>
          </a:p>
          <a:p>
            <a:r>
              <a:rPr lang="en-US" sz="3400" b="1" dirty="0"/>
              <a:t>Medford</a:t>
            </a:r>
            <a:r>
              <a:rPr lang="en-US" sz="3400" dirty="0"/>
              <a:t>	</a:t>
            </a:r>
            <a:r>
              <a:rPr lang="en-US" sz="3400" dirty="0" smtClean="0"/>
              <a:t>		541-776-6030</a:t>
            </a:r>
            <a:endParaRPr lang="en-US" sz="3400" dirty="0"/>
          </a:p>
          <a:p>
            <a:r>
              <a:rPr lang="en-US" sz="3400" b="1" dirty="0" smtClean="0"/>
              <a:t>Bend</a:t>
            </a:r>
            <a:r>
              <a:rPr lang="en-US" sz="3400" dirty="0" smtClean="0"/>
              <a:t>			541-388-6066</a:t>
            </a:r>
          </a:p>
          <a:p>
            <a:r>
              <a:rPr lang="en-US" sz="3400" b="1" dirty="0" smtClean="0"/>
              <a:t>Pendleton</a:t>
            </a:r>
            <a:r>
              <a:rPr lang="en-US" sz="3400" dirty="0" smtClean="0"/>
              <a:t> 			541-276-2353</a:t>
            </a:r>
          </a:p>
          <a:p>
            <a:endParaRPr lang="en-US" sz="3400" b="1" dirty="0" smtClean="0"/>
          </a:p>
          <a:p>
            <a:r>
              <a:rPr lang="en-US" sz="3400" b="1" dirty="0" smtClean="0"/>
              <a:t>Salem Central: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English:		800-922-2689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Spanish</a:t>
            </a:r>
            <a:r>
              <a:rPr lang="en-US" sz="3400" dirty="0" smtClean="0"/>
              <a:t>:		800-843-8086 </a:t>
            </a:r>
            <a:endParaRPr lang="en-US" sz="3400" dirty="0"/>
          </a:p>
          <a:p>
            <a:r>
              <a:rPr lang="en-US" sz="3400" dirty="0" smtClean="0"/>
              <a:t> </a:t>
            </a:r>
          </a:p>
          <a:p>
            <a:r>
              <a:rPr lang="en-US" sz="3400" dirty="0" smtClean="0"/>
              <a:t>Website</a:t>
            </a:r>
            <a:r>
              <a:rPr lang="en-US" sz="3400" dirty="0"/>
              <a:t>: </a:t>
            </a:r>
            <a:r>
              <a:rPr lang="en-US" sz="3400" dirty="0" smtClean="0"/>
              <a:t>			</a:t>
            </a:r>
            <a:r>
              <a:rPr lang="en-US" sz="3400" u="sng" dirty="0" smtClean="0">
                <a:hlinkClick r:id="rId2"/>
              </a:rPr>
              <a:t>osha.oregon.gov</a:t>
            </a:r>
            <a:endParaRPr lang="en-US" sz="3400" dirty="0">
              <a:hlinkClick r:id="rId3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7" y="1335742"/>
            <a:ext cx="5090898" cy="36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Oregon OSHA - Trench Cave in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Safety Animation – Confined Space Hazards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WorkSafeBC – Confined Spaces: Deadly Spaces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817" y="824999"/>
            <a:ext cx="3932237" cy="1600200"/>
          </a:xfrm>
        </p:spPr>
        <p:txBody>
          <a:bodyPr/>
          <a:lstStyle/>
          <a:p>
            <a:r>
              <a:rPr lang="en-US" dirty="0" smtClean="0"/>
              <a:t>Who does the rule apply to?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817" y="2425199"/>
            <a:ext cx="4275676" cy="3811588"/>
          </a:xfrm>
        </p:spPr>
        <p:txBody>
          <a:bodyPr/>
          <a:lstStyle/>
          <a:p>
            <a:r>
              <a:rPr lang="en-US" dirty="0" smtClean="0"/>
              <a:t>Oregon employers covered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 industry (Division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Construction (Division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2445" y="766810"/>
            <a:ext cx="6172200" cy="46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36" y="1174164"/>
            <a:ext cx="3932237" cy="1600200"/>
          </a:xfrm>
        </p:spPr>
        <p:txBody>
          <a:bodyPr/>
          <a:lstStyle/>
          <a:p>
            <a:r>
              <a:rPr lang="en-US" dirty="0" smtClean="0"/>
              <a:t>What doesn’t the rule apply to?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5821" y="1174164"/>
            <a:ext cx="6172200" cy="365224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036" y="2774364"/>
            <a:ext cx="434340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Employers covered by Federal OSHA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 covered by another </a:t>
            </a:r>
            <a:r>
              <a:rPr lang="en-US" dirty="0" smtClean="0"/>
              <a:t>rule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9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490" y="1306425"/>
            <a:ext cx="3932237" cy="1600200"/>
          </a:xfrm>
        </p:spPr>
        <p:txBody>
          <a:bodyPr/>
          <a:lstStyle/>
          <a:p>
            <a:r>
              <a:rPr lang="en-US" dirty="0"/>
              <a:t>Are there words in the rule with specific definitions?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489" y="2906625"/>
            <a:ext cx="3932237" cy="3811588"/>
          </a:xfrm>
        </p:spPr>
        <p:txBody>
          <a:bodyPr/>
          <a:lstStyle/>
          <a:p>
            <a:r>
              <a:rPr lang="en-US" dirty="0"/>
              <a:t>Yes! They can be found in Section 3 of the rule, which is located in Appendix A of this </a:t>
            </a:r>
            <a:r>
              <a:rPr lang="en-US" dirty="0" smtClean="0"/>
              <a:t>workbook.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0" y="605040"/>
            <a:ext cx="3781524" cy="487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89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24196"/>
            <a:ext cx="3932237" cy="1600200"/>
          </a:xfrm>
        </p:spPr>
        <p:txBody>
          <a:bodyPr/>
          <a:lstStyle/>
          <a:p>
            <a:r>
              <a:rPr lang="en-US" dirty="0" smtClean="0"/>
              <a:t>What is a confined space?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4751" y="1377788"/>
            <a:ext cx="6172200" cy="356088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24396"/>
            <a:ext cx="3932237" cy="38115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 space that meets all of the following requirements:</a:t>
            </a:r>
          </a:p>
          <a:p>
            <a:r>
              <a:rPr lang="en-US" dirty="0" smtClean="0"/>
              <a:t>Large </a:t>
            </a:r>
            <a:r>
              <a:rPr lang="en-US" dirty="0"/>
              <a:t>enough and shaped so someone can fully enter and do </a:t>
            </a:r>
            <a:r>
              <a:rPr lang="en-US" dirty="0" smtClean="0"/>
              <a:t>work</a:t>
            </a:r>
            <a:endParaRPr lang="en-US" dirty="0"/>
          </a:p>
          <a:p>
            <a:r>
              <a:rPr lang="en-US" b="1" dirty="0"/>
              <a:t>AND</a:t>
            </a:r>
          </a:p>
          <a:p>
            <a:r>
              <a:rPr lang="en-US" dirty="0"/>
              <a:t>Entry and/or exit is limited or </a:t>
            </a:r>
            <a:r>
              <a:rPr lang="en-US" dirty="0" smtClean="0"/>
              <a:t>restricted</a:t>
            </a:r>
            <a:endParaRPr lang="en-US" dirty="0"/>
          </a:p>
          <a:p>
            <a:r>
              <a:rPr lang="en-US" b="1" dirty="0"/>
              <a:t>AND</a:t>
            </a:r>
          </a:p>
          <a:p>
            <a:r>
              <a:rPr lang="en-US" dirty="0"/>
              <a:t>Is not designed for continuous human </a:t>
            </a:r>
            <a:r>
              <a:rPr lang="en-US" dirty="0" smtClean="0"/>
              <a:t>occupancy.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62" y="1030778"/>
            <a:ext cx="3932237" cy="1600200"/>
          </a:xfrm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162" y="2630978"/>
            <a:ext cx="3932237" cy="1575262"/>
          </a:xfrm>
        </p:spPr>
        <p:txBody>
          <a:bodyPr/>
          <a:lstStyle/>
          <a:p>
            <a:r>
              <a:rPr lang="en-US" dirty="0"/>
              <a:t>Identify the confined spaces in the following photos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 descr="V:\Documents and Settings\PRESSNLS\Desktop\mercedes-glk-new-suv-8217-s-spy-video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96" y="1307177"/>
            <a:ext cx="61722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440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egon OSH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540"/>
      </a:accent1>
      <a:accent2>
        <a:srgbClr val="00557D"/>
      </a:accent2>
      <a:accent3>
        <a:srgbClr val="A5A5A5"/>
      </a:accent3>
      <a:accent4>
        <a:srgbClr val="7F7F7F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Myriad Pro">
      <a:majorFont>
        <a:latin typeface="Myriad Pro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17" ma:contentTypeDescription="Training and education materials" ma:contentTypeScope="" ma:versionID="a838f5cecb5fa4e3ffd2269f479f6da7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e2f37254ad8b4f093ce4d7a9ba934c90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Description1 xmlns="4abed4e2-db5c-4e78-ae88-7ca7a6241065">PowerPoint slides for Confined Spaces Safety education workshop.</Description1>
    <Topic xmlns="4abed4e2-db5c-4e78-ae88-7ca7a6241065">
      <Value>200</Value>
    </Topic>
    <TrainingFormat xmlns="4abed4e2-db5c-4e78-ae88-7ca7a6241065">Overhead</TrainingFormat>
    <TrainingType xmlns="4abed4e2-db5c-4e78-ae88-7ca7a6241065">Workshop</TrainingType>
    <DateRevised xmlns="4abed4e2-db5c-4e78-ae88-7ca7a6241065">2020-02-24T08:00:00+00:00</DateRevised>
    <AdditionalTitle xmlns="4abed4e2-db5c-4e78-ae88-7ca7a6241065" xsi:nil="true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0D122C24-4AAE-4DA2-A17F-9DDD10AE500C}"/>
</file>

<file path=customXml/itemProps2.xml><?xml version="1.0" encoding="utf-8"?>
<ds:datastoreItem xmlns:ds="http://schemas.openxmlformats.org/officeDocument/2006/customXml" ds:itemID="{2D221AB3-B8FD-4534-96E2-80437A35C1AF}"/>
</file>

<file path=customXml/itemProps3.xml><?xml version="1.0" encoding="utf-8"?>
<ds:datastoreItem xmlns:ds="http://schemas.openxmlformats.org/officeDocument/2006/customXml" ds:itemID="{399691ED-4679-4EC1-875B-8C282384769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3866</TotalTime>
  <Words>443</Words>
  <Application>Microsoft Office PowerPoint</Application>
  <PresentationFormat>Widescreen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Myriad Pro Cond</vt:lpstr>
      <vt:lpstr>Office Theme</vt:lpstr>
      <vt:lpstr>Confined Space</vt:lpstr>
      <vt:lpstr>Oregon OSHA Public Education Mission:</vt:lpstr>
      <vt:lpstr>Contact us</vt:lpstr>
      <vt:lpstr>Videos</vt:lpstr>
      <vt:lpstr>Who does the rule apply to?</vt:lpstr>
      <vt:lpstr>What doesn’t the rule apply to?</vt:lpstr>
      <vt:lpstr>Are there words in the rule with specific definitions?</vt:lpstr>
      <vt:lpstr>What is a confined space?</vt:lpstr>
      <vt:lpstr>Activity</vt:lpstr>
      <vt:lpstr>What is a confined space?</vt:lpstr>
      <vt:lpstr>What is a confined space?</vt:lpstr>
      <vt:lpstr>What is a permit required confined space?</vt:lpstr>
      <vt:lpstr>Hazard evaluation</vt:lpstr>
      <vt:lpstr>Identify the permit-required confined spaces</vt:lpstr>
      <vt:lpstr>Signs</vt:lpstr>
      <vt:lpstr>Options for entering a permit – required confined space</vt:lpstr>
      <vt:lpstr>Employees do not enter</vt:lpstr>
      <vt:lpstr>Entry with a permit</vt:lpstr>
      <vt:lpstr>Alternate entry</vt:lpstr>
      <vt:lpstr>Multi-employer worksites</vt:lpstr>
      <vt:lpstr>Records</vt:lpstr>
      <vt:lpstr>Additional Educational Resources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Confined Spaces Safety</dc:title>
  <dc:creator>Aubol Zachary T</dc:creator>
  <cp:lastModifiedBy>Tawnya Swanson</cp:lastModifiedBy>
  <cp:revision>240</cp:revision>
  <cp:lastPrinted>2020-01-24T20:27:41Z</cp:lastPrinted>
  <dcterms:created xsi:type="dcterms:W3CDTF">2019-10-04T14:49:50Z</dcterms:created>
  <dcterms:modified xsi:type="dcterms:W3CDTF">2020-02-24T23:16:39Z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0x010100854524CC3423A244BB56938E3F8ABE270067817B4706841944893504266FF3AFD0</vt:lpwstr>
  </property>
</Properties>
</file>