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342" r:id="rId5"/>
    <p:sldId id="343" r:id="rId6"/>
    <p:sldId id="344" r:id="rId7"/>
    <p:sldId id="345" r:id="rId8"/>
    <p:sldId id="346" r:id="rId9"/>
    <p:sldId id="347" r:id="rId10"/>
    <p:sldId id="352" r:id="rId11"/>
    <p:sldId id="353" r:id="rId12"/>
    <p:sldId id="354" r:id="rId13"/>
    <p:sldId id="348" r:id="rId14"/>
    <p:sldId id="349" r:id="rId15"/>
    <p:sldId id="350" r:id="rId16"/>
    <p:sldId id="351"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14" r:id="rId36"/>
    <p:sldId id="34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420" y="84"/>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920C5-5781-489F-98ED-DDA14114961A}" type="datetimeFigureOut">
              <a:rPr lang="en-US" smtClean="0"/>
              <a:t>2/25/2020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F99F94-3514-44BA-8D70-7384B16B98B2}" type="slidenum">
              <a:rPr lang="en-US" smtClean="0"/>
              <a:t>‹#›</a:t>
            </a:fld>
            <a:endParaRPr lang="en-US"/>
          </a:p>
        </p:txBody>
      </p:sp>
    </p:spTree>
    <p:extLst>
      <p:ext uri="{BB962C8B-B14F-4D97-AF65-F5344CB8AC3E}">
        <p14:creationId xmlns:p14="http://schemas.microsoft.com/office/powerpoint/2010/main" val="81252286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B9B7E-99A5-46CE-8C8F-50979C5483C7}" type="datetimeFigureOut">
              <a:rPr lang="en-US" smtClean="0"/>
              <a:t>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72688-A2EE-4D98-A80B-6F2395DC41FB}" type="slidenum">
              <a:rPr lang="en-US" smtClean="0"/>
              <a:t>‹#›</a:t>
            </a:fld>
            <a:endParaRPr lang="en-US"/>
          </a:p>
        </p:txBody>
      </p:sp>
    </p:spTree>
    <p:extLst>
      <p:ext uri="{BB962C8B-B14F-4D97-AF65-F5344CB8AC3E}">
        <p14:creationId xmlns:p14="http://schemas.microsoft.com/office/powerpoint/2010/main" val="70923306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9" y="159254"/>
              <a:ext cx="3643268" cy="15232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751" y="241812"/>
              <a:ext cx="1794043" cy="1063469"/>
            </a:xfrm>
            <a:prstGeom prst="rect">
              <a:avLst/>
            </a:prstGeom>
          </p:spPr>
        </p:pic>
      </p:grpSp>
      <p:sp>
        <p:nvSpPr>
          <p:cNvPr id="3" name="Subtitle 2"/>
          <p:cNvSpPr>
            <a:spLocks noGrp="1"/>
          </p:cNvSpPr>
          <p:nvPr>
            <p:ph type="subTitle" idx="1"/>
          </p:nvPr>
        </p:nvSpPr>
        <p:spPr>
          <a:xfrm>
            <a:off x="1524000" y="409630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
        <p:nvSpPr>
          <p:cNvPr id="11" name="Title 10"/>
          <p:cNvSpPr>
            <a:spLocks noGrp="1"/>
          </p:cNvSpPr>
          <p:nvPr>
            <p:ph type="title"/>
          </p:nvPr>
        </p:nvSpPr>
        <p:spPr>
          <a:xfrm>
            <a:off x="1524000" y="2770746"/>
            <a:ext cx="9144000" cy="1325563"/>
          </a:xfrm>
        </p:spPr>
        <p:txBody>
          <a:bodyPr>
            <a:noAutofit/>
          </a:bodyPr>
          <a:lstStyle>
            <a:lvl1pPr>
              <a:defRPr sz="54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3821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5FBEAE-E257-474F-BEA9-8D5E2EF984EE}"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41846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56A761-2634-4B55-9230-89B997DCF264}"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77006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0" y="6143105"/>
            <a:ext cx="12192000" cy="714895"/>
            <a:chOff x="0" y="6143105"/>
            <a:chExt cx="12192000" cy="714895"/>
          </a:xfrm>
        </p:grpSpPr>
        <p:sp>
          <p:nvSpPr>
            <p:cNvPr id="8" name="Rectangle 7"/>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3" name="Content Placeholder 2"/>
          <p:cNvSpPr>
            <a:spLocks noGrp="1"/>
          </p:cNvSpPr>
          <p:nvPr>
            <p:ph idx="1"/>
          </p:nvPr>
        </p:nvSpPr>
        <p:spPr>
          <a:xfrm>
            <a:off x="838200" y="1825625"/>
            <a:ext cx="10515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
        <p:nvSpPr>
          <p:cNvPr id="10" name="Title 9"/>
          <p:cNvSpPr>
            <a:spLocks noGrp="1"/>
          </p:cNvSpPr>
          <p:nvPr>
            <p:ph type="title"/>
          </p:nvPr>
        </p:nvSpPr>
        <p:spPr/>
        <p:txBody>
          <a:bodyPr/>
          <a:lstStyle>
            <a:lvl1pPr>
              <a:defRPr>
                <a:solidFill>
                  <a:srgbClr val="0F584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177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0" name="Group 9"/>
          <p:cNvGrpSpPr/>
          <p:nvPr userDrawn="1"/>
        </p:nvGrpSpPr>
        <p:grpSpPr>
          <a:xfrm>
            <a:off x="0" y="0"/>
            <a:ext cx="12192000" cy="6858000"/>
            <a:chOff x="0" y="0"/>
            <a:chExt cx="12192000" cy="685800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9" y="159254"/>
              <a:ext cx="3643268" cy="152325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751" y="241812"/>
              <a:ext cx="1794043" cy="1063469"/>
            </a:xfrm>
            <a:prstGeom prst="rect">
              <a:avLst/>
            </a:prstGeom>
          </p:spPr>
        </p:pic>
      </p:grpSp>
      <p:grpSp>
        <p:nvGrpSpPr>
          <p:cNvPr id="7" name="Group 6"/>
          <p:cNvGrpSpPr/>
          <p:nvPr userDrawn="1"/>
        </p:nvGrpSpPr>
        <p:grpSpPr>
          <a:xfrm>
            <a:off x="0" y="6143105"/>
            <a:ext cx="12192000" cy="714895"/>
            <a:chOff x="0" y="6143105"/>
            <a:chExt cx="12192000" cy="714895"/>
          </a:xfrm>
        </p:grpSpPr>
        <p:sp>
          <p:nvSpPr>
            <p:cNvPr id="8" name="Rectangle 7"/>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1850" y="1569692"/>
            <a:ext cx="10515600" cy="2852737"/>
          </a:xfrm>
        </p:spPr>
        <p:txBody>
          <a:bodyPr anchor="b"/>
          <a:lstStyle>
            <a:lvl1pPr>
              <a:defRPr sz="6000" b="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44941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80C259D-DAC6-4E13-9151-2DDCF4238E99}" type="datetime1">
              <a:rPr lang="en-US" smtClean="0"/>
              <a:t>2/25/2020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49949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p:txBody>
          <a:bodyPr/>
          <a:lstStyle>
            <a:lvl1pPr>
              <a:defRPr b="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596B16-2535-47A3-AF7C-6C14BF3AF9B1}"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17490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userDrawn="1"/>
        </p:nvGrpSpPr>
        <p:grpSpPr>
          <a:xfrm>
            <a:off x="0" y="6143105"/>
            <a:ext cx="12192000" cy="714895"/>
            <a:chOff x="0" y="6143105"/>
            <a:chExt cx="12192000" cy="714895"/>
          </a:xfrm>
        </p:grpSpPr>
        <p:sp>
          <p:nvSpPr>
            <p:cNvPr id="11" name="Rectangle 10"/>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365125"/>
            <a:ext cx="10515600" cy="1325563"/>
          </a:xfrm>
        </p:spPr>
        <p:txBody>
          <a:bodyPr/>
          <a:lstStyle>
            <a:lvl1pPr>
              <a:defRPr b="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4982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4982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EB03A1-04BD-4390-8AD5-17F742E68E7C}" type="datetime1">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99636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0" y="6143105"/>
            <a:ext cx="12192000" cy="714895"/>
            <a:chOff x="0" y="6143105"/>
            <a:chExt cx="12192000" cy="714895"/>
          </a:xfrm>
        </p:grpSpPr>
        <p:sp>
          <p:nvSpPr>
            <p:cNvPr id="7" name="Rectangle 6"/>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530D07A-E246-45D3-B5E3-E70B937D31C5}" type="datetime1">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30615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6143105"/>
            <a:ext cx="12192000" cy="714895"/>
            <a:chOff x="0" y="6143105"/>
            <a:chExt cx="12192000" cy="714895"/>
          </a:xfrm>
        </p:grpSpPr>
        <p:sp>
          <p:nvSpPr>
            <p:cNvPr id="6" name="Rectangle 5"/>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Date Placeholder 1"/>
          <p:cNvSpPr>
            <a:spLocks noGrp="1"/>
          </p:cNvSpPr>
          <p:nvPr>
            <p:ph type="dt" sz="half" idx="10"/>
          </p:nvPr>
        </p:nvSpPr>
        <p:spPr>
          <a:xfrm>
            <a:off x="838200" y="6356350"/>
            <a:ext cx="2743200" cy="365125"/>
          </a:xfrm>
          <a:prstGeom prst="rect">
            <a:avLst/>
          </a:prstGeom>
        </p:spPr>
        <p:txBody>
          <a:bodyPr/>
          <a:lstStyle/>
          <a:p>
            <a:fld id="{2E9506E2-FCD3-4044-BE4A-932793007845}" type="datetime1">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48301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457200"/>
            <a:ext cx="3932237" cy="1600200"/>
          </a:xfrm>
        </p:spPr>
        <p:txBody>
          <a:bodyPr anchor="b"/>
          <a:lstStyle>
            <a:lvl1pPr>
              <a:defRPr sz="3200">
                <a:solidFill>
                  <a:srgbClr val="0F58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FAB483-3822-4E4A-A27B-8664B06C9F80}"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7628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457200"/>
            <a:ext cx="3932237" cy="1600200"/>
          </a:xfrm>
        </p:spPr>
        <p:txBody>
          <a:bodyPr anchor="b"/>
          <a:lstStyle>
            <a:lvl1pPr>
              <a:defRPr sz="3200">
                <a:solidFill>
                  <a:srgbClr val="0F584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7155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5ECFB6-DA32-4DD1-B3CE-B0A5B7A78E0E}"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40593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96795" y="6353089"/>
            <a:ext cx="4114800" cy="365125"/>
          </a:xfrm>
          <a:prstGeom prst="rect">
            <a:avLst/>
          </a:prstGeom>
        </p:spPr>
        <p:txBody>
          <a:bodyPr vert="horz" lIns="91440" tIns="45720" rIns="91440" bIns="45720" rtlCol="0" anchor="ctr"/>
          <a:lstStyle>
            <a:lvl1pPr algn="ctr">
              <a:defRPr sz="4000">
                <a:solidFill>
                  <a:schemeClr val="bg1"/>
                </a:solidFill>
              </a:defRPr>
            </a:lvl1pPr>
          </a:lstStyle>
          <a:p>
            <a:endParaRPr lang="en-US" dirty="0"/>
          </a:p>
        </p:txBody>
      </p:sp>
      <p:sp>
        <p:nvSpPr>
          <p:cNvPr id="6" name="Slide Number Placeholder 5"/>
          <p:cNvSpPr>
            <a:spLocks noGrp="1"/>
          </p:cNvSpPr>
          <p:nvPr>
            <p:ph type="sldNum" sz="quarter" idx="4"/>
          </p:nvPr>
        </p:nvSpPr>
        <p:spPr>
          <a:xfrm>
            <a:off x="8116329" y="63530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5AE82-9724-4C26-AD34-85BA438DD0F0}" type="slidenum">
              <a:rPr lang="en-US" smtClean="0"/>
              <a:t>‹#›</a:t>
            </a:fld>
            <a:endParaRPr lang="en-US" dirty="0"/>
          </a:p>
        </p:txBody>
      </p:sp>
    </p:spTree>
    <p:extLst>
      <p:ext uri="{BB962C8B-B14F-4D97-AF65-F5344CB8AC3E}">
        <p14:creationId xmlns:p14="http://schemas.microsoft.com/office/powerpoint/2010/main" val="2685975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hyperlink" Target="https://osha.oregon.gov/" TargetMode="Externa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Pages/topics/powered-industrial-trucks.aspx" TargetMode="External"/><Relationship Id="rId2" Type="http://schemas.openxmlformats.org/officeDocument/2006/relationships/hyperlink" Target="https://www.youtube.com/channel/UCexHdBGLMAOjoNxMnL9-Bbg" TargetMode="External"/><Relationship Id="rId1" Type="http://schemas.openxmlformats.org/officeDocument/2006/relationships/slideLayout" Target="../slideLayouts/slideLayout2.xml"/><Relationship Id="rId4" Type="http://schemas.openxmlformats.org/officeDocument/2006/relationships/hyperlink" Target="https://osha.oregon.gov/edu/peso/Pages/default.aspx"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64525"/>
            <a:ext cx="9144000" cy="1613851"/>
          </a:xfrm>
        </p:spPr>
        <p:txBody>
          <a:bodyPr/>
          <a:lstStyle/>
          <a:p>
            <a:r>
              <a:rPr lang="en-US" dirty="0" smtClean="0"/>
              <a:t>The Powered Industrial Truck</a:t>
            </a:r>
            <a:endParaRPr lang="en-US" dirty="0"/>
          </a:p>
        </p:txBody>
      </p:sp>
      <p:sp>
        <p:nvSpPr>
          <p:cNvPr id="4" name="Slide Number Placeholder 3"/>
          <p:cNvSpPr>
            <a:spLocks noGrp="1"/>
          </p:cNvSpPr>
          <p:nvPr>
            <p:ph type="sldNum" sz="quarter" idx="12"/>
          </p:nvPr>
        </p:nvSpPr>
        <p:spPr/>
        <p:txBody>
          <a:bodyPr/>
          <a:lstStyle/>
          <a:p>
            <a:fld id="{0305AE82-9724-4C26-AD34-85BA438DD0F0}" type="slidenum">
              <a:rPr lang="en-US" smtClean="0"/>
              <a:t>1</a:t>
            </a:fld>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5576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p:txBody>
          <a:bodyPr/>
          <a:lstStyle/>
          <a:p>
            <a:r>
              <a:rPr lang="en-US" dirty="0" smtClean="0"/>
              <a:t>What factors have caused trucks to tip forward?</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10</a:t>
            </a:fld>
            <a:endParaRPr lang="en-US"/>
          </a:p>
        </p:txBody>
      </p:sp>
    </p:spTree>
    <p:extLst>
      <p:ext uri="{BB962C8B-B14F-4D97-AF65-F5344CB8AC3E}">
        <p14:creationId xmlns:p14="http://schemas.microsoft.com/office/powerpoint/2010/main" val="349899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4" name="Text Placeholder 3"/>
          <p:cNvSpPr>
            <a:spLocks noGrp="1"/>
          </p:cNvSpPr>
          <p:nvPr>
            <p:ph type="body" sz="half" idx="2"/>
          </p:nvPr>
        </p:nvSpPr>
        <p:spPr/>
        <p:txBody>
          <a:bodyPr/>
          <a:lstStyle/>
          <a:p>
            <a:r>
              <a:rPr lang="en-US" dirty="0" smtClean="0"/>
              <a:t>What factors have caused trucks to tip over on their side?</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11</a:t>
            </a:fld>
            <a:endParaRPr lang="en-US"/>
          </a:p>
        </p:txBody>
      </p:sp>
    </p:spTree>
    <p:extLst>
      <p:ext uri="{BB962C8B-B14F-4D97-AF65-F5344CB8AC3E}">
        <p14:creationId xmlns:p14="http://schemas.microsoft.com/office/powerpoint/2010/main" val="359799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Seat restraints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p:txBody>
          <a:bodyPr/>
          <a:lstStyle/>
          <a:p>
            <a:r>
              <a:rPr lang="en-US" dirty="0"/>
              <a:t>The leading cause of death to forklift operators is </a:t>
            </a:r>
            <a:r>
              <a:rPr lang="en-US" dirty="0" smtClean="0"/>
              <a:t>overturn.</a:t>
            </a:r>
          </a:p>
        </p:txBody>
      </p:sp>
      <p:sp>
        <p:nvSpPr>
          <p:cNvPr id="5" name="Slide Number Placeholder 4"/>
          <p:cNvSpPr>
            <a:spLocks noGrp="1"/>
          </p:cNvSpPr>
          <p:nvPr>
            <p:ph type="sldNum" sz="quarter" idx="12"/>
          </p:nvPr>
        </p:nvSpPr>
        <p:spPr/>
        <p:txBody>
          <a:bodyPr/>
          <a:lstStyle/>
          <a:p>
            <a:fld id="{0305AE82-9724-4C26-AD34-85BA438DD0F0}" type="slidenum">
              <a:rPr lang="en-US" smtClean="0"/>
              <a:t>12</a:t>
            </a:fld>
            <a:endParaRPr lang="en-US"/>
          </a:p>
        </p:txBody>
      </p:sp>
    </p:spTree>
    <p:extLst>
      <p:ext uri="{BB962C8B-B14F-4D97-AF65-F5344CB8AC3E}">
        <p14:creationId xmlns:p14="http://schemas.microsoft.com/office/powerpoint/2010/main" val="3188613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seat restraints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p:txBody>
          <a:bodyPr>
            <a:normAutofit fontScale="92500"/>
          </a:bodyPr>
          <a:lstStyle/>
          <a:p>
            <a:r>
              <a:rPr lang="en-US" dirty="0" smtClean="0"/>
              <a:t>Employees </a:t>
            </a:r>
            <a:r>
              <a:rPr lang="en-US" dirty="0"/>
              <a:t>must use them when exposed to an overturn hazard or traveling in areas where an operator can be thrown from the operator’s compartment. </a:t>
            </a:r>
            <a:endParaRPr lang="en-US" dirty="0" smtClean="0"/>
          </a:p>
          <a:p>
            <a:endParaRPr lang="en-US" dirty="0"/>
          </a:p>
          <a:p>
            <a:r>
              <a:rPr lang="en-US" dirty="0" smtClean="0"/>
              <a:t>Employees </a:t>
            </a:r>
            <a:r>
              <a:rPr lang="en-US" dirty="0"/>
              <a:t>must use them when required by the manufacturer, AND when exposed to an overturn </a:t>
            </a:r>
            <a:r>
              <a:rPr lang="en-US" dirty="0" smtClean="0"/>
              <a:t>hazard.</a:t>
            </a:r>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13</a:t>
            </a:fld>
            <a:endParaRPr lang="en-US"/>
          </a:p>
        </p:txBody>
      </p:sp>
    </p:spTree>
    <p:extLst>
      <p:ext uri="{BB962C8B-B14F-4D97-AF65-F5344CB8AC3E}">
        <p14:creationId xmlns:p14="http://schemas.microsoft.com/office/powerpoint/2010/main" val="324028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497705" cy="847898"/>
          </a:xfrm>
        </p:spPr>
        <p:txBody>
          <a:bodyPr/>
          <a:lstStyle/>
          <a:p>
            <a:r>
              <a:rPr lang="en-US" dirty="0" smtClean="0"/>
              <a:t>Picking up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a:xfrm>
            <a:off x="5590512" y="715581"/>
            <a:ext cx="6172200" cy="4873625"/>
          </a:xfrm>
        </p:spPr>
      </p:pic>
      <p:sp>
        <p:nvSpPr>
          <p:cNvPr id="4" name="Text Placeholder 3"/>
          <p:cNvSpPr>
            <a:spLocks noGrp="1"/>
          </p:cNvSpPr>
          <p:nvPr>
            <p:ph type="body" sz="half" idx="2"/>
          </p:nvPr>
        </p:nvSpPr>
        <p:spPr>
          <a:xfrm>
            <a:off x="274319" y="931025"/>
            <a:ext cx="5178829" cy="4937963"/>
          </a:xfrm>
        </p:spPr>
        <p:txBody>
          <a:bodyPr>
            <a:normAutofit lnSpcReduction="10000"/>
          </a:bodyPr>
          <a:lstStyle/>
          <a:p>
            <a:pPr marL="342900" indent="-342900">
              <a:buFont typeface="Arial" panose="020B0604020202020204" pitchFamily="34" charset="0"/>
              <a:buChar char="•"/>
            </a:pPr>
            <a:r>
              <a:rPr lang="en-US" dirty="0" smtClean="0"/>
              <a:t>Load does not exceed the forklift’s capacity</a:t>
            </a:r>
          </a:p>
          <a:p>
            <a:pPr marL="342900" indent="-342900">
              <a:buFont typeface="Arial" panose="020B0604020202020204" pitchFamily="34" charset="0"/>
              <a:buChar char="•"/>
            </a:pPr>
            <a:r>
              <a:rPr lang="en-US" dirty="0" smtClean="0"/>
              <a:t>Forks are positioned properly</a:t>
            </a:r>
          </a:p>
          <a:p>
            <a:pPr marL="342900" indent="-342900">
              <a:buFont typeface="Arial" panose="020B0604020202020204" pitchFamily="34" charset="0"/>
              <a:buChar char="•"/>
            </a:pPr>
            <a:r>
              <a:rPr lang="en-US" dirty="0" smtClean="0"/>
              <a:t>Load is balanced and secure</a:t>
            </a:r>
          </a:p>
          <a:p>
            <a:pPr marL="342900" indent="-342900">
              <a:buFont typeface="Arial" panose="020B0604020202020204" pitchFamily="34" charset="0"/>
              <a:buChar char="•"/>
            </a:pPr>
            <a:r>
              <a:rPr lang="en-US" dirty="0" smtClean="0"/>
              <a:t>Bottom of the load is raised to the proper traveling height</a:t>
            </a:r>
          </a:p>
          <a:p>
            <a:pPr marL="342900" indent="-342900">
              <a:buFont typeface="Arial" panose="020B0604020202020204" pitchFamily="34" charset="0"/>
              <a:buChar char="•"/>
            </a:pPr>
            <a:r>
              <a:rPr lang="en-US" dirty="0" smtClean="0"/>
              <a:t>Drive as far into the load as possible</a:t>
            </a:r>
          </a:p>
          <a:p>
            <a:pPr marL="342900" indent="-342900">
              <a:buFont typeface="Arial" panose="020B0604020202020204" pitchFamily="34" charset="0"/>
              <a:buChar char="•"/>
            </a:pPr>
            <a:r>
              <a:rPr lang="en-US" dirty="0" smtClean="0"/>
              <a:t>Slightly tilt back and lift</a:t>
            </a:r>
          </a:p>
          <a:p>
            <a:pPr marL="342900" indent="-342900">
              <a:buFont typeface="Arial" panose="020B0604020202020204" pitchFamily="34" charset="0"/>
              <a:buChar char="•"/>
            </a:pPr>
            <a:r>
              <a:rPr lang="en-US" dirty="0" smtClean="0"/>
              <a:t>Back, stop, and lower load 2-6 inches from the floor</a:t>
            </a:r>
          </a:p>
          <a:p>
            <a:pPr marL="342900" indent="-342900">
              <a:buFont typeface="Arial" panose="020B0604020202020204" pitchFamily="34" charset="0"/>
              <a:buChar char="•"/>
            </a:pPr>
            <a:r>
              <a:rPr lang="en-US" dirty="0" smtClean="0"/>
              <a:t>Before backing up, check behind and on both sides for pedestrians or other traffic</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14</a:t>
            </a:fld>
            <a:endParaRPr lang="en-US"/>
          </a:p>
        </p:txBody>
      </p:sp>
    </p:spTree>
    <p:extLst>
      <p:ext uri="{BB962C8B-B14F-4D97-AF65-F5344CB8AC3E}">
        <p14:creationId xmlns:p14="http://schemas.microsoft.com/office/powerpoint/2010/main" val="63195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497705" cy="847898"/>
          </a:xfrm>
        </p:spPr>
        <p:txBody>
          <a:bodyPr/>
          <a:lstStyle/>
          <a:p>
            <a:r>
              <a:rPr lang="en-US" dirty="0" smtClean="0"/>
              <a:t>Traveling with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590512" y="1094582"/>
            <a:ext cx="6172200" cy="4115622"/>
          </a:xfrm>
        </p:spPr>
      </p:pic>
      <p:sp>
        <p:nvSpPr>
          <p:cNvPr id="4" name="Text Placeholder 3"/>
          <p:cNvSpPr>
            <a:spLocks noGrp="1"/>
          </p:cNvSpPr>
          <p:nvPr>
            <p:ph type="body" sz="half" idx="2"/>
          </p:nvPr>
        </p:nvSpPr>
        <p:spPr>
          <a:xfrm>
            <a:off x="274320" y="847898"/>
            <a:ext cx="5178829" cy="5278582"/>
          </a:xfrm>
        </p:spPr>
        <p:txBody>
          <a:bodyPr>
            <a:normAutofit fontScale="85000" lnSpcReduction="10000"/>
          </a:bodyPr>
          <a:lstStyle/>
          <a:p>
            <a:pPr marL="342900" indent="-342900">
              <a:buFont typeface="Arial" panose="020B0604020202020204" pitchFamily="34" charset="0"/>
              <a:buChar char="•"/>
            </a:pPr>
            <a:r>
              <a:rPr lang="en-US" dirty="0" smtClean="0"/>
              <a:t>The </a:t>
            </a:r>
            <a:r>
              <a:rPr lang="en-US" dirty="0"/>
              <a:t>operator and pedestrians must </a:t>
            </a:r>
            <a:r>
              <a:rPr lang="en-US" dirty="0" smtClean="0"/>
              <a:t>communicate</a:t>
            </a:r>
            <a:endParaRPr lang="en-US" dirty="0"/>
          </a:p>
          <a:p>
            <a:pPr marL="342900" indent="-342900">
              <a:buFont typeface="Arial" panose="020B0604020202020204" pitchFamily="34" charset="0"/>
              <a:buChar char="•"/>
            </a:pPr>
            <a:r>
              <a:rPr lang="en-US" dirty="0" smtClean="0"/>
              <a:t>No riders/passengers</a:t>
            </a:r>
          </a:p>
          <a:p>
            <a:pPr marL="342900" indent="-342900">
              <a:buFont typeface="Arial" panose="020B0604020202020204" pitchFamily="34" charset="0"/>
              <a:buChar char="•"/>
            </a:pPr>
            <a:r>
              <a:rPr lang="en-US" dirty="0" smtClean="0"/>
              <a:t>Travel </a:t>
            </a:r>
            <a:r>
              <a:rPr lang="en-US" dirty="0"/>
              <a:t>at walking speed</a:t>
            </a:r>
          </a:p>
          <a:p>
            <a:pPr marL="342900" indent="-342900">
              <a:buFont typeface="Arial" panose="020B0604020202020204" pitchFamily="34" charset="0"/>
              <a:buChar char="•"/>
            </a:pPr>
            <a:r>
              <a:rPr lang="en-US" dirty="0" smtClean="0"/>
              <a:t>All </a:t>
            </a:r>
            <a:r>
              <a:rPr lang="en-US" dirty="0"/>
              <a:t>traffic regulations must be met, </a:t>
            </a:r>
            <a:r>
              <a:rPr lang="en-US" dirty="0" smtClean="0"/>
              <a:t>including plant </a:t>
            </a:r>
            <a:r>
              <a:rPr lang="en-US" dirty="0"/>
              <a:t>speed limits (if established)</a:t>
            </a:r>
          </a:p>
          <a:p>
            <a:pPr marL="342900" indent="-342900">
              <a:buFont typeface="Arial" panose="020B0604020202020204" pitchFamily="34" charset="0"/>
              <a:buChar char="•"/>
            </a:pPr>
            <a:r>
              <a:rPr lang="en-US" dirty="0" smtClean="0"/>
              <a:t>Maintain </a:t>
            </a:r>
            <a:r>
              <a:rPr lang="en-US" dirty="0"/>
              <a:t>at least </a:t>
            </a:r>
            <a:r>
              <a:rPr lang="en-US" dirty="0" smtClean="0"/>
              <a:t>3 truck </a:t>
            </a:r>
            <a:r>
              <a:rPr lang="en-US" dirty="0"/>
              <a:t>lengths</a:t>
            </a:r>
          </a:p>
          <a:p>
            <a:pPr marL="342900" indent="-342900">
              <a:buFont typeface="Arial" panose="020B0604020202020204" pitchFamily="34" charset="0"/>
              <a:buChar char="•"/>
            </a:pPr>
            <a:r>
              <a:rPr lang="en-US" dirty="0" smtClean="0"/>
              <a:t>Be </a:t>
            </a:r>
            <a:r>
              <a:rPr lang="en-US" dirty="0"/>
              <a:t>aware of the traveling surface</a:t>
            </a:r>
          </a:p>
          <a:p>
            <a:pPr marL="342900" indent="-342900">
              <a:buFont typeface="Arial" panose="020B0604020202020204" pitchFamily="34" charset="0"/>
              <a:buChar char="•"/>
            </a:pPr>
            <a:r>
              <a:rPr lang="en-US" dirty="0" smtClean="0"/>
              <a:t>Keep </a:t>
            </a:r>
            <a:r>
              <a:rPr lang="en-US" dirty="0"/>
              <a:t>the load slightly off grade</a:t>
            </a:r>
          </a:p>
          <a:p>
            <a:pPr marL="342900" indent="-342900">
              <a:buFont typeface="Arial" panose="020B0604020202020204" pitchFamily="34" charset="0"/>
              <a:buChar char="•"/>
            </a:pPr>
            <a:r>
              <a:rPr lang="en-US" dirty="0" smtClean="0"/>
              <a:t>Avoid </a:t>
            </a:r>
            <a:r>
              <a:rPr lang="en-US" dirty="0"/>
              <a:t>sudden braking</a:t>
            </a:r>
          </a:p>
          <a:p>
            <a:pPr marL="342900" indent="-342900">
              <a:buFont typeface="Arial" panose="020B0604020202020204" pitchFamily="34" charset="0"/>
              <a:buChar char="•"/>
            </a:pPr>
            <a:r>
              <a:rPr lang="en-US" dirty="0" smtClean="0"/>
              <a:t>Turn </a:t>
            </a:r>
            <a:r>
              <a:rPr lang="en-US" dirty="0"/>
              <a:t>in a sweeping motion</a:t>
            </a:r>
          </a:p>
          <a:p>
            <a:pPr marL="342900" indent="-342900">
              <a:buFont typeface="Arial" panose="020B0604020202020204" pitchFamily="34" charset="0"/>
              <a:buChar char="•"/>
            </a:pPr>
            <a:r>
              <a:rPr lang="en-US" dirty="0" smtClean="0"/>
              <a:t>Keep </a:t>
            </a:r>
            <a:r>
              <a:rPr lang="en-US" dirty="0"/>
              <a:t>the load slightly tilted back</a:t>
            </a:r>
          </a:p>
          <a:p>
            <a:pPr marL="342900" indent="-342900">
              <a:buFont typeface="Arial" panose="020B0604020202020204" pitchFamily="34" charset="0"/>
              <a:buChar char="•"/>
            </a:pPr>
            <a:r>
              <a:rPr lang="en-US" dirty="0" smtClean="0"/>
              <a:t>Sound horn when </a:t>
            </a:r>
            <a:r>
              <a:rPr lang="en-US" dirty="0"/>
              <a:t>approaching corners </a:t>
            </a:r>
            <a:r>
              <a:rPr lang="en-US" dirty="0" smtClean="0"/>
              <a:t>and blind </a:t>
            </a:r>
            <a:r>
              <a:rPr lang="en-US" dirty="0"/>
              <a:t>areas</a:t>
            </a:r>
          </a:p>
          <a:p>
            <a:pPr marL="342900" indent="-342900">
              <a:buFont typeface="Arial" panose="020B0604020202020204" pitchFamily="34" charset="0"/>
              <a:buChar char="•"/>
            </a:pPr>
            <a:r>
              <a:rPr lang="en-US" dirty="0" smtClean="0"/>
              <a:t>Lift </a:t>
            </a:r>
            <a:r>
              <a:rPr lang="en-US" dirty="0"/>
              <a:t>and lower the load only when stopped</a:t>
            </a:r>
          </a:p>
        </p:txBody>
      </p:sp>
      <p:sp>
        <p:nvSpPr>
          <p:cNvPr id="5" name="Slide Number Placeholder 4"/>
          <p:cNvSpPr>
            <a:spLocks noGrp="1"/>
          </p:cNvSpPr>
          <p:nvPr>
            <p:ph type="sldNum" sz="quarter" idx="12"/>
          </p:nvPr>
        </p:nvSpPr>
        <p:spPr/>
        <p:txBody>
          <a:bodyPr/>
          <a:lstStyle/>
          <a:p>
            <a:fld id="{0305AE82-9724-4C26-AD34-85BA438DD0F0}" type="slidenum">
              <a:rPr lang="en-US" smtClean="0"/>
              <a:t>15</a:t>
            </a:fld>
            <a:endParaRPr lang="en-US"/>
          </a:p>
        </p:txBody>
      </p:sp>
    </p:spTree>
    <p:extLst>
      <p:ext uri="{BB962C8B-B14F-4D97-AF65-F5344CB8AC3E}">
        <p14:creationId xmlns:p14="http://schemas.microsoft.com/office/powerpoint/2010/main" val="136764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838007" cy="847898"/>
          </a:xfrm>
        </p:spPr>
        <p:txBody>
          <a:bodyPr>
            <a:normAutofit/>
          </a:bodyPr>
          <a:lstStyle/>
          <a:p>
            <a:r>
              <a:rPr lang="en-US" dirty="0" smtClean="0"/>
              <a:t>Placing and stacking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6104348" y="1094582"/>
            <a:ext cx="5144527" cy="4115622"/>
          </a:xfrm>
        </p:spPr>
      </p:pic>
      <p:sp>
        <p:nvSpPr>
          <p:cNvPr id="4" name="Text Placeholder 3"/>
          <p:cNvSpPr>
            <a:spLocks noGrp="1"/>
          </p:cNvSpPr>
          <p:nvPr>
            <p:ph type="body" sz="half" idx="2"/>
          </p:nvPr>
        </p:nvSpPr>
        <p:spPr>
          <a:xfrm>
            <a:off x="274320" y="847898"/>
            <a:ext cx="5178829" cy="5278582"/>
          </a:xfrm>
        </p:spPr>
        <p:txBody>
          <a:bodyPr>
            <a:normAutofit fontScale="92500" lnSpcReduction="10000"/>
          </a:bodyPr>
          <a:lstStyle/>
          <a:p>
            <a:pPr marL="342900" indent="-342900">
              <a:buFont typeface="Arial" panose="020B0604020202020204" pitchFamily="34" charset="0"/>
              <a:buChar char="•"/>
            </a:pPr>
            <a:r>
              <a:rPr lang="en-US" dirty="0" smtClean="0"/>
              <a:t>Completely </a:t>
            </a:r>
            <a:r>
              <a:rPr lang="en-US" dirty="0"/>
              <a:t>stop before raising a load</a:t>
            </a:r>
          </a:p>
          <a:p>
            <a:pPr marL="342900" indent="-342900">
              <a:buFont typeface="Arial" panose="020B0604020202020204" pitchFamily="34" charset="0"/>
              <a:buChar char="•"/>
            </a:pPr>
            <a:r>
              <a:rPr lang="en-US" dirty="0" smtClean="0"/>
              <a:t>Never </a:t>
            </a:r>
            <a:r>
              <a:rPr lang="en-US" dirty="0"/>
              <a:t>walk, stand, or allow anyone to pass </a:t>
            </a:r>
            <a:r>
              <a:rPr lang="en-US" dirty="0" smtClean="0"/>
              <a:t>under a </a:t>
            </a:r>
            <a:r>
              <a:rPr lang="en-US" dirty="0"/>
              <a:t>raised load</a:t>
            </a:r>
          </a:p>
          <a:p>
            <a:pPr marL="342900" indent="-342900">
              <a:buFont typeface="Arial" panose="020B0604020202020204" pitchFamily="34" charset="0"/>
              <a:buChar char="•"/>
            </a:pPr>
            <a:r>
              <a:rPr lang="en-US" dirty="0" smtClean="0"/>
              <a:t>Move </a:t>
            </a:r>
            <a:r>
              <a:rPr lang="en-US" dirty="0"/>
              <a:t>slowly after raising the load</a:t>
            </a:r>
          </a:p>
          <a:p>
            <a:pPr marL="342900" indent="-342900">
              <a:buFont typeface="Arial" panose="020B0604020202020204" pitchFamily="34" charset="0"/>
              <a:buChar char="•"/>
            </a:pPr>
            <a:r>
              <a:rPr lang="en-US" dirty="0" smtClean="0"/>
              <a:t>Tilt </a:t>
            </a:r>
            <a:r>
              <a:rPr lang="en-US" dirty="0"/>
              <a:t>forward, level only when over a stack or </a:t>
            </a:r>
            <a:r>
              <a:rPr lang="en-US" dirty="0" smtClean="0"/>
              <a:t>rack</a:t>
            </a:r>
          </a:p>
          <a:p>
            <a:pPr marL="342900" indent="-342900">
              <a:buFont typeface="Arial" panose="020B0604020202020204" pitchFamily="34" charset="0"/>
              <a:buChar char="•"/>
            </a:pPr>
            <a:r>
              <a:rPr lang="en-US" dirty="0" smtClean="0"/>
              <a:t>Make </a:t>
            </a:r>
            <a:r>
              <a:rPr lang="en-US" dirty="0"/>
              <a:t>sure forks have cleared the pallet when </a:t>
            </a:r>
            <a:r>
              <a:rPr lang="en-US" dirty="0" smtClean="0"/>
              <a:t>backing </a:t>
            </a:r>
            <a:r>
              <a:rPr lang="en-US" dirty="0"/>
              <a:t>out &amp; before turning or changing height</a:t>
            </a:r>
          </a:p>
          <a:p>
            <a:pPr marL="342900" indent="-342900">
              <a:buFont typeface="Arial" panose="020B0604020202020204" pitchFamily="34" charset="0"/>
              <a:buChar char="•"/>
            </a:pPr>
            <a:r>
              <a:rPr lang="en-US" dirty="0" smtClean="0"/>
              <a:t>Before </a:t>
            </a:r>
            <a:r>
              <a:rPr lang="en-US" dirty="0"/>
              <a:t>backing up, check </a:t>
            </a:r>
            <a:r>
              <a:rPr lang="en-US" dirty="0" smtClean="0"/>
              <a:t>behind </a:t>
            </a:r>
            <a:r>
              <a:rPr lang="en-US" dirty="0"/>
              <a:t>and on both </a:t>
            </a:r>
            <a:r>
              <a:rPr lang="en-US" dirty="0" smtClean="0"/>
              <a:t>sides </a:t>
            </a:r>
            <a:r>
              <a:rPr lang="en-US" dirty="0"/>
              <a:t>for pedestrians or other traffic</a:t>
            </a:r>
          </a:p>
          <a:p>
            <a:pPr marL="342900" indent="-342900">
              <a:buFont typeface="Arial" panose="020B0604020202020204" pitchFamily="34" charset="0"/>
              <a:buChar char="•"/>
            </a:pPr>
            <a:r>
              <a:rPr lang="en-US" dirty="0" smtClean="0"/>
              <a:t>Caution </a:t>
            </a:r>
            <a:r>
              <a:rPr lang="en-US" dirty="0"/>
              <a:t>must be exercised when handling </a:t>
            </a:r>
            <a:r>
              <a:rPr lang="en-US" dirty="0" smtClean="0"/>
              <a:t>unusually </a:t>
            </a:r>
            <a:r>
              <a:rPr lang="en-US" dirty="0"/>
              <a:t>shaped and off center loads</a:t>
            </a:r>
          </a:p>
        </p:txBody>
      </p:sp>
      <p:sp>
        <p:nvSpPr>
          <p:cNvPr id="5" name="Slide Number Placeholder 4"/>
          <p:cNvSpPr>
            <a:spLocks noGrp="1"/>
          </p:cNvSpPr>
          <p:nvPr>
            <p:ph type="sldNum" sz="quarter" idx="12"/>
          </p:nvPr>
        </p:nvSpPr>
        <p:spPr/>
        <p:txBody>
          <a:bodyPr/>
          <a:lstStyle/>
          <a:p>
            <a:fld id="{0305AE82-9724-4C26-AD34-85BA438DD0F0}" type="slidenum">
              <a:rPr lang="en-US" smtClean="0"/>
              <a:t>16</a:t>
            </a:fld>
            <a:endParaRPr lang="en-US"/>
          </a:p>
        </p:txBody>
      </p:sp>
    </p:spTree>
    <p:extLst>
      <p:ext uri="{BB962C8B-B14F-4D97-AF65-F5344CB8AC3E}">
        <p14:creationId xmlns:p14="http://schemas.microsoft.com/office/powerpoint/2010/main" val="182760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183188" y="1202867"/>
            <a:ext cx="6172200" cy="3899052"/>
          </a:xfrm>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dirty="0"/>
              <a:t>Only loads within the rated capacity must be </a:t>
            </a:r>
            <a:r>
              <a:rPr lang="en-US" dirty="0" smtClean="0"/>
              <a:t>handled</a:t>
            </a:r>
          </a:p>
          <a:p>
            <a:pPr marL="342900" indent="-342900">
              <a:buFont typeface="Arial" panose="020B0604020202020204" pitchFamily="34" charset="0"/>
              <a:buChar char="•"/>
            </a:pPr>
            <a:r>
              <a:rPr lang="en-US" dirty="0" smtClean="0"/>
              <a:t>Trucks </a:t>
            </a:r>
            <a:r>
              <a:rPr lang="en-US" dirty="0"/>
              <a:t>equipped with attachments must be operated as partially loaded trucks even when </a:t>
            </a:r>
            <a:r>
              <a:rPr lang="en-US" dirty="0" smtClean="0"/>
              <a:t>unloaded</a:t>
            </a:r>
          </a:p>
          <a:p>
            <a:pPr marL="342900" indent="-342900">
              <a:buFont typeface="Arial" panose="020B0604020202020204" pitchFamily="34" charset="0"/>
              <a:buChar char="•"/>
            </a:pPr>
            <a:r>
              <a:rPr lang="en-US" dirty="0" smtClean="0"/>
              <a:t>Avoid </a:t>
            </a:r>
            <a:r>
              <a:rPr lang="en-US" dirty="0"/>
              <a:t>running over loose objects</a:t>
            </a:r>
          </a:p>
        </p:txBody>
      </p:sp>
      <p:sp>
        <p:nvSpPr>
          <p:cNvPr id="5" name="Slide Number Placeholder 4"/>
          <p:cNvSpPr>
            <a:spLocks noGrp="1"/>
          </p:cNvSpPr>
          <p:nvPr>
            <p:ph type="sldNum" sz="quarter" idx="12"/>
          </p:nvPr>
        </p:nvSpPr>
        <p:spPr/>
        <p:txBody>
          <a:bodyPr/>
          <a:lstStyle/>
          <a:p>
            <a:fld id="{0305AE82-9724-4C26-AD34-85BA438DD0F0}" type="slidenum">
              <a:rPr lang="en-US" smtClean="0"/>
              <a:t>17</a:t>
            </a:fld>
            <a:endParaRPr lang="en-US"/>
          </a:p>
        </p:txBody>
      </p:sp>
    </p:spTree>
    <p:extLst>
      <p:ext uri="{BB962C8B-B14F-4D97-AF65-F5344CB8AC3E}">
        <p14:creationId xmlns:p14="http://schemas.microsoft.com/office/powerpoint/2010/main" val="298846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568646" y="1202867"/>
            <a:ext cx="5401284" cy="3899052"/>
          </a:xfrm>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dirty="0"/>
              <a:t>Under all travel conditions, the truck must be operated at a speed that will permit it to be brought to a stop in a safe manner  </a:t>
            </a:r>
            <a:endParaRPr lang="en-US" dirty="0" smtClean="0"/>
          </a:p>
          <a:p>
            <a:pPr marL="342900" indent="-342900">
              <a:buFont typeface="Arial" panose="020B0604020202020204" pitchFamily="34" charset="0"/>
              <a:buChar char="•"/>
            </a:pPr>
            <a:r>
              <a:rPr lang="en-US" dirty="0" smtClean="0"/>
              <a:t>No </a:t>
            </a:r>
            <a:r>
              <a:rPr lang="en-US" dirty="0"/>
              <a:t>horseplay or </a:t>
            </a:r>
            <a:r>
              <a:rPr lang="en-US" dirty="0" smtClean="0"/>
              <a:t>stunts</a:t>
            </a:r>
          </a:p>
          <a:p>
            <a:pPr marL="342900" indent="-342900">
              <a:buFont typeface="Arial" panose="020B0604020202020204" pitchFamily="34" charset="0"/>
              <a:buChar char="•"/>
            </a:pPr>
            <a:r>
              <a:rPr lang="en-US" dirty="0" smtClean="0"/>
              <a:t>If </a:t>
            </a:r>
            <a:r>
              <a:rPr lang="en-US" dirty="0"/>
              <a:t>the load is high 		     obstructing forward </a:t>
            </a:r>
            <a:r>
              <a:rPr lang="en-US" dirty="0" smtClean="0"/>
              <a:t>view drive </a:t>
            </a:r>
            <a:r>
              <a:rPr lang="en-US" dirty="0"/>
              <a:t>in reverse</a:t>
            </a:r>
          </a:p>
        </p:txBody>
      </p:sp>
      <p:sp>
        <p:nvSpPr>
          <p:cNvPr id="5" name="Slide Number Placeholder 4"/>
          <p:cNvSpPr>
            <a:spLocks noGrp="1"/>
          </p:cNvSpPr>
          <p:nvPr>
            <p:ph type="sldNum" sz="quarter" idx="12"/>
          </p:nvPr>
        </p:nvSpPr>
        <p:spPr/>
        <p:txBody>
          <a:bodyPr/>
          <a:lstStyle/>
          <a:p>
            <a:fld id="{0305AE82-9724-4C26-AD34-85BA438DD0F0}" type="slidenum">
              <a:rPr lang="en-US" smtClean="0"/>
              <a:t>18</a:t>
            </a:fld>
            <a:endParaRPr lang="en-US"/>
          </a:p>
        </p:txBody>
      </p:sp>
    </p:spTree>
    <p:extLst>
      <p:ext uri="{BB962C8B-B14F-4D97-AF65-F5344CB8AC3E}">
        <p14:creationId xmlns:p14="http://schemas.microsoft.com/office/powerpoint/2010/main" val="387072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057569" y="457200"/>
            <a:ext cx="5025482" cy="5398251"/>
          </a:xfrm>
        </p:spPr>
      </p:pic>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Cross railroad tracks </a:t>
            </a:r>
            <a:r>
              <a:rPr lang="en-US" dirty="0" smtClean="0"/>
              <a:t>diagonally</a:t>
            </a:r>
          </a:p>
          <a:p>
            <a:pPr marL="342900" indent="-342900">
              <a:buFont typeface="Arial" panose="020B0604020202020204" pitchFamily="34" charset="0"/>
              <a:buChar char="•"/>
            </a:pPr>
            <a:r>
              <a:rPr lang="en-US" dirty="0" smtClean="0"/>
              <a:t>Never </a:t>
            </a:r>
            <a:r>
              <a:rPr lang="en-US" dirty="0"/>
              <a:t>park closer than eight feet from </a:t>
            </a:r>
            <a:r>
              <a:rPr lang="en-US" dirty="0" smtClean="0"/>
              <a:t>tracks</a:t>
            </a:r>
          </a:p>
          <a:p>
            <a:pPr marL="342900" indent="-342900">
              <a:buFont typeface="Arial" panose="020B0604020202020204" pitchFamily="34" charset="0"/>
              <a:buChar char="•"/>
            </a:pPr>
            <a:r>
              <a:rPr lang="en-US" dirty="0" smtClean="0"/>
              <a:t>Right </a:t>
            </a:r>
            <a:r>
              <a:rPr lang="en-US" dirty="0"/>
              <a:t>of way must be given to emergency </a:t>
            </a:r>
            <a:r>
              <a:rPr lang="en-US" dirty="0" smtClean="0"/>
              <a:t>vehicles</a:t>
            </a:r>
          </a:p>
          <a:p>
            <a:pPr marL="342900" indent="-342900">
              <a:buFont typeface="Arial" panose="020B0604020202020204" pitchFamily="34" charset="0"/>
              <a:buChar char="•"/>
            </a:pPr>
            <a:r>
              <a:rPr lang="en-US" dirty="0" smtClean="0"/>
              <a:t>Keep </a:t>
            </a:r>
            <a:r>
              <a:rPr lang="en-US" dirty="0"/>
              <a:t>arms &amp; legs from the mast and within the running lines of the </a:t>
            </a:r>
            <a:r>
              <a:rPr lang="en-US" dirty="0" smtClean="0"/>
              <a:t>truck</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19</a:t>
            </a:fld>
            <a:endParaRPr lang="en-US"/>
          </a:p>
        </p:txBody>
      </p:sp>
    </p:spTree>
    <p:extLst>
      <p:ext uri="{BB962C8B-B14F-4D97-AF65-F5344CB8AC3E}">
        <p14:creationId xmlns:p14="http://schemas.microsoft.com/office/powerpoint/2010/main" val="151156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OSHA Public Education Mission:</a:t>
            </a:r>
            <a:endParaRPr lang="en-US" dirty="0"/>
          </a:p>
        </p:txBody>
      </p:sp>
      <p:sp>
        <p:nvSpPr>
          <p:cNvPr id="3" name="Content Placeholder 2"/>
          <p:cNvSpPr>
            <a:spLocks noGrp="1"/>
          </p:cNvSpPr>
          <p:nvPr>
            <p:ph idx="1"/>
          </p:nvPr>
        </p:nvSpPr>
        <p:spPr>
          <a:xfrm>
            <a:off x="5524009" y="846109"/>
            <a:ext cx="6172200" cy="4873625"/>
          </a:xfrm>
        </p:spPr>
        <p:txBody>
          <a:bodyPr>
            <a:normAutofit/>
          </a:bodyPr>
          <a:lstStyle/>
          <a:p>
            <a:r>
              <a:rPr lang="en-US" b="1" dirty="0"/>
              <a:t>Consultative </a:t>
            </a:r>
            <a:r>
              <a:rPr lang="en-US" b="1" dirty="0" smtClean="0"/>
              <a:t>Services</a:t>
            </a:r>
          </a:p>
          <a:p>
            <a:pPr marL="0" indent="0">
              <a:buNone/>
            </a:pPr>
            <a:endParaRPr lang="en-US" dirty="0"/>
          </a:p>
          <a:p>
            <a:r>
              <a:rPr lang="en-US" b="1" dirty="0" smtClean="0"/>
              <a:t>Enforcement</a:t>
            </a:r>
          </a:p>
          <a:p>
            <a:pPr marL="0" indent="0">
              <a:buNone/>
            </a:pPr>
            <a:endParaRPr lang="en-US" dirty="0"/>
          </a:p>
          <a:p>
            <a:r>
              <a:rPr lang="en-US" b="1" dirty="0" smtClean="0"/>
              <a:t>Public </a:t>
            </a:r>
            <a:r>
              <a:rPr lang="en-US" b="1" dirty="0"/>
              <a:t>Education </a:t>
            </a:r>
            <a:r>
              <a:rPr lang="en-US" b="1" dirty="0" smtClean="0"/>
              <a:t>and Conferences</a:t>
            </a:r>
            <a:endParaRPr lang="en-US" b="1" dirty="0"/>
          </a:p>
          <a:p>
            <a:pPr marL="0" indent="0">
              <a:buNone/>
            </a:pPr>
            <a:endParaRPr lang="en-US" dirty="0"/>
          </a:p>
          <a:p>
            <a:r>
              <a:rPr lang="en-US" b="1" dirty="0" smtClean="0"/>
              <a:t>Standards </a:t>
            </a:r>
            <a:r>
              <a:rPr lang="en-US" b="1" dirty="0"/>
              <a:t>and Technical </a:t>
            </a:r>
            <a:r>
              <a:rPr lang="en-US" b="1" dirty="0" smtClean="0"/>
              <a:t>Resources</a:t>
            </a:r>
            <a:endParaRPr lang="en-US" dirty="0"/>
          </a:p>
        </p:txBody>
      </p:sp>
      <p:sp>
        <p:nvSpPr>
          <p:cNvPr id="4" name="Text Placeholder 3"/>
          <p:cNvSpPr>
            <a:spLocks noGrp="1"/>
          </p:cNvSpPr>
          <p:nvPr>
            <p:ph type="body" sz="half" idx="2"/>
          </p:nvPr>
        </p:nvSpPr>
        <p:spPr>
          <a:xfrm>
            <a:off x="748607" y="2315095"/>
            <a:ext cx="4114597" cy="3811588"/>
          </a:xfrm>
        </p:spPr>
        <p:txBody>
          <a:bodyPr/>
          <a:lstStyle/>
          <a:p>
            <a:r>
              <a:rPr lang="en-US" i="1" dirty="0"/>
              <a:t>We provide knowledge and tools to advance self-sufficiency in workplace safety and </a:t>
            </a:r>
            <a:r>
              <a:rPr lang="en-US" i="1" dirty="0" smtClean="0"/>
              <a:t>health.</a:t>
            </a:r>
            <a:endParaRPr lang="en-US" i="1"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a:t>
            </a:fld>
            <a:endParaRPr lang="en-US" dirty="0"/>
          </a:p>
        </p:txBody>
      </p:sp>
    </p:spTree>
    <p:extLst>
      <p:ext uri="{BB962C8B-B14F-4D97-AF65-F5344CB8AC3E}">
        <p14:creationId xmlns:p14="http://schemas.microsoft.com/office/powerpoint/2010/main" val="738739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Never drive up to someone standing next to a fixed </a:t>
            </a:r>
            <a:r>
              <a:rPr lang="en-US" dirty="0" smtClean="0"/>
              <a:t>object</a:t>
            </a:r>
          </a:p>
          <a:p>
            <a:pPr marL="342900" indent="-342900">
              <a:buFont typeface="Arial" panose="020B0604020202020204" pitchFamily="34" charset="0"/>
              <a:buChar char="•"/>
            </a:pPr>
            <a:r>
              <a:rPr lang="en-US" dirty="0" smtClean="0"/>
              <a:t>Powered </a:t>
            </a:r>
            <a:r>
              <a:rPr lang="en-US" dirty="0"/>
              <a:t>hand trucks must enter enclosed areas load end forward</a:t>
            </a:r>
          </a:p>
        </p:txBody>
      </p:sp>
      <p:sp>
        <p:nvSpPr>
          <p:cNvPr id="5" name="Slide Number Placeholder 4"/>
          <p:cNvSpPr>
            <a:spLocks noGrp="1"/>
          </p:cNvSpPr>
          <p:nvPr>
            <p:ph type="sldNum" sz="quarter" idx="12"/>
          </p:nvPr>
        </p:nvSpPr>
        <p:spPr/>
        <p:txBody>
          <a:bodyPr/>
          <a:lstStyle/>
          <a:p>
            <a:fld id="{0305AE82-9724-4C26-AD34-85BA438DD0F0}" type="slidenum">
              <a:rPr lang="en-US" smtClean="0"/>
              <a:t>20</a:t>
            </a:fld>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3369" b="3369"/>
          <a:stretch>
            <a:fillRect/>
          </a:stretch>
        </p:blipFill>
        <p:spPr/>
      </p:pic>
    </p:spTree>
    <p:extLst>
      <p:ext uri="{BB962C8B-B14F-4D97-AF65-F5344CB8AC3E}">
        <p14:creationId xmlns:p14="http://schemas.microsoft.com/office/powerpoint/2010/main" val="2804323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Never pass another truck traveling in the same direction </a:t>
            </a:r>
            <a:r>
              <a:rPr lang="en-US" dirty="0" smtClean="0"/>
              <a:t>at:</a:t>
            </a:r>
          </a:p>
          <a:p>
            <a:pPr marL="342900" indent="-342900">
              <a:buFont typeface="Arial" panose="020B0604020202020204" pitchFamily="34" charset="0"/>
              <a:buChar char="•"/>
            </a:pPr>
            <a:r>
              <a:rPr lang="en-US" dirty="0" smtClean="0"/>
              <a:t> Blind corners</a:t>
            </a:r>
          </a:p>
          <a:p>
            <a:pPr marL="342900" indent="-342900">
              <a:buFont typeface="Arial" panose="020B0604020202020204" pitchFamily="34" charset="0"/>
              <a:buChar char="•"/>
            </a:pPr>
            <a:r>
              <a:rPr lang="en-US" dirty="0" smtClean="0"/>
              <a:t>Intersections</a:t>
            </a:r>
          </a:p>
          <a:p>
            <a:pPr marL="342900" indent="-342900">
              <a:buFont typeface="Arial" panose="020B0604020202020204" pitchFamily="34" charset="0"/>
              <a:buChar char="•"/>
            </a:pPr>
            <a:r>
              <a:rPr lang="en-US" dirty="0" smtClean="0"/>
              <a:t>Other </a:t>
            </a:r>
            <a:r>
              <a:rPr lang="en-US" dirty="0"/>
              <a:t>dangerous </a:t>
            </a:r>
            <a:r>
              <a:rPr lang="en-US" dirty="0" smtClean="0"/>
              <a:t>areas</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21</a:t>
            </a:fld>
            <a:endParaRPr lang="en-US"/>
          </a:p>
        </p:txBody>
      </p:sp>
      <p:pic>
        <p:nvPicPr>
          <p:cNvPr id="7" name="Picture Placeholder 6"/>
          <p:cNvPicPr>
            <a:picLocks noGrp="1" noChangeAspect="1"/>
          </p:cNvPicPr>
          <p:nvPr>
            <p:ph type="pic" idx="1"/>
          </p:nvPr>
        </p:nvPicPr>
        <p:blipFill>
          <a:blip r:embed="rId2">
            <a:extLst>
              <a:ext uri="{BEBA8EAE-BF5A-486C-A8C5-ECC9F3942E4B}">
                <a14:imgProps xmlns:a14="http://schemas.microsoft.com/office/drawing/2010/main">
                  <a14:imgLayer r:embed="rId3">
                    <a14:imgEffect>
                      <a14:brightnessContrast bright="-16000" contrast="17000"/>
                    </a14:imgEffect>
                  </a14:imgLayer>
                </a14:imgProps>
              </a:ext>
              <a:ext uri="{28A0092B-C50C-407E-A947-70E740481C1C}">
                <a14:useLocalDpi xmlns:a14="http://schemas.microsoft.com/office/drawing/2010/main" val="0"/>
              </a:ext>
            </a:extLst>
          </a:blip>
          <a:stretch>
            <a:fillRect/>
          </a:stretch>
        </p:blipFill>
        <p:spPr>
          <a:xfrm>
            <a:off x="5183188" y="1416462"/>
            <a:ext cx="6172200" cy="3471862"/>
          </a:xfrm>
        </p:spPr>
      </p:pic>
    </p:spTree>
    <p:extLst>
      <p:ext uri="{BB962C8B-B14F-4D97-AF65-F5344CB8AC3E}">
        <p14:creationId xmlns:p14="http://schemas.microsoft.com/office/powerpoint/2010/main" val="3689532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truck is left unattended:</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127" r="12552"/>
          <a:stretch/>
        </p:blipFill>
        <p:spPr>
          <a:xfrm>
            <a:off x="4870579" y="743573"/>
            <a:ext cx="6699380" cy="4873625"/>
          </a:xfrm>
        </p:spPr>
      </p:pic>
      <p:sp>
        <p:nvSpPr>
          <p:cNvPr id="4" name="Text Placeholder 3"/>
          <p:cNvSpPr>
            <a:spLocks noGrp="1"/>
          </p:cNvSpPr>
          <p:nvPr>
            <p:ph type="body" sz="half" idx="2"/>
          </p:nvPr>
        </p:nvSpPr>
        <p:spPr>
          <a:xfrm>
            <a:off x="839788" y="2220686"/>
            <a:ext cx="3932237" cy="3648302"/>
          </a:xfrm>
        </p:spPr>
        <p:txBody>
          <a:bodyPr/>
          <a:lstStyle/>
          <a:p>
            <a:pPr marL="342900" indent="-342900">
              <a:buFont typeface="Arial" panose="020B0604020202020204" pitchFamily="34" charset="0"/>
              <a:buChar char="•"/>
            </a:pPr>
            <a:r>
              <a:rPr lang="en-US" sz="3200" dirty="0" smtClean="0"/>
              <a:t>Lower forks</a:t>
            </a:r>
            <a:endParaRPr lang="en-US" sz="3200" dirty="0"/>
          </a:p>
          <a:p>
            <a:pPr marL="342900" indent="-342900">
              <a:buFont typeface="Arial" panose="020B0604020202020204" pitchFamily="34" charset="0"/>
              <a:buChar char="•"/>
            </a:pPr>
            <a:r>
              <a:rPr lang="en-US" sz="3200" dirty="0" smtClean="0"/>
              <a:t> Neutralize controls</a:t>
            </a:r>
            <a:endParaRPr lang="en-US" sz="3200" dirty="0"/>
          </a:p>
          <a:p>
            <a:pPr marL="342900" indent="-342900">
              <a:buFont typeface="Arial" panose="020B0604020202020204" pitchFamily="34" charset="0"/>
              <a:buChar char="•"/>
            </a:pPr>
            <a:r>
              <a:rPr lang="en-US" sz="3200" dirty="0" smtClean="0"/>
              <a:t> Shut off</a:t>
            </a:r>
            <a:endParaRPr lang="en-US" sz="3200" dirty="0"/>
          </a:p>
          <a:p>
            <a:pPr marL="342900" indent="-342900">
              <a:buFont typeface="Arial" panose="020B0604020202020204" pitchFamily="34" charset="0"/>
              <a:buChar char="•"/>
            </a:pPr>
            <a:r>
              <a:rPr lang="en-US" sz="3200" dirty="0" smtClean="0"/>
              <a:t> Set brakes</a:t>
            </a:r>
            <a:endParaRPr lang="en-US" sz="3200"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22</a:t>
            </a:fld>
            <a:endParaRPr lang="en-US"/>
          </a:p>
        </p:txBody>
      </p:sp>
    </p:spTree>
    <p:extLst>
      <p:ext uri="{BB962C8B-B14F-4D97-AF65-F5344CB8AC3E}">
        <p14:creationId xmlns:p14="http://schemas.microsoft.com/office/powerpoint/2010/main" val="132143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Lifting people</a:t>
            </a:r>
            <a:endParaRPr lang="en-US" dirty="0"/>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1772" b="14733"/>
          <a:stretch/>
        </p:blipFill>
        <p:spPr>
          <a:xfrm>
            <a:off x="5464273" y="538155"/>
            <a:ext cx="5304112" cy="5051763"/>
          </a:xfrm>
        </p:spPr>
      </p:pic>
      <p:sp>
        <p:nvSpPr>
          <p:cNvPr id="4" name="Text Placeholder 3"/>
          <p:cNvSpPr>
            <a:spLocks noGrp="1"/>
          </p:cNvSpPr>
          <p:nvPr>
            <p:ph type="body" sz="half" idx="2"/>
          </p:nvPr>
        </p:nvSpPr>
        <p:spPr/>
        <p:txBody>
          <a:bodyPr/>
          <a:lstStyle/>
          <a:p>
            <a:pPr marL="342900" indent="-342900">
              <a:buFont typeface="Arial" panose="020B0604020202020204" pitchFamily="34" charset="0"/>
              <a:buChar char="•"/>
            </a:pPr>
            <a:r>
              <a:rPr lang="en-US" dirty="0" smtClean="0"/>
              <a:t>Work platform</a:t>
            </a:r>
            <a:endParaRPr lang="en-US" dirty="0"/>
          </a:p>
          <a:p>
            <a:pPr marL="342900" indent="-342900">
              <a:buFont typeface="Arial" panose="020B0604020202020204" pitchFamily="34" charset="0"/>
              <a:buChar char="•"/>
            </a:pPr>
            <a:r>
              <a:rPr lang="en-US" dirty="0" smtClean="0"/>
              <a:t>Falling objects</a:t>
            </a:r>
            <a:endParaRPr lang="en-US" dirty="0"/>
          </a:p>
          <a:p>
            <a:pPr marL="342900" indent="-342900">
              <a:buFont typeface="Arial" panose="020B0604020202020204" pitchFamily="34" charset="0"/>
              <a:buChar char="•"/>
            </a:pPr>
            <a:r>
              <a:rPr lang="en-US" dirty="0" smtClean="0"/>
              <a:t>Operator musts</a:t>
            </a:r>
            <a:endParaRPr lang="en-US" dirty="0"/>
          </a:p>
          <a:p>
            <a:pPr marL="342900" indent="-342900">
              <a:buFont typeface="Arial" panose="020B0604020202020204" pitchFamily="34" charset="0"/>
              <a:buChar char="•"/>
            </a:pPr>
            <a:r>
              <a:rPr lang="en-US" dirty="0" smtClean="0"/>
              <a:t>Guards</a:t>
            </a:r>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23</a:t>
            </a:fld>
            <a:endParaRPr lang="en-US"/>
          </a:p>
        </p:txBody>
      </p:sp>
    </p:spTree>
    <p:extLst>
      <p:ext uri="{BB962C8B-B14F-4D97-AF65-F5344CB8AC3E}">
        <p14:creationId xmlns:p14="http://schemas.microsoft.com/office/powerpoint/2010/main" val="2244572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36" r="7836"/>
          <a:stretch>
            <a:fillRect/>
          </a:stretch>
        </p:blipFill>
        <p:spPr/>
      </p:pic>
      <p:sp>
        <p:nvSpPr>
          <p:cNvPr id="4" name="Text Placeholder 3"/>
          <p:cNvSpPr>
            <a:spLocks noGrp="1"/>
          </p:cNvSpPr>
          <p:nvPr>
            <p:ph type="body" sz="half" idx="2"/>
          </p:nvPr>
        </p:nvSpPr>
        <p:spPr/>
        <p:txBody>
          <a:bodyPr/>
          <a:lstStyle/>
          <a:p>
            <a:r>
              <a:rPr lang="en-US" dirty="0"/>
              <a:t>Each powered industrial truck operator must be competent to operate a powered industrial truck safely. </a:t>
            </a:r>
            <a:endParaRPr lang="en-US" dirty="0" smtClean="0"/>
          </a:p>
          <a:p>
            <a:endParaRPr lang="en-US" dirty="0"/>
          </a:p>
          <a:p>
            <a:r>
              <a:rPr lang="en-US" b="1" dirty="0"/>
              <a:t>What is your definition of competent?</a:t>
            </a:r>
            <a:endParaRPr lang="en-US" i="1"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24</a:t>
            </a:fld>
            <a:endParaRPr lang="en-US"/>
          </a:p>
        </p:txBody>
      </p:sp>
    </p:spTree>
    <p:extLst>
      <p:ext uri="{BB962C8B-B14F-4D97-AF65-F5344CB8AC3E}">
        <p14:creationId xmlns:p14="http://schemas.microsoft.com/office/powerpoint/2010/main" val="152539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217" y="457200"/>
            <a:ext cx="3932237" cy="1600200"/>
          </a:xfrm>
        </p:spPr>
        <p:txBody>
          <a:bodyPr/>
          <a:lstStyle/>
          <a:p>
            <a:r>
              <a:rPr lang="en-US" dirty="0" smtClean="0"/>
              <a:t>Training</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183188" y="1416462"/>
            <a:ext cx="6172200" cy="3471862"/>
          </a:xfrm>
        </p:spPr>
      </p:pic>
      <p:sp>
        <p:nvSpPr>
          <p:cNvPr id="4" name="Text Placeholder 3"/>
          <p:cNvSpPr>
            <a:spLocks noGrp="1"/>
          </p:cNvSpPr>
          <p:nvPr>
            <p:ph type="body" sz="half" idx="2"/>
          </p:nvPr>
        </p:nvSpPr>
        <p:spPr>
          <a:xfrm>
            <a:off x="513217" y="2057400"/>
            <a:ext cx="4343400" cy="3811588"/>
          </a:xfrm>
        </p:spPr>
        <p:txBody>
          <a:bodyPr>
            <a:normAutofit/>
          </a:bodyPr>
          <a:lstStyle/>
          <a:p>
            <a:r>
              <a:rPr lang="en-US" dirty="0"/>
              <a:t>Trainees may operate a powered industrial truck only under the direct supervision of persons who </a:t>
            </a:r>
            <a:r>
              <a:rPr lang="en-US" dirty="0" smtClean="0"/>
              <a:t>have the knowledge, training, and experience to </a:t>
            </a:r>
            <a:r>
              <a:rPr lang="en-US" dirty="0"/>
              <a:t>train </a:t>
            </a:r>
            <a:r>
              <a:rPr lang="en-US" dirty="0" smtClean="0"/>
              <a:t>operators and </a:t>
            </a:r>
            <a:r>
              <a:rPr lang="en-US" dirty="0"/>
              <a:t>evaluate </a:t>
            </a:r>
            <a:r>
              <a:rPr lang="en-US" dirty="0" smtClean="0"/>
              <a:t>their competence</a:t>
            </a:r>
            <a:r>
              <a:rPr lang="en-US" dirty="0"/>
              <a:t>. </a:t>
            </a:r>
          </a:p>
        </p:txBody>
      </p:sp>
      <p:sp>
        <p:nvSpPr>
          <p:cNvPr id="5" name="Slide Number Placeholder 4"/>
          <p:cNvSpPr>
            <a:spLocks noGrp="1"/>
          </p:cNvSpPr>
          <p:nvPr>
            <p:ph type="sldNum" sz="quarter" idx="12"/>
          </p:nvPr>
        </p:nvSpPr>
        <p:spPr/>
        <p:txBody>
          <a:bodyPr/>
          <a:lstStyle/>
          <a:p>
            <a:fld id="{0305AE82-9724-4C26-AD34-85BA438DD0F0}" type="slidenum">
              <a:rPr lang="en-US" smtClean="0"/>
              <a:t>25</a:t>
            </a:fld>
            <a:endParaRPr lang="en-US"/>
          </a:p>
        </p:txBody>
      </p:sp>
    </p:spTree>
    <p:extLst>
      <p:ext uri="{BB962C8B-B14F-4D97-AF65-F5344CB8AC3E}">
        <p14:creationId xmlns:p14="http://schemas.microsoft.com/office/powerpoint/2010/main" val="83009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33" y="503853"/>
            <a:ext cx="4044237" cy="1600200"/>
          </a:xfrm>
        </p:spPr>
        <p:txBody>
          <a:bodyPr>
            <a:normAutofit/>
          </a:bodyPr>
          <a:lstStyle/>
          <a:p>
            <a:r>
              <a:rPr lang="en-US" dirty="0"/>
              <a:t>Operator </a:t>
            </a:r>
            <a:r>
              <a:rPr lang="en-US" dirty="0" smtClean="0"/>
              <a:t>training:</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a:xfrm>
            <a:off x="457233" y="2104053"/>
            <a:ext cx="4581298" cy="3811588"/>
          </a:xfrm>
        </p:spPr>
        <p:txBody>
          <a:bodyPr/>
          <a:lstStyle/>
          <a:p>
            <a:pPr marL="342900" indent="-342900">
              <a:buFont typeface="Arial" panose="020B0604020202020204" pitchFamily="34" charset="0"/>
              <a:buChar char="•"/>
            </a:pPr>
            <a:r>
              <a:rPr lang="en-US" sz="2800" dirty="0" smtClean="0"/>
              <a:t>Formal</a:t>
            </a:r>
          </a:p>
          <a:p>
            <a:pPr marL="342900" indent="-342900">
              <a:buFont typeface="Arial" panose="020B0604020202020204" pitchFamily="34" charset="0"/>
              <a:buChar char="•"/>
            </a:pPr>
            <a:r>
              <a:rPr lang="en-US" sz="2800" dirty="0" smtClean="0"/>
              <a:t>Practical</a:t>
            </a:r>
          </a:p>
          <a:p>
            <a:pPr marL="342900" indent="-342900">
              <a:buFont typeface="Arial" panose="020B0604020202020204" pitchFamily="34" charset="0"/>
              <a:buChar char="•"/>
            </a:pPr>
            <a:r>
              <a:rPr lang="en-US" sz="2800" dirty="0" smtClean="0"/>
              <a:t>Evaluation </a:t>
            </a:r>
            <a:r>
              <a:rPr lang="en-US" sz="2800" dirty="0"/>
              <a:t>of </a:t>
            </a:r>
            <a:r>
              <a:rPr lang="en-US" sz="2800" dirty="0" smtClean="0"/>
              <a:t>performance in the </a:t>
            </a:r>
            <a:r>
              <a:rPr lang="en-US" sz="2800" dirty="0"/>
              <a:t>workplace</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26</a:t>
            </a:fld>
            <a:endParaRPr lang="en-US"/>
          </a:p>
        </p:txBody>
      </p:sp>
    </p:spTree>
    <p:extLst>
      <p:ext uri="{BB962C8B-B14F-4D97-AF65-F5344CB8AC3E}">
        <p14:creationId xmlns:p14="http://schemas.microsoft.com/office/powerpoint/2010/main" val="41108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2" y="457200"/>
            <a:ext cx="4296163" cy="1600200"/>
          </a:xfrm>
        </p:spPr>
        <p:txBody>
          <a:bodyPr/>
          <a:lstStyle/>
          <a:p>
            <a:r>
              <a:rPr lang="en-US" dirty="0" smtClean="0"/>
              <a:t>Retrain operator when:</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a:xfrm>
            <a:off x="475862" y="2057400"/>
            <a:ext cx="4296164" cy="3811588"/>
          </a:xfrm>
        </p:spPr>
        <p:txBody>
          <a:bodyPr/>
          <a:lstStyle/>
          <a:p>
            <a:pPr marL="342900" indent="-342900">
              <a:buFont typeface="Arial" panose="020B0604020202020204" pitchFamily="34" charset="0"/>
              <a:buChar char="•"/>
            </a:pPr>
            <a:r>
              <a:rPr lang="en-US" dirty="0" smtClean="0"/>
              <a:t>Observed operating </a:t>
            </a:r>
            <a:r>
              <a:rPr lang="en-US" dirty="0"/>
              <a:t>the vehicle </a:t>
            </a:r>
            <a:r>
              <a:rPr lang="en-US" dirty="0" smtClean="0"/>
              <a:t>unsafely</a:t>
            </a:r>
          </a:p>
          <a:p>
            <a:pPr marL="342900" indent="-342900">
              <a:buFont typeface="Arial" panose="020B0604020202020204" pitchFamily="34" charset="0"/>
              <a:buChar char="•"/>
            </a:pPr>
            <a:r>
              <a:rPr lang="en-US" dirty="0" smtClean="0"/>
              <a:t>Involved in an accident or near – miss</a:t>
            </a:r>
          </a:p>
          <a:p>
            <a:pPr marL="342900" indent="-342900">
              <a:buFont typeface="Arial" panose="020B0604020202020204" pitchFamily="34" charset="0"/>
              <a:buChar char="•"/>
            </a:pPr>
            <a:r>
              <a:rPr lang="en-US" dirty="0" smtClean="0"/>
              <a:t>Received a poor evaluation</a:t>
            </a:r>
          </a:p>
          <a:p>
            <a:pPr marL="342900" indent="-342900">
              <a:buFont typeface="Arial" panose="020B0604020202020204" pitchFamily="34" charset="0"/>
              <a:buChar char="•"/>
            </a:pPr>
            <a:r>
              <a:rPr lang="en-US" dirty="0" smtClean="0"/>
              <a:t>Assigned to different type of truck</a:t>
            </a:r>
          </a:p>
          <a:p>
            <a:pPr marL="342900" indent="-342900">
              <a:buFont typeface="Arial" panose="020B0604020202020204" pitchFamily="34" charset="0"/>
              <a:buChar char="•"/>
            </a:pPr>
            <a:r>
              <a:rPr lang="en-US" dirty="0" smtClean="0"/>
              <a:t>Work place changes that could affect safe operation</a:t>
            </a:r>
          </a:p>
          <a:p>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27</a:t>
            </a:fld>
            <a:endParaRPr lang="en-US"/>
          </a:p>
        </p:txBody>
      </p:sp>
    </p:spTree>
    <p:extLst>
      <p:ext uri="{BB962C8B-B14F-4D97-AF65-F5344CB8AC3E}">
        <p14:creationId xmlns:p14="http://schemas.microsoft.com/office/powerpoint/2010/main" val="2516733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48" y="0"/>
            <a:ext cx="4482777" cy="933061"/>
          </a:xfrm>
        </p:spPr>
        <p:txBody>
          <a:bodyPr/>
          <a:lstStyle/>
          <a:p>
            <a:r>
              <a:rPr lang="en-US" dirty="0" smtClean="0"/>
              <a:t>Truck related topics</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4666" b="6657"/>
          <a:stretch/>
        </p:blipFill>
        <p:spPr>
          <a:xfrm>
            <a:off x="5295155" y="1166326"/>
            <a:ext cx="6172200" cy="3993502"/>
          </a:xfrm>
        </p:spPr>
      </p:pic>
      <p:sp>
        <p:nvSpPr>
          <p:cNvPr id="4" name="Text Placeholder 3"/>
          <p:cNvSpPr>
            <a:spLocks noGrp="1"/>
          </p:cNvSpPr>
          <p:nvPr>
            <p:ph type="body" sz="half" idx="2"/>
          </p:nvPr>
        </p:nvSpPr>
        <p:spPr>
          <a:xfrm>
            <a:off x="289248" y="1026367"/>
            <a:ext cx="4893939" cy="5187821"/>
          </a:xfrm>
        </p:spPr>
        <p:txBody>
          <a:bodyPr>
            <a:normAutofit fontScale="92500" lnSpcReduction="10000"/>
          </a:bodyPr>
          <a:lstStyle/>
          <a:p>
            <a:pPr marL="342900" indent="-342900">
              <a:buFont typeface="Arial" panose="020B0604020202020204" pitchFamily="34" charset="0"/>
              <a:buChar char="•"/>
            </a:pPr>
            <a:r>
              <a:rPr lang="en-US" dirty="0" smtClean="0"/>
              <a:t>Operating </a:t>
            </a:r>
            <a:r>
              <a:rPr lang="en-US" dirty="0"/>
              <a:t>instructions, warnings, and precautions</a:t>
            </a:r>
          </a:p>
          <a:p>
            <a:pPr marL="342900" indent="-342900">
              <a:buFont typeface="Arial" panose="020B0604020202020204" pitchFamily="34" charset="0"/>
              <a:buChar char="•"/>
            </a:pPr>
            <a:r>
              <a:rPr lang="en-US" dirty="0" smtClean="0"/>
              <a:t>Truck vs. automobile</a:t>
            </a:r>
          </a:p>
          <a:p>
            <a:pPr marL="342900" indent="-342900">
              <a:buFont typeface="Arial" panose="020B0604020202020204" pitchFamily="34" charset="0"/>
              <a:buChar char="•"/>
            </a:pPr>
            <a:r>
              <a:rPr lang="en-US" dirty="0"/>
              <a:t>Controls and </a:t>
            </a:r>
            <a:r>
              <a:rPr lang="en-US" dirty="0" smtClean="0"/>
              <a:t>instrumentation</a:t>
            </a:r>
          </a:p>
          <a:p>
            <a:pPr marL="342900" indent="-342900">
              <a:buFont typeface="Arial" panose="020B0604020202020204" pitchFamily="34" charset="0"/>
              <a:buChar char="•"/>
            </a:pPr>
            <a:r>
              <a:rPr lang="en-US" dirty="0"/>
              <a:t>Engine or motor operation</a:t>
            </a:r>
          </a:p>
          <a:p>
            <a:pPr marL="342900" indent="-342900">
              <a:buFont typeface="Arial" panose="020B0604020202020204" pitchFamily="34" charset="0"/>
              <a:buChar char="•"/>
            </a:pPr>
            <a:r>
              <a:rPr lang="en-US" dirty="0"/>
              <a:t>Steering and maneuvering</a:t>
            </a:r>
          </a:p>
          <a:p>
            <a:pPr marL="342900" indent="-342900">
              <a:buFont typeface="Arial" panose="020B0604020202020204" pitchFamily="34" charset="0"/>
              <a:buChar char="•"/>
            </a:pPr>
            <a:r>
              <a:rPr lang="en-US" dirty="0"/>
              <a:t>Visibility (restrictions)</a:t>
            </a:r>
          </a:p>
          <a:p>
            <a:pPr marL="342900" indent="-342900">
              <a:buFont typeface="Arial" panose="020B0604020202020204" pitchFamily="34" charset="0"/>
              <a:buChar char="•"/>
            </a:pPr>
            <a:r>
              <a:rPr lang="en-US" dirty="0" smtClean="0"/>
              <a:t>Fork and attachments</a:t>
            </a:r>
          </a:p>
          <a:p>
            <a:pPr marL="342900" indent="-342900">
              <a:buFont typeface="Arial" panose="020B0604020202020204" pitchFamily="34" charset="0"/>
              <a:buChar char="•"/>
            </a:pPr>
            <a:r>
              <a:rPr lang="en-US" dirty="0" smtClean="0"/>
              <a:t>Vehicle capacity</a:t>
            </a:r>
          </a:p>
          <a:p>
            <a:pPr marL="342900" indent="-342900">
              <a:buFont typeface="Arial" panose="020B0604020202020204" pitchFamily="34" charset="0"/>
              <a:buChar char="•"/>
            </a:pPr>
            <a:r>
              <a:rPr lang="en-US" dirty="0" smtClean="0"/>
              <a:t>Vehicle stability</a:t>
            </a:r>
          </a:p>
          <a:p>
            <a:pPr marL="342900" indent="-342900">
              <a:buFont typeface="Arial" panose="020B0604020202020204" pitchFamily="34" charset="0"/>
              <a:buChar char="•"/>
            </a:pPr>
            <a:r>
              <a:rPr lang="en-US" dirty="0" smtClean="0"/>
              <a:t>Inspection/Maintenance</a:t>
            </a:r>
          </a:p>
          <a:p>
            <a:pPr marL="342900" indent="-342900">
              <a:buFont typeface="Arial" panose="020B0604020202020204" pitchFamily="34" charset="0"/>
              <a:buChar char="•"/>
            </a:pPr>
            <a:r>
              <a:rPr lang="en-US" dirty="0" smtClean="0"/>
              <a:t>Refueling</a:t>
            </a:r>
          </a:p>
          <a:p>
            <a:pPr marL="342900" indent="-342900">
              <a:buFont typeface="Arial" panose="020B0604020202020204" pitchFamily="34" charset="0"/>
              <a:buChar char="•"/>
            </a:pPr>
            <a:r>
              <a:rPr lang="en-US" dirty="0" smtClean="0"/>
              <a:t>Operating instructions</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28</a:t>
            </a:fld>
            <a:endParaRPr lang="en-US"/>
          </a:p>
        </p:txBody>
      </p:sp>
    </p:spTree>
    <p:extLst>
      <p:ext uri="{BB962C8B-B14F-4D97-AF65-F5344CB8AC3E}">
        <p14:creationId xmlns:p14="http://schemas.microsoft.com/office/powerpoint/2010/main" val="260572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8" y="457200"/>
            <a:ext cx="4342817" cy="1600200"/>
          </a:xfrm>
        </p:spPr>
        <p:txBody>
          <a:bodyPr/>
          <a:lstStyle/>
          <a:p>
            <a:r>
              <a:rPr lang="en-US" dirty="0" smtClean="0"/>
              <a:t>Workplace – related topics: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460" r="5460"/>
          <a:stretch>
            <a:fillRect/>
          </a:stretch>
        </p:blipFill>
        <p:spPr>
          <a:xfrm>
            <a:off x="5668379" y="650267"/>
            <a:ext cx="6172200" cy="4873625"/>
          </a:xfrm>
        </p:spPr>
      </p:pic>
      <p:sp>
        <p:nvSpPr>
          <p:cNvPr id="4" name="Text Placeholder 3"/>
          <p:cNvSpPr>
            <a:spLocks noGrp="1"/>
          </p:cNvSpPr>
          <p:nvPr>
            <p:ph type="body" sz="half" idx="2"/>
          </p:nvPr>
        </p:nvSpPr>
        <p:spPr>
          <a:xfrm>
            <a:off x="429208" y="2057400"/>
            <a:ext cx="4991878" cy="3811588"/>
          </a:xfrm>
        </p:spPr>
        <p:txBody>
          <a:bodyPr>
            <a:normAutofit fontScale="92500"/>
          </a:bodyPr>
          <a:lstStyle/>
          <a:p>
            <a:pPr marL="342900" indent="-342900">
              <a:buFont typeface="Arial" panose="020B0604020202020204" pitchFamily="34" charset="0"/>
              <a:buChar char="•"/>
            </a:pPr>
            <a:r>
              <a:rPr lang="en-US" sz="3200" dirty="0" smtClean="0"/>
              <a:t>Pedestrian traffic</a:t>
            </a:r>
          </a:p>
          <a:p>
            <a:pPr marL="342900" indent="-342900">
              <a:buFont typeface="Arial" panose="020B0604020202020204" pitchFamily="34" charset="0"/>
              <a:buChar char="•"/>
            </a:pPr>
            <a:r>
              <a:rPr lang="en-US" sz="3200" dirty="0" smtClean="0"/>
              <a:t>Restricted places</a:t>
            </a:r>
          </a:p>
          <a:p>
            <a:pPr marL="342900" indent="-342900">
              <a:buFont typeface="Arial" panose="020B0604020202020204" pitchFamily="34" charset="0"/>
              <a:buChar char="•"/>
            </a:pPr>
            <a:r>
              <a:rPr lang="en-US" sz="3200" dirty="0" smtClean="0"/>
              <a:t>Hazardous locations</a:t>
            </a:r>
          </a:p>
          <a:p>
            <a:pPr marL="342900" indent="-342900">
              <a:buFont typeface="Arial" panose="020B0604020202020204" pitchFamily="34" charset="0"/>
              <a:buChar char="•"/>
            </a:pPr>
            <a:r>
              <a:rPr lang="en-US" sz="3200" dirty="0" smtClean="0"/>
              <a:t>Areas accumulating exhaust</a:t>
            </a:r>
          </a:p>
          <a:p>
            <a:pPr marL="342900" indent="-342900">
              <a:buFont typeface="Arial" panose="020B0604020202020204" pitchFamily="34" charset="0"/>
              <a:buChar char="•"/>
            </a:pPr>
            <a:r>
              <a:rPr lang="en-US" sz="3200" dirty="0" smtClean="0"/>
              <a:t>Sloped surfaces</a:t>
            </a:r>
          </a:p>
          <a:p>
            <a:pPr marL="342900" indent="-342900">
              <a:buFont typeface="Arial" panose="020B0604020202020204" pitchFamily="34" charset="0"/>
              <a:buChar char="•"/>
            </a:pPr>
            <a:r>
              <a:rPr lang="en-US" sz="3200" dirty="0" smtClean="0"/>
              <a:t>Hazardous environmental conditions</a:t>
            </a:r>
            <a:endParaRPr lang="en-US" sz="3200" dirty="0"/>
          </a:p>
        </p:txBody>
      </p:sp>
      <p:sp>
        <p:nvSpPr>
          <p:cNvPr id="5" name="Slide Number Placeholder 4"/>
          <p:cNvSpPr>
            <a:spLocks noGrp="1"/>
          </p:cNvSpPr>
          <p:nvPr>
            <p:ph type="sldNum" sz="quarter" idx="12"/>
          </p:nvPr>
        </p:nvSpPr>
        <p:spPr/>
        <p:txBody>
          <a:bodyPr/>
          <a:lstStyle/>
          <a:p>
            <a:fld id="{0305AE82-9724-4C26-AD34-85BA438DD0F0}" type="slidenum">
              <a:rPr lang="en-US" smtClean="0"/>
              <a:t>29</a:t>
            </a:fld>
            <a:endParaRPr lang="en-US"/>
          </a:p>
        </p:txBody>
      </p:sp>
    </p:spTree>
    <p:extLst>
      <p:ext uri="{BB962C8B-B14F-4D97-AF65-F5344CB8AC3E}">
        <p14:creationId xmlns:p14="http://schemas.microsoft.com/office/powerpoint/2010/main" val="223241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74" y="822960"/>
            <a:ext cx="3932237" cy="632053"/>
          </a:xfrm>
        </p:spPr>
        <p:txBody>
          <a:bodyPr/>
          <a:lstStyle/>
          <a:p>
            <a:r>
              <a:rPr lang="en-US" dirty="0" smtClean="0"/>
              <a:t>Contact us</a:t>
            </a:r>
            <a:endParaRPr lang="en-US" dirty="0"/>
          </a:p>
        </p:txBody>
      </p:sp>
      <p:sp>
        <p:nvSpPr>
          <p:cNvPr id="4" name="Text Placeholder 3"/>
          <p:cNvSpPr>
            <a:spLocks noGrp="1"/>
          </p:cNvSpPr>
          <p:nvPr>
            <p:ph type="body" sz="half" idx="2"/>
          </p:nvPr>
        </p:nvSpPr>
        <p:spPr>
          <a:xfrm>
            <a:off x="764975" y="1529828"/>
            <a:ext cx="5596636" cy="4388834"/>
          </a:xfrm>
        </p:spPr>
        <p:txBody>
          <a:bodyPr>
            <a:normAutofit fontScale="55000" lnSpcReduction="20000"/>
          </a:bodyPr>
          <a:lstStyle/>
          <a:p>
            <a:r>
              <a:rPr lang="en-US" sz="3800" b="1" u="sng" dirty="0" smtClean="0"/>
              <a:t>Field Offices:</a:t>
            </a:r>
          </a:p>
          <a:p>
            <a:r>
              <a:rPr lang="en-US" sz="3400" b="1" dirty="0"/>
              <a:t>Portland</a:t>
            </a:r>
            <a:r>
              <a:rPr lang="en-US" sz="3400" dirty="0"/>
              <a:t>	</a:t>
            </a:r>
            <a:r>
              <a:rPr lang="en-US" sz="3400" dirty="0" smtClean="0"/>
              <a:t>	503-229-5910</a:t>
            </a:r>
            <a:endParaRPr lang="en-US" sz="3400" dirty="0"/>
          </a:p>
          <a:p>
            <a:r>
              <a:rPr lang="en-US" sz="3400" b="1" dirty="0"/>
              <a:t>Salem</a:t>
            </a:r>
            <a:r>
              <a:rPr lang="en-US" sz="3400" dirty="0"/>
              <a:t>	</a:t>
            </a:r>
            <a:r>
              <a:rPr lang="en-US" sz="3400" dirty="0" smtClean="0"/>
              <a:t>		503-378-3274</a:t>
            </a:r>
            <a:endParaRPr lang="en-US" sz="3400" dirty="0"/>
          </a:p>
          <a:p>
            <a:r>
              <a:rPr lang="en-US" sz="3400" b="1" dirty="0"/>
              <a:t>Eugene</a:t>
            </a:r>
            <a:r>
              <a:rPr lang="en-US" sz="3400" dirty="0"/>
              <a:t>	</a:t>
            </a:r>
            <a:r>
              <a:rPr lang="en-US" sz="3400" dirty="0" smtClean="0"/>
              <a:t>		541-686-7562</a:t>
            </a:r>
            <a:endParaRPr lang="en-US" sz="3400" dirty="0"/>
          </a:p>
          <a:p>
            <a:r>
              <a:rPr lang="en-US" sz="3400" b="1" dirty="0"/>
              <a:t>Medford</a:t>
            </a:r>
            <a:r>
              <a:rPr lang="en-US" sz="3400" dirty="0"/>
              <a:t>	</a:t>
            </a:r>
            <a:r>
              <a:rPr lang="en-US" sz="3400" dirty="0" smtClean="0"/>
              <a:t>	541-776-6030</a:t>
            </a:r>
            <a:endParaRPr lang="en-US" sz="3400" dirty="0"/>
          </a:p>
          <a:p>
            <a:r>
              <a:rPr lang="en-US" sz="3400" b="1" dirty="0" smtClean="0"/>
              <a:t>Bend</a:t>
            </a:r>
            <a:r>
              <a:rPr lang="en-US" sz="3400" dirty="0" smtClean="0"/>
              <a:t>			541-388-6066</a:t>
            </a:r>
          </a:p>
          <a:p>
            <a:r>
              <a:rPr lang="en-US" sz="3400" b="1" dirty="0" smtClean="0"/>
              <a:t>Pendleton</a:t>
            </a:r>
            <a:r>
              <a:rPr lang="en-US" sz="3400" dirty="0" smtClean="0"/>
              <a:t> 		541-276-2353</a:t>
            </a:r>
          </a:p>
          <a:p>
            <a:endParaRPr lang="en-US" sz="3400" b="1" dirty="0" smtClean="0"/>
          </a:p>
          <a:p>
            <a:r>
              <a:rPr lang="en-US" sz="3400" b="1" dirty="0" smtClean="0"/>
              <a:t>Salem Central:</a:t>
            </a:r>
          </a:p>
          <a:p>
            <a:r>
              <a:rPr lang="en-US" sz="3400" dirty="0" smtClean="0"/>
              <a:t>Toll </a:t>
            </a:r>
            <a:r>
              <a:rPr lang="en-US" sz="3400" dirty="0"/>
              <a:t>Free English:		800-922-2689</a:t>
            </a:r>
          </a:p>
          <a:p>
            <a:r>
              <a:rPr lang="en-US" sz="3400" dirty="0" smtClean="0"/>
              <a:t>Toll </a:t>
            </a:r>
            <a:r>
              <a:rPr lang="en-US" sz="3400" dirty="0"/>
              <a:t>Free Spanish</a:t>
            </a:r>
            <a:r>
              <a:rPr lang="en-US" sz="3400" dirty="0" smtClean="0"/>
              <a:t>:		800-843-8086 </a:t>
            </a:r>
            <a:endParaRPr lang="en-US" sz="3400" dirty="0"/>
          </a:p>
          <a:p>
            <a:r>
              <a:rPr lang="en-US" sz="3400" dirty="0" smtClean="0"/>
              <a:t> </a:t>
            </a:r>
          </a:p>
          <a:p>
            <a:r>
              <a:rPr lang="en-US" sz="3400" dirty="0" smtClean="0"/>
              <a:t>Website</a:t>
            </a:r>
            <a:r>
              <a:rPr lang="en-US" sz="3400" dirty="0"/>
              <a:t>: </a:t>
            </a:r>
            <a:r>
              <a:rPr lang="en-US" sz="3400" dirty="0" smtClean="0"/>
              <a:t>	</a:t>
            </a:r>
            <a:r>
              <a:rPr lang="en-US" sz="3400" dirty="0"/>
              <a:t>	</a:t>
            </a:r>
            <a:r>
              <a:rPr lang="en-US" sz="3400" dirty="0" smtClean="0"/>
              <a:t>	</a:t>
            </a:r>
            <a:r>
              <a:rPr lang="en-US" sz="3400" u="sng" dirty="0" smtClean="0">
                <a:hlinkClick r:id="rId2"/>
              </a:rPr>
              <a:t>osha.oregon.gov</a:t>
            </a:r>
            <a:endParaRPr lang="en-US" sz="3400" dirty="0">
              <a:hlinkClick r:id="rId3"/>
            </a:endParaRPr>
          </a:p>
          <a:p>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791" y="436227"/>
            <a:ext cx="3465689" cy="5209364"/>
          </a:xfrm>
          <a:prstGeom prst="rect">
            <a:avLst/>
          </a:prstGeom>
        </p:spPr>
      </p:pic>
    </p:spTree>
    <p:extLst>
      <p:ext uri="{BB962C8B-B14F-4D97-AF65-F5344CB8AC3E}">
        <p14:creationId xmlns:p14="http://schemas.microsoft.com/office/powerpoint/2010/main" val="1382677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Previously Received Training</a:t>
            </a:r>
            <a:endParaRPr lang="en-US" dirty="0"/>
          </a:p>
        </p:txBody>
      </p:sp>
      <p:sp>
        <p:nvSpPr>
          <p:cNvPr id="3" name="Slide Number Placeholder 2"/>
          <p:cNvSpPr>
            <a:spLocks noGrp="1"/>
          </p:cNvSpPr>
          <p:nvPr>
            <p:ph type="sldNum" sz="quarter" idx="12"/>
          </p:nvPr>
        </p:nvSpPr>
        <p:spPr/>
        <p:txBody>
          <a:bodyPr/>
          <a:lstStyle/>
          <a:p>
            <a:fld id="{0305AE82-9724-4C26-AD34-85BA438DD0F0}" type="slidenum">
              <a:rPr lang="en-US" smtClean="0"/>
              <a:t>30</a:t>
            </a:fld>
            <a:endParaRPr lang="en-US"/>
          </a:p>
        </p:txBody>
      </p:sp>
      <p:sp>
        <p:nvSpPr>
          <p:cNvPr id="4" name="Text Placeholder 3"/>
          <p:cNvSpPr txBox="1">
            <a:spLocks/>
          </p:cNvSpPr>
          <p:nvPr/>
        </p:nvSpPr>
        <p:spPr>
          <a:xfrm>
            <a:off x="429208" y="1690688"/>
            <a:ext cx="11485984" cy="41783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3200" dirty="0"/>
              <a:t>If an operator has previously received training in a topic specified under the training program content criteria, and such training is appropriate to the truck and working conditions encountered, is additional training in that topic required if the operator has been evaluated and found competent to operate the truck safely? </a:t>
            </a:r>
            <a:endParaRPr lang="en-US" sz="3600" dirty="0"/>
          </a:p>
        </p:txBody>
      </p:sp>
    </p:spTree>
    <p:extLst>
      <p:ext uri="{BB962C8B-B14F-4D97-AF65-F5344CB8AC3E}">
        <p14:creationId xmlns:p14="http://schemas.microsoft.com/office/powerpoint/2010/main" val="72058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96" r="7796"/>
          <a:stretch>
            <a:fillRect/>
          </a:stretch>
        </p:blipFill>
        <p:spPr/>
      </p:pic>
      <p:sp>
        <p:nvSpPr>
          <p:cNvPr id="4" name="Text Placeholder 3"/>
          <p:cNvSpPr>
            <a:spLocks noGrp="1"/>
          </p:cNvSpPr>
          <p:nvPr>
            <p:ph type="body" sz="half" idx="2"/>
          </p:nvPr>
        </p:nvSpPr>
        <p:spPr/>
        <p:txBody>
          <a:bodyPr>
            <a:normAutofit/>
          </a:bodyPr>
          <a:lstStyle/>
          <a:p>
            <a:r>
              <a:rPr lang="en-US" sz="2800" dirty="0" smtClean="0"/>
              <a:t>Must be conducted at least once every 3 years.</a:t>
            </a:r>
            <a:endParaRPr lang="en-US" sz="2800" dirty="0"/>
          </a:p>
        </p:txBody>
      </p:sp>
      <p:sp>
        <p:nvSpPr>
          <p:cNvPr id="5" name="Slide Number Placeholder 4"/>
          <p:cNvSpPr>
            <a:spLocks noGrp="1"/>
          </p:cNvSpPr>
          <p:nvPr>
            <p:ph type="sldNum" sz="quarter" idx="12"/>
          </p:nvPr>
        </p:nvSpPr>
        <p:spPr/>
        <p:txBody>
          <a:bodyPr/>
          <a:lstStyle/>
          <a:p>
            <a:fld id="{0305AE82-9724-4C26-AD34-85BA438DD0F0}" type="slidenum">
              <a:rPr lang="en-US" smtClean="0"/>
              <a:t>31</a:t>
            </a:fld>
            <a:endParaRPr lang="en-US"/>
          </a:p>
        </p:txBody>
      </p:sp>
    </p:spTree>
    <p:extLst>
      <p:ext uri="{BB962C8B-B14F-4D97-AF65-F5344CB8AC3E}">
        <p14:creationId xmlns:p14="http://schemas.microsoft.com/office/powerpoint/2010/main" val="1229918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Observe/audit performance</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57" r="7857"/>
          <a:stretch>
            <a:fillRect/>
          </a:stretch>
        </p:blipFill>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sz="2800" dirty="0" smtClean="0"/>
              <a:t>Loading</a:t>
            </a:r>
          </a:p>
          <a:p>
            <a:pPr marL="342900" indent="-342900">
              <a:buFont typeface="Arial" panose="020B0604020202020204" pitchFamily="34" charset="0"/>
              <a:buChar char="•"/>
            </a:pPr>
            <a:r>
              <a:rPr lang="en-US" sz="2800" dirty="0" smtClean="0"/>
              <a:t>Stacking</a:t>
            </a:r>
          </a:p>
          <a:p>
            <a:pPr marL="342900" indent="-342900">
              <a:buFont typeface="Arial" panose="020B0604020202020204" pitchFamily="34" charset="0"/>
              <a:buChar char="•"/>
            </a:pPr>
            <a:r>
              <a:rPr lang="en-US" sz="2800" dirty="0" smtClean="0"/>
              <a:t>Fueling</a:t>
            </a:r>
          </a:p>
          <a:p>
            <a:pPr marL="342900" indent="-342900">
              <a:buFont typeface="Arial" panose="020B0604020202020204" pitchFamily="34" charset="0"/>
              <a:buChar char="•"/>
            </a:pPr>
            <a:r>
              <a:rPr lang="en-US" sz="2800" dirty="0" smtClean="0"/>
              <a:t>Parking</a:t>
            </a:r>
          </a:p>
          <a:p>
            <a:pPr marL="342900" indent="-342900">
              <a:buFont typeface="Arial" panose="020B0604020202020204" pitchFamily="34" charset="0"/>
              <a:buChar char="•"/>
            </a:pPr>
            <a:r>
              <a:rPr lang="en-US" sz="2800" dirty="0" smtClean="0"/>
              <a:t>Etc. </a:t>
            </a:r>
            <a:endParaRPr lang="en-US" sz="2800" dirty="0"/>
          </a:p>
        </p:txBody>
      </p:sp>
      <p:sp>
        <p:nvSpPr>
          <p:cNvPr id="5" name="Slide Number Placeholder 4"/>
          <p:cNvSpPr>
            <a:spLocks noGrp="1"/>
          </p:cNvSpPr>
          <p:nvPr>
            <p:ph type="sldNum" sz="quarter" idx="12"/>
          </p:nvPr>
        </p:nvSpPr>
        <p:spPr/>
        <p:txBody>
          <a:bodyPr/>
          <a:lstStyle/>
          <a:p>
            <a:fld id="{0305AE82-9724-4C26-AD34-85BA438DD0F0}" type="slidenum">
              <a:rPr lang="en-US" smtClean="0"/>
              <a:t>32</a:t>
            </a:fld>
            <a:endParaRPr lang="en-US"/>
          </a:p>
        </p:txBody>
      </p:sp>
    </p:spTree>
    <p:extLst>
      <p:ext uri="{BB962C8B-B14F-4D97-AF65-F5344CB8AC3E}">
        <p14:creationId xmlns:p14="http://schemas.microsoft.com/office/powerpoint/2010/main" val="1051352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effectiveness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7826" r="7826"/>
          <a:stretch>
            <a:fillRect/>
          </a:stretch>
        </p:blipFill>
        <p:spPr/>
      </p:pic>
      <p:sp>
        <p:nvSpPr>
          <p:cNvPr id="4" name="Text Placeholder 3"/>
          <p:cNvSpPr>
            <a:spLocks noGrp="1"/>
          </p:cNvSpPr>
          <p:nvPr>
            <p:ph type="body" sz="half" idx="2"/>
          </p:nvPr>
        </p:nvSpPr>
        <p:spPr/>
        <p:txBody>
          <a:bodyPr/>
          <a:lstStyle/>
          <a:p>
            <a:r>
              <a:rPr lang="en-US" dirty="0" smtClean="0"/>
              <a:t>An evaluation of the effectiveness of the training must be done.</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33</a:t>
            </a:fld>
            <a:endParaRPr lang="en-US"/>
          </a:p>
        </p:txBody>
      </p:sp>
    </p:spTree>
    <p:extLst>
      <p:ext uri="{BB962C8B-B14F-4D97-AF65-F5344CB8AC3E}">
        <p14:creationId xmlns:p14="http://schemas.microsoft.com/office/powerpoint/2010/main" val="158461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6" y="457200"/>
            <a:ext cx="4389470" cy="1600200"/>
          </a:xfrm>
        </p:spPr>
        <p:txBody>
          <a:bodyPr/>
          <a:lstStyle/>
          <a:p>
            <a:r>
              <a:rPr lang="en-US" dirty="0" smtClean="0"/>
              <a:t>Training documentation</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2164" r="12164"/>
          <a:stretch>
            <a:fillRect/>
          </a:stretch>
        </p:blipFill>
        <p:spPr/>
      </p:pic>
      <p:sp>
        <p:nvSpPr>
          <p:cNvPr id="4" name="Text Placeholder 3"/>
          <p:cNvSpPr>
            <a:spLocks noGrp="1"/>
          </p:cNvSpPr>
          <p:nvPr>
            <p:ph type="body" sz="half" idx="2"/>
          </p:nvPr>
        </p:nvSpPr>
        <p:spPr>
          <a:xfrm>
            <a:off x="396585" y="2159559"/>
            <a:ext cx="4786603" cy="3811588"/>
          </a:xfrm>
        </p:spPr>
        <p:txBody>
          <a:bodyPr/>
          <a:lstStyle/>
          <a:p>
            <a:pPr marL="342900" indent="-342900">
              <a:buFont typeface="Arial" panose="020B0604020202020204" pitchFamily="34" charset="0"/>
              <a:buChar char="•"/>
            </a:pPr>
            <a:r>
              <a:rPr lang="en-US" dirty="0" smtClean="0"/>
              <a:t>Name of operator</a:t>
            </a:r>
          </a:p>
          <a:p>
            <a:pPr marL="342900" indent="-342900">
              <a:buFont typeface="Arial" panose="020B0604020202020204" pitchFamily="34" charset="0"/>
              <a:buChar char="•"/>
            </a:pPr>
            <a:r>
              <a:rPr lang="en-US" dirty="0" smtClean="0"/>
              <a:t>Date(s) of the training</a:t>
            </a:r>
          </a:p>
          <a:p>
            <a:pPr marL="342900" indent="-342900">
              <a:buFont typeface="Arial" panose="020B0604020202020204" pitchFamily="34" charset="0"/>
              <a:buChar char="•"/>
            </a:pPr>
            <a:r>
              <a:rPr lang="en-US" dirty="0" smtClean="0"/>
              <a:t>Date(s) of the evaluation</a:t>
            </a:r>
          </a:p>
          <a:p>
            <a:pPr marL="342900" indent="-342900">
              <a:buFont typeface="Arial" panose="020B0604020202020204" pitchFamily="34" charset="0"/>
              <a:buChar char="•"/>
            </a:pPr>
            <a:r>
              <a:rPr lang="en-US" dirty="0" smtClean="0"/>
              <a:t>Name of the person(s) performing the training/evaluation</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34</a:t>
            </a:fld>
            <a:endParaRPr lang="en-US"/>
          </a:p>
        </p:txBody>
      </p:sp>
    </p:spTree>
    <p:extLst>
      <p:ext uri="{BB962C8B-B14F-4D97-AF65-F5344CB8AC3E}">
        <p14:creationId xmlns:p14="http://schemas.microsoft.com/office/powerpoint/2010/main" val="3845054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357956"/>
            <a:ext cx="10515600" cy="4177694"/>
          </a:xfrm>
        </p:spPr>
        <p:txBody>
          <a:bodyPr/>
          <a:lstStyle/>
          <a:p>
            <a:r>
              <a:rPr lang="en-US" dirty="0" smtClean="0">
                <a:hlinkClick r:id="rId2"/>
              </a:rPr>
              <a:t>Oregon OSHA’s YouTube Channel</a:t>
            </a:r>
            <a:endParaRPr lang="en-US" dirty="0" smtClean="0"/>
          </a:p>
          <a:p>
            <a:r>
              <a:rPr lang="en-US" dirty="0" smtClean="0">
                <a:hlinkClick r:id="rId3"/>
              </a:rPr>
              <a:t>A-Z Topic Index – </a:t>
            </a:r>
            <a:r>
              <a:rPr lang="en-US" dirty="0">
                <a:hlinkClick r:id="rId3"/>
              </a:rPr>
              <a:t>Forklifts (Powered industrial </a:t>
            </a:r>
            <a:r>
              <a:rPr lang="en-US" dirty="0" smtClean="0">
                <a:hlinkClick r:id="rId3"/>
              </a:rPr>
              <a:t>trucks)</a:t>
            </a:r>
            <a:endParaRPr lang="en-US" dirty="0" smtClean="0"/>
          </a:p>
          <a:p>
            <a:r>
              <a:rPr lang="en-US" dirty="0" smtClean="0">
                <a:hlinkClick r:id="rId4"/>
              </a:rPr>
              <a:t>PESO – English to </a:t>
            </a:r>
            <a:r>
              <a:rPr lang="en-US" dirty="0" err="1" smtClean="0">
                <a:hlinkClick r:id="rId4"/>
              </a:rPr>
              <a:t>Espa</a:t>
            </a:r>
            <a:r>
              <a:rPr lang="en-US" dirty="0" err="1">
                <a:hlinkClick r:id="rId4"/>
              </a:rPr>
              <a:t>ñ</a:t>
            </a:r>
            <a:r>
              <a:rPr lang="en-US" dirty="0" err="1" smtClean="0">
                <a:hlinkClick r:id="rId4"/>
              </a:rPr>
              <a:t>ol</a:t>
            </a:r>
            <a:endParaRPr lang="en-US" dirty="0"/>
          </a:p>
        </p:txBody>
      </p:sp>
      <p:sp>
        <p:nvSpPr>
          <p:cNvPr id="3" name="Slide Number Placeholder 2"/>
          <p:cNvSpPr>
            <a:spLocks noGrp="1"/>
          </p:cNvSpPr>
          <p:nvPr>
            <p:ph type="sldNum" sz="quarter" idx="12"/>
          </p:nvPr>
        </p:nvSpPr>
        <p:spPr/>
        <p:txBody>
          <a:bodyPr/>
          <a:lstStyle/>
          <a:p>
            <a:fld id="{0305AE82-9724-4C26-AD34-85BA438DD0F0}" type="slidenum">
              <a:rPr lang="en-US" smtClean="0"/>
              <a:t>35</a:t>
            </a:fld>
            <a:endParaRPr lang="en-US"/>
          </a:p>
        </p:txBody>
      </p:sp>
      <p:sp>
        <p:nvSpPr>
          <p:cNvPr id="4" name="Title 3"/>
          <p:cNvSpPr>
            <a:spLocks noGrp="1"/>
          </p:cNvSpPr>
          <p:nvPr>
            <p:ph type="title"/>
          </p:nvPr>
        </p:nvSpPr>
        <p:spPr/>
        <p:txBody>
          <a:bodyPr/>
          <a:lstStyle/>
          <a:p>
            <a:r>
              <a:rPr lang="en-US" dirty="0" smtClean="0"/>
              <a:t>Additional Educational Resources</a:t>
            </a:r>
            <a:endParaRPr lang="en-US" dirty="0"/>
          </a:p>
        </p:txBody>
      </p:sp>
    </p:spTree>
    <p:extLst>
      <p:ext uri="{BB962C8B-B14F-4D97-AF65-F5344CB8AC3E}">
        <p14:creationId xmlns:p14="http://schemas.microsoft.com/office/powerpoint/2010/main" val="2281368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16600" dirty="0" smtClean="0"/>
              <a:t>Thank You!</a:t>
            </a:r>
            <a:endParaRPr lang="en-US" sz="166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305AE82-9724-4C26-AD34-85BA438DD0F0}" type="slidenum">
              <a:rPr lang="en-US" smtClean="0"/>
              <a:t>36</a:t>
            </a:fld>
            <a:endParaRPr lang="en-US"/>
          </a:p>
        </p:txBody>
      </p:sp>
    </p:spTree>
    <p:extLst>
      <p:ext uri="{BB962C8B-B14F-4D97-AF65-F5344CB8AC3E}">
        <p14:creationId xmlns:p14="http://schemas.microsoft.com/office/powerpoint/2010/main" val="1514287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271846"/>
            <a:ext cx="3932237" cy="1429789"/>
          </a:xfrm>
        </p:spPr>
        <p:txBody>
          <a:bodyPr/>
          <a:lstStyle/>
          <a:p>
            <a:r>
              <a:rPr lang="en-US" dirty="0" smtClean="0"/>
              <a:t>Powered industrial </a:t>
            </a:r>
            <a:r>
              <a:rPr lang="en-US" dirty="0"/>
              <a:t>t</a:t>
            </a:r>
            <a:r>
              <a:rPr lang="en-US" dirty="0" smtClean="0"/>
              <a:t>ruck</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660966" y="962232"/>
            <a:ext cx="5694421" cy="4380323"/>
          </a:xfrm>
        </p:spPr>
      </p:pic>
      <p:sp>
        <p:nvSpPr>
          <p:cNvPr id="4" name="Text Placeholder 3"/>
          <p:cNvSpPr>
            <a:spLocks noGrp="1"/>
          </p:cNvSpPr>
          <p:nvPr>
            <p:ph type="body" sz="half" idx="2"/>
          </p:nvPr>
        </p:nvSpPr>
        <p:spPr>
          <a:xfrm>
            <a:off x="839788" y="2909455"/>
            <a:ext cx="3932237" cy="2959533"/>
          </a:xfrm>
        </p:spPr>
        <p:txBody>
          <a:bodyPr>
            <a:normAutofit/>
          </a:bodyPr>
          <a:lstStyle/>
          <a:p>
            <a:r>
              <a:rPr lang="en-US" sz="2800" dirty="0" smtClean="0"/>
              <a:t>Mobile</a:t>
            </a:r>
            <a:r>
              <a:rPr lang="en-US" sz="2800" dirty="0"/>
              <a:t>, power-driven vehicle used to carry, push, pull, lift, stack, or tier material. </a:t>
            </a:r>
            <a:endParaRPr lang="en-US" sz="2800" dirty="0" smtClean="0"/>
          </a:p>
        </p:txBody>
      </p:sp>
      <p:sp>
        <p:nvSpPr>
          <p:cNvPr id="5" name="Slide Number Placeholder 4"/>
          <p:cNvSpPr>
            <a:spLocks noGrp="1"/>
          </p:cNvSpPr>
          <p:nvPr>
            <p:ph type="sldNum" sz="quarter" idx="12"/>
          </p:nvPr>
        </p:nvSpPr>
        <p:spPr/>
        <p:txBody>
          <a:bodyPr/>
          <a:lstStyle/>
          <a:p>
            <a:fld id="{0305AE82-9724-4C26-AD34-85BA438DD0F0}" type="slidenum">
              <a:rPr lang="en-US" smtClean="0"/>
              <a:t>4</a:t>
            </a:fld>
            <a:endParaRPr lang="en-US"/>
          </a:p>
        </p:txBody>
      </p:sp>
    </p:spTree>
    <p:extLst>
      <p:ext uri="{BB962C8B-B14F-4D97-AF65-F5344CB8AC3E}">
        <p14:creationId xmlns:p14="http://schemas.microsoft.com/office/powerpoint/2010/main" val="2970343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requirements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2481" r="2481"/>
          <a:stretch>
            <a:fillRect/>
          </a:stretch>
        </p:blipFill>
        <p:spPr/>
      </p:pic>
      <p:sp>
        <p:nvSpPr>
          <p:cNvPr id="4" name="Text Placeholder 3"/>
          <p:cNvSpPr>
            <a:spLocks noGrp="1"/>
          </p:cNvSpPr>
          <p:nvPr>
            <p:ph type="body" sz="half" idx="2"/>
          </p:nvPr>
        </p:nvSpPr>
        <p:spPr/>
        <p:txBody>
          <a:bodyPr/>
          <a:lstStyle/>
          <a:p>
            <a:r>
              <a:rPr lang="en-US" dirty="0"/>
              <a:t>Design and construction of powered industrial trucks must be in compliance with the current revision of </a:t>
            </a:r>
            <a:r>
              <a:rPr lang="en-US" i="1" dirty="0"/>
              <a:t>ANSI B56.1.  ASME B56.1-1993, Safety Standard for Low Lift and High Lift Trucks, is the latest revision.</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5</a:t>
            </a:fld>
            <a:endParaRPr lang="en-US"/>
          </a:p>
        </p:txBody>
      </p:sp>
    </p:spTree>
    <p:extLst>
      <p:ext uri="{BB962C8B-B14F-4D97-AF65-F5344CB8AC3E}">
        <p14:creationId xmlns:p14="http://schemas.microsoft.com/office/powerpoint/2010/main" val="163199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FOPS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3246" b="13246"/>
          <a:stretch>
            <a:fillRect/>
          </a:stretch>
        </p:blipFill>
        <p:spPr/>
      </p:pic>
      <p:sp>
        <p:nvSpPr>
          <p:cNvPr id="4" name="Text Placeholder 3"/>
          <p:cNvSpPr>
            <a:spLocks noGrp="1"/>
          </p:cNvSpPr>
          <p:nvPr>
            <p:ph type="body" sz="half" idx="2"/>
          </p:nvPr>
        </p:nvSpPr>
        <p:spPr/>
        <p:txBody>
          <a:bodyPr/>
          <a:lstStyle/>
          <a:p>
            <a:r>
              <a:rPr lang="en-US" dirty="0"/>
              <a:t>Most vertical mast forklifts are equipped with FOPS</a:t>
            </a:r>
          </a:p>
          <a:p>
            <a:r>
              <a:rPr lang="en-US" dirty="0"/>
              <a:t>(Falling Object Protective Structure). </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6</a:t>
            </a:fld>
            <a:endParaRPr lang="en-US"/>
          </a:p>
        </p:txBody>
      </p:sp>
    </p:spTree>
    <p:extLst>
      <p:ext uri="{BB962C8B-B14F-4D97-AF65-F5344CB8AC3E}">
        <p14:creationId xmlns:p14="http://schemas.microsoft.com/office/powerpoint/2010/main" val="76439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lstStyle/>
          <a:p>
            <a:r>
              <a:rPr lang="en-US" dirty="0" smtClean="0"/>
              <a:t>Fulcrum point</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3246" b="6396"/>
          <a:stretch/>
        </p:blipFill>
        <p:spPr>
          <a:xfrm>
            <a:off x="5524010" y="669397"/>
            <a:ext cx="5590107" cy="4825316"/>
          </a:xfrm>
        </p:spPr>
      </p:pic>
      <p:sp>
        <p:nvSpPr>
          <p:cNvPr id="4" name="Text Placeholder 3"/>
          <p:cNvSpPr>
            <a:spLocks noGrp="1"/>
          </p:cNvSpPr>
          <p:nvPr>
            <p:ph type="body" sz="half" idx="2"/>
          </p:nvPr>
        </p:nvSpPr>
        <p:spPr/>
        <p:txBody>
          <a:bodyPr>
            <a:normAutofit lnSpcReduction="10000"/>
          </a:bodyPr>
          <a:lstStyle/>
          <a:p>
            <a:r>
              <a:rPr lang="en-US" dirty="0"/>
              <a:t>The lift truck is based on the principle of two weights balanced on opposite </a:t>
            </a:r>
            <a:r>
              <a:rPr lang="en-US" dirty="0" smtClean="0"/>
              <a:t>sides of </a:t>
            </a:r>
            <a:r>
              <a:rPr lang="en-US" dirty="0"/>
              <a:t>a pivot </a:t>
            </a:r>
            <a:r>
              <a:rPr lang="en-US" b="1" dirty="0"/>
              <a:t>(fulcrum point</a:t>
            </a:r>
            <a:r>
              <a:rPr lang="en-US" dirty="0"/>
              <a:t>). </a:t>
            </a:r>
            <a:endParaRPr lang="en-US" dirty="0" smtClean="0"/>
          </a:p>
          <a:p>
            <a:endParaRPr lang="en-US" dirty="0" smtClean="0"/>
          </a:p>
          <a:p>
            <a:r>
              <a:rPr lang="en-US" dirty="0" smtClean="0"/>
              <a:t>The </a:t>
            </a:r>
            <a:r>
              <a:rPr lang="en-US" dirty="0"/>
              <a:t>forward wheels are the fulcrum.  </a:t>
            </a:r>
            <a:endParaRPr lang="en-US" dirty="0" smtClean="0"/>
          </a:p>
          <a:p>
            <a:endParaRPr lang="en-US" dirty="0" smtClean="0"/>
          </a:p>
          <a:p>
            <a:r>
              <a:rPr lang="en-US" dirty="0" smtClean="0"/>
              <a:t>This </a:t>
            </a:r>
            <a:r>
              <a:rPr lang="en-US" dirty="0"/>
              <a:t>is the same principle used for a teeter-totter. </a:t>
            </a:r>
          </a:p>
        </p:txBody>
      </p:sp>
      <p:sp>
        <p:nvSpPr>
          <p:cNvPr id="5" name="Slide Number Placeholder 4"/>
          <p:cNvSpPr>
            <a:spLocks noGrp="1"/>
          </p:cNvSpPr>
          <p:nvPr>
            <p:ph type="sldNum" sz="quarter" idx="12"/>
          </p:nvPr>
        </p:nvSpPr>
        <p:spPr/>
        <p:txBody>
          <a:bodyPr/>
          <a:lstStyle/>
          <a:p>
            <a:fld id="{0305AE82-9724-4C26-AD34-85BA438DD0F0}" type="slidenum">
              <a:rPr lang="en-US" smtClean="0"/>
              <a:t>7</a:t>
            </a:fld>
            <a:endParaRPr lang="en-US"/>
          </a:p>
        </p:txBody>
      </p:sp>
    </p:spTree>
    <p:extLst>
      <p:ext uri="{BB962C8B-B14F-4D97-AF65-F5344CB8AC3E}">
        <p14:creationId xmlns:p14="http://schemas.microsoft.com/office/powerpoint/2010/main" val="177390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246" y="457200"/>
            <a:ext cx="4038780" cy="1600200"/>
          </a:xfrm>
        </p:spPr>
        <p:txBody>
          <a:bodyPr/>
          <a:lstStyle/>
          <a:p>
            <a:r>
              <a:rPr lang="en-US" dirty="0" smtClean="0"/>
              <a:t>Center of Gravity (CG)</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221" b="8152"/>
          <a:stretch/>
        </p:blipFill>
        <p:spPr>
          <a:xfrm>
            <a:off x="5249690" y="199505"/>
            <a:ext cx="6172200" cy="5544590"/>
          </a:xfrm>
        </p:spPr>
      </p:pic>
      <p:sp>
        <p:nvSpPr>
          <p:cNvPr id="4" name="Text Placeholder 3"/>
          <p:cNvSpPr>
            <a:spLocks noGrp="1"/>
          </p:cNvSpPr>
          <p:nvPr>
            <p:ph type="body" sz="half" idx="2"/>
          </p:nvPr>
        </p:nvSpPr>
        <p:spPr/>
        <p:txBody>
          <a:bodyPr/>
          <a:lstStyle/>
          <a:p>
            <a:r>
              <a:rPr lang="en-US" dirty="0"/>
              <a:t>When the lift truck picks up a load, the truck and load have a new combined CG. </a:t>
            </a:r>
            <a:endParaRPr lang="en-US" dirty="0" smtClean="0"/>
          </a:p>
          <a:p>
            <a:endParaRPr lang="en-US" sz="1200" dirty="0" smtClean="0"/>
          </a:p>
          <a:p>
            <a:r>
              <a:rPr lang="en-US" dirty="0" smtClean="0"/>
              <a:t>The </a:t>
            </a:r>
            <a:r>
              <a:rPr lang="en-US" dirty="0"/>
              <a:t>stability of the lift truck is determined by the location of its CG, or if the truck is loaded, the combined CG.</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8</a:t>
            </a:fld>
            <a:endParaRPr lang="en-US"/>
          </a:p>
        </p:txBody>
      </p:sp>
    </p:spTree>
    <p:extLst>
      <p:ext uri="{BB962C8B-B14F-4D97-AF65-F5344CB8AC3E}">
        <p14:creationId xmlns:p14="http://schemas.microsoft.com/office/powerpoint/2010/main" val="3311910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78" y="457200"/>
            <a:ext cx="3995648" cy="1600200"/>
          </a:xfrm>
        </p:spPr>
        <p:txBody>
          <a:bodyPr/>
          <a:lstStyle/>
          <a:p>
            <a:r>
              <a:rPr lang="en-US" dirty="0" smtClean="0"/>
              <a:t>Triangle on wheels</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25" b="253"/>
          <a:stretch/>
        </p:blipFill>
        <p:spPr>
          <a:xfrm>
            <a:off x="5892877" y="242085"/>
            <a:ext cx="5412432" cy="5751392"/>
          </a:xfrm>
        </p:spPr>
      </p:pic>
      <p:sp>
        <p:nvSpPr>
          <p:cNvPr id="4" name="Text Placeholder 3"/>
          <p:cNvSpPr>
            <a:spLocks noGrp="1"/>
          </p:cNvSpPr>
          <p:nvPr>
            <p:ph type="body" sz="half" idx="2"/>
          </p:nvPr>
        </p:nvSpPr>
        <p:spPr/>
        <p:txBody>
          <a:bodyPr/>
          <a:lstStyle/>
          <a:p>
            <a:r>
              <a:rPr lang="en-US" dirty="0"/>
              <a:t>When the lift truck picks up a load, the truck and load have a new combined CG. </a:t>
            </a:r>
            <a:endParaRPr lang="en-US" dirty="0" smtClean="0"/>
          </a:p>
          <a:p>
            <a:endParaRPr lang="en-US" sz="1200" dirty="0" smtClean="0"/>
          </a:p>
          <a:p>
            <a:r>
              <a:rPr lang="en-US" dirty="0" smtClean="0"/>
              <a:t>The </a:t>
            </a:r>
            <a:r>
              <a:rPr lang="en-US" dirty="0"/>
              <a:t>stability of the lift truck is determined by the location of its CG, or if the truck is loaded, the combined CG.</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9</a:t>
            </a:fld>
            <a:endParaRPr lang="en-US"/>
          </a:p>
        </p:txBody>
      </p:sp>
    </p:spTree>
    <p:extLst>
      <p:ext uri="{BB962C8B-B14F-4D97-AF65-F5344CB8AC3E}">
        <p14:creationId xmlns:p14="http://schemas.microsoft.com/office/powerpoint/2010/main" val="393455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egon OSHA">
      <a:dk1>
        <a:sysClr val="windowText" lastClr="000000"/>
      </a:dk1>
      <a:lt1>
        <a:sysClr val="window" lastClr="FFFFFF"/>
      </a:lt1>
      <a:dk2>
        <a:srgbClr val="44546A"/>
      </a:dk2>
      <a:lt2>
        <a:srgbClr val="E7E6E6"/>
      </a:lt2>
      <a:accent1>
        <a:srgbClr val="095540"/>
      </a:accent1>
      <a:accent2>
        <a:srgbClr val="00557D"/>
      </a:accent2>
      <a:accent3>
        <a:srgbClr val="A5A5A5"/>
      </a:accent3>
      <a:accent4>
        <a:srgbClr val="7F7F7F"/>
      </a:accent4>
      <a:accent5>
        <a:srgbClr val="3F3F3F"/>
      </a:accent5>
      <a:accent6>
        <a:srgbClr val="262626"/>
      </a:accent6>
      <a:hlink>
        <a:srgbClr val="0563C1"/>
      </a:hlink>
      <a:folHlink>
        <a:srgbClr val="954F72"/>
      </a:folHlink>
    </a:clrScheme>
    <a:fontScheme name="Myriad Pro">
      <a:majorFont>
        <a:latin typeface="Myriad Pro"/>
        <a:ea typeface=""/>
        <a:cs typeface=""/>
      </a:majorFont>
      <a:minorFont>
        <a:latin typeface="Myriad Pro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raining" ma:contentTypeID="0x010100854524CC3423A244BB56938E3F8ABE270067817B4706841944893504266FF3AFD0" ma:contentTypeVersion="17" ma:contentTypeDescription="Training and education materials" ma:contentTypeScope="" ma:versionID="a838f5cecb5fa4e3ffd2269f479f6da7">
  <xsd:schema xmlns:xsd="http://www.w3.org/2001/XMLSchema" xmlns:xs="http://www.w3.org/2001/XMLSchema" xmlns:p="http://schemas.microsoft.com/office/2006/metadata/properties" xmlns:ns1="http://schemas.microsoft.com/sharepoint/v3" xmlns:ns2="4abed4e2-db5c-4e78-ae88-7ca7a6241065" xmlns:ns3="http://schemas.microsoft.com/sharepoint/v4" targetNamespace="http://schemas.microsoft.com/office/2006/metadata/properties" ma:root="true" ma:fieldsID="e2f37254ad8b4f093ce4d7a9ba934c90" ns1:_="" ns2:_="" ns3:_="">
    <xsd:import namespace="http://schemas.microsoft.com/sharepoint/v3"/>
    <xsd:import namespace="4abed4e2-db5c-4e78-ae88-7ca7a6241065"/>
    <xsd:import namespace="http://schemas.microsoft.com/sharepoint/v4"/>
    <xsd:element name="properties">
      <xsd:complexType>
        <xsd:sequence>
          <xsd:element name="documentManagement">
            <xsd:complexType>
              <xsd:all>
                <xsd:element ref="ns2:AdditionalTitle" minOccurs="0"/>
                <xsd:element ref="ns2:TrainingType" minOccurs="0"/>
                <xsd:element ref="ns2:TrainingFormat" minOccurs="0"/>
                <xsd:element ref="ns2:DateRevised" minOccurs="0"/>
                <xsd:element ref="ns1:Language" minOccurs="0"/>
                <xsd:element ref="ns2:Description1" minOccurs="0"/>
                <xsd:element ref="ns2:Topic" minOccurs="0"/>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6" nillable="true" ma:displayName="Language" ma:default="English" ma:format="Dropdown" ma:internalName="Language" ma:readOnly="false">
      <xsd:simpleType>
        <xsd:union memberTypes="dms:Text">
          <xsd:simpleType>
            <xsd:restriction base="dms:Choice">
              <xsd:enumeration value="Arabic"/>
              <xsd:enumeration value="Bulgarian"/>
              <xsd:enumeration value="Chinese"/>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Romanian"/>
              <xsd:enumeration value="Russian"/>
              <xsd:enumeration value="Serbian"/>
              <xsd:enumeration value="Slovak"/>
              <xsd:enumeration value="Slovenian"/>
              <xsd:enumeration value="Spanish"/>
              <xsd:enumeration value="Swedish"/>
              <xsd:enumeration value="Thai"/>
              <xsd:enumeration value="Turkish"/>
              <xsd:enumeration value="Ukrainian"/>
              <xsd:enumeration value="Urdu"/>
              <xsd:enumeration value="Vietname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abed4e2-db5c-4e78-ae88-7ca7a6241065" elementFormDefault="qualified">
    <xsd:import namespace="http://schemas.microsoft.com/office/2006/documentManagement/types"/>
    <xsd:import namespace="http://schemas.microsoft.com/office/infopath/2007/PartnerControls"/>
    <xsd:element name="AdditionalTitle" ma:index="2" nillable="true" ma:displayName="Additional Title" ma:description="Secondary title - typically the English language title if the item has a title in another language" ma:internalName="AdditionalTitle" ma:readOnly="false">
      <xsd:simpleType>
        <xsd:restriction base="dms:Text">
          <xsd:maxLength value="255"/>
        </xsd:restriction>
      </xsd:simpleType>
    </xsd:element>
    <xsd:element name="TrainingType" ma:index="3" nillable="true" ma:displayName="Training Type" ma:description="Pick a type for this training material" ma:format="Dropdown" ma:internalName="TrainingType" ma:readOnly="false">
      <xsd:simpleType>
        <xsd:restriction base="dms:Choice">
          <xsd:enumeration value="Curriculum"/>
          <xsd:enumeration value="Grant program"/>
          <xsd:enumeration value="Online course"/>
          <xsd:enumeration value="PESO"/>
          <xsd:enumeration value="Presentation"/>
          <xsd:enumeration value="Resources"/>
          <xsd:enumeration value="Workshop"/>
        </xsd:restriction>
      </xsd:simpleType>
    </xsd:element>
    <xsd:element name="TrainingFormat" ma:index="4" nillable="true" ma:displayName="Training Format" ma:default="  " ma:description="Pick a format for this training" ma:format="Dropdown" ma:internalName="TrainingFormat" ma:readOnly="false">
      <xsd:simpleType>
        <xsd:restriction base="dms:Choice">
          <xsd:enumeration value=""/>
          <xsd:enumeration value="Instructor Guide"/>
          <xsd:enumeration value="Online course"/>
          <xsd:enumeration value="Overhead"/>
          <xsd:enumeration value="Tailgate"/>
          <xsd:enumeration value="Training program"/>
          <xsd:enumeration value="Video"/>
          <xsd:enumeration value="Workbook"/>
        </xsd:restriction>
      </xsd:simpleType>
    </xsd:element>
    <xsd:element name="DateRevised" ma:index="5" nillable="true" ma:displayName="New or Revised Date" ma:format="DateOnly" ma:internalName="DateRevised" ma:readOnly="false">
      <xsd:simpleType>
        <xsd:restriction base="dms:DateTime"/>
      </xsd:simpleType>
    </xsd:element>
    <xsd:element name="Description1" ma:index="7" nillable="true" ma:displayName="Description" ma:internalName="Description1" ma:readOnly="false">
      <xsd:simpleType>
        <xsd:restriction base="dms:Note"/>
      </xsd:simpleType>
    </xsd:element>
    <xsd:element name="Topic" ma:index="8" nillable="true" ma:displayName="Topic" ma:description="Pick associated topics" ma:list="{913132ca-d302-4b93-9158-b48ece0e0b4d}" ma:internalName="Topic" ma:readOnly="false" ma:showField="Title" ma:web="4abed4e2-db5c-4e78-ae88-7ca7a6241065">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rainingFormat xmlns="4abed4e2-db5c-4e78-ae88-7ca7a6241065">Overhead</TrainingFormat>
    <Topic xmlns="4abed4e2-db5c-4e78-ae88-7ca7a6241065">
      <Value>297</Value>
    </Topic>
    <AdditionalTitle xmlns="4abed4e2-db5c-4e78-ae88-7ca7a6241065" xsi:nil="true"/>
    <TrainingType xmlns="4abed4e2-db5c-4e78-ae88-7ca7a6241065">Workshop</TrainingType>
    <Description1 xmlns="4abed4e2-db5c-4e78-ae88-7ca7a6241065">PowerPoint slides for the Forklift Safety / Powered Industrial Truck education workshop.</Description1>
    <DateRevised xmlns="4abed4e2-db5c-4e78-ae88-7ca7a6241065">2020-02-24T08:00:00+00:00</DateRevised>
    <IconOverlay xmlns="http://schemas.microsoft.com/sharepoint/v4" xsi:nil="true"/>
  </documentManagement>
</p:properties>
</file>

<file path=customXml/itemProps1.xml><?xml version="1.0" encoding="utf-8"?>
<ds:datastoreItem xmlns:ds="http://schemas.openxmlformats.org/officeDocument/2006/customXml" ds:itemID="{C272AC33-5BA5-4F3A-A2AA-3381234C8662}"/>
</file>

<file path=customXml/itemProps2.xml><?xml version="1.0" encoding="utf-8"?>
<ds:datastoreItem xmlns:ds="http://schemas.openxmlformats.org/officeDocument/2006/customXml" ds:itemID="{58CE68A2-96C6-403D-A15F-F1519D51EB7F}"/>
</file>

<file path=customXml/itemProps3.xml><?xml version="1.0" encoding="utf-8"?>
<ds:datastoreItem xmlns:ds="http://schemas.openxmlformats.org/officeDocument/2006/customXml" ds:itemID="{E90EAFDE-57FC-4D05-B37D-A7C5590BF86F}"/>
</file>

<file path=docProps/app.xml><?xml version="1.0" encoding="utf-8"?>
<Properties xmlns="http://schemas.openxmlformats.org/officeDocument/2006/extended-properties" xmlns:vt="http://schemas.openxmlformats.org/officeDocument/2006/docPropsVTypes">
  <Template/>
  <TotalTime>2733</TotalTime>
  <Words>1147</Words>
  <Application>Microsoft Office PowerPoint</Application>
  <PresentationFormat>Widescreen</PresentationFormat>
  <Paragraphs>210</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Myriad Pro</vt:lpstr>
      <vt:lpstr>Myriad Pro Cond</vt:lpstr>
      <vt:lpstr>Office Theme</vt:lpstr>
      <vt:lpstr>The Powered Industrial Truck</vt:lpstr>
      <vt:lpstr>Oregon OSHA Public Education Mission:</vt:lpstr>
      <vt:lpstr>Contact us</vt:lpstr>
      <vt:lpstr>Powered industrial truck</vt:lpstr>
      <vt:lpstr>General requirements</vt:lpstr>
      <vt:lpstr>FOPS</vt:lpstr>
      <vt:lpstr>Fulcrum point</vt:lpstr>
      <vt:lpstr>Center of Gravity (CG)</vt:lpstr>
      <vt:lpstr>Triangle on wheels</vt:lpstr>
      <vt:lpstr>Stability</vt:lpstr>
      <vt:lpstr>Stability</vt:lpstr>
      <vt:lpstr>Seat restraints</vt:lpstr>
      <vt:lpstr>Operator seat restraints</vt:lpstr>
      <vt:lpstr>Picking up a load</vt:lpstr>
      <vt:lpstr>Traveling with a load</vt:lpstr>
      <vt:lpstr>Placing and stacking a load</vt:lpstr>
      <vt:lpstr>More safe operations</vt:lpstr>
      <vt:lpstr>More safe operations</vt:lpstr>
      <vt:lpstr>More safe operations</vt:lpstr>
      <vt:lpstr>More safe operations</vt:lpstr>
      <vt:lpstr>More safe operations</vt:lpstr>
      <vt:lpstr>When truck is left unattended:</vt:lpstr>
      <vt:lpstr>Lifting people</vt:lpstr>
      <vt:lpstr>Training</vt:lpstr>
      <vt:lpstr>Training</vt:lpstr>
      <vt:lpstr>Operator training:</vt:lpstr>
      <vt:lpstr>Retrain operator when:</vt:lpstr>
      <vt:lpstr>Truck related topics</vt:lpstr>
      <vt:lpstr>Workplace – related topics:</vt:lpstr>
      <vt:lpstr>Previously Received Training</vt:lpstr>
      <vt:lpstr>Evaluation</vt:lpstr>
      <vt:lpstr>Observe/audit performance</vt:lpstr>
      <vt:lpstr>Training effectiveness</vt:lpstr>
      <vt:lpstr>Training documentation</vt:lpstr>
      <vt:lpstr>Additional Educational Resources</vt:lpstr>
      <vt:lpstr>Thank You!</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Forklift Safety</dc:title>
  <dc:creator>Aubol Zachary T</dc:creator>
  <cp:lastModifiedBy>Tawnya Swanson</cp:lastModifiedBy>
  <cp:revision>150</cp:revision>
  <dcterms:created xsi:type="dcterms:W3CDTF">2019-10-04T14:49:50Z</dcterms:created>
  <dcterms:modified xsi:type="dcterms:W3CDTF">2020-02-25T19:24:28Z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0x010100854524CC3423A244BB56938E3F8ABE270067817B4706841944893504266FF3AFD0</vt:lpwstr>
  </property>
</Properties>
</file>