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342" r:id="rId5"/>
    <p:sldId id="345" r:id="rId6"/>
    <p:sldId id="343" r:id="rId7"/>
    <p:sldId id="344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14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20C5-5781-489F-98ED-DDA1411496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9F94-3514-44BA-8D70-7384B16B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28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9B7E-99A5-46CE-8C8F-50979C5483C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72688-A2EE-4D98-A80B-6F2395DC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30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" y="159254"/>
              <a:ext cx="3643268" cy="15232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51" y="241812"/>
              <a:ext cx="1794043" cy="1063469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630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2770746"/>
            <a:ext cx="9144000" cy="1325563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FBEAE-E257-474F-BEA9-8D5E2EF984EE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6A761-2634-4B55-9230-89B997DCF264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8" name="Rectangle 7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" y="159254"/>
              <a:ext cx="3643268" cy="15232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51" y="241812"/>
              <a:ext cx="1794043" cy="10634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8" name="Rectangle 7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69692"/>
            <a:ext cx="10515600" cy="2852737"/>
          </a:xfrm>
        </p:spPr>
        <p:txBody>
          <a:bodyPr anchor="b"/>
          <a:lstStyle>
            <a:lvl1pPr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494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259D-DAC6-4E13-9151-2DDCF4238E99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7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96B16-2535-47A3-AF7C-6C14BF3AF9B1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11" name="Rectangle 10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8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82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EB03A1-04BD-4390-8AD5-17F742E68E7C}" type="datetime1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7" name="Rectangle 6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30D07A-E246-45D3-B5E3-E70B937D31C5}" type="datetime1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6" name="Rectangle 5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06E2-FCD3-4044-BE4A-932793007845}" type="datetime1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AB483-3822-4E4A-A27B-8664B06C9F80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43105"/>
            <a:ext cx="12192000" cy="714895"/>
            <a:chOff x="0" y="6143105"/>
            <a:chExt cx="12192000" cy="714895"/>
          </a:xfrm>
        </p:grpSpPr>
        <p:sp>
          <p:nvSpPr>
            <p:cNvPr id="9" name="Rectangle 8"/>
            <p:cNvSpPr/>
            <p:nvPr/>
          </p:nvSpPr>
          <p:spPr>
            <a:xfrm>
              <a:off x="0" y="6143105"/>
              <a:ext cx="12192000" cy="714895"/>
            </a:xfrm>
            <a:prstGeom prst="rect">
              <a:avLst/>
            </a:prstGeom>
            <a:solidFill>
              <a:srgbClr val="0F5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610" y="6179425"/>
              <a:ext cx="1083463" cy="642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58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155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ECFB6-DA32-4DD1-B3CE-B0A5B7A78E0E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795" y="635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6329" y="6353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AE82-9724-4C26-AD34-85BA438DD0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HlIDtSNi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ynPpjzuz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5_k4Qfuv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oregon.gov/Pages/topics/hazard-identification.aspx" TargetMode="External"/><Relationship Id="rId2" Type="http://schemas.openxmlformats.org/officeDocument/2006/relationships/hyperlink" Target="https://www.youtube.com/channel/UCexHdBGLMAOjoNxMnL9-Bb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oregon.gov/edu/peso/Pages/default.asp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oregon.gov" TargetMode="External"/><Relationship Id="rId2" Type="http://schemas.openxmlformats.org/officeDocument/2006/relationships/hyperlink" Target="https://osha.oregon.gov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64525"/>
            <a:ext cx="9144000" cy="1613851"/>
          </a:xfrm>
        </p:spPr>
        <p:txBody>
          <a:bodyPr/>
          <a:lstStyle/>
          <a:p>
            <a:r>
              <a:rPr lang="en-US" dirty="0" smtClean="0"/>
              <a:t>Hazard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4</a:t>
            </a:r>
            <a:r>
              <a:rPr lang="en-US" dirty="0" smtClean="0"/>
              <a:t> Strategies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r="34677"/>
          <a:stretch/>
        </p:blipFill>
        <p:spPr>
          <a:xfrm>
            <a:off x="5745192" y="655196"/>
            <a:ext cx="5650302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75676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Job hazard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Incident/accident investigation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inspection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r="171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Who is involved?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weakness?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can we overcome this weakness?</a:t>
            </a:r>
          </a:p>
          <a:p>
            <a:endParaRPr lang="en-US" dirty="0"/>
          </a:p>
          <a:p>
            <a:r>
              <a:rPr lang="en-US" sz="2800" dirty="0">
                <a:hlinkClick r:id="rId3"/>
              </a:rPr>
              <a:t>Safety </a:t>
            </a:r>
            <a:r>
              <a:rPr lang="en-US" sz="2800" dirty="0" smtClean="0">
                <a:hlinkClick r:id="rId3"/>
              </a:rPr>
              <a:t>Inspection - Video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6" y="452672"/>
            <a:ext cx="4499572" cy="1604727"/>
          </a:xfrm>
        </p:spPr>
        <p:txBody>
          <a:bodyPr/>
          <a:lstStyle/>
          <a:p>
            <a:r>
              <a:rPr lang="en-US" dirty="0" smtClean="0"/>
              <a:t>Job hazard analysis (JHA)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144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69" y="2057400"/>
            <a:ext cx="3932237" cy="3811588"/>
          </a:xfrm>
        </p:spPr>
        <p:txBody>
          <a:bodyPr/>
          <a:lstStyle/>
          <a:p>
            <a:r>
              <a:rPr lang="en-US" dirty="0" smtClean="0"/>
              <a:t>Why is it important to involve the employees in the JHA process?</a:t>
            </a:r>
          </a:p>
          <a:p>
            <a:endParaRPr lang="en-US" dirty="0"/>
          </a:p>
          <a:p>
            <a:r>
              <a:rPr lang="en-US" sz="2800" dirty="0" smtClean="0">
                <a:hlinkClick r:id="rId3"/>
              </a:rPr>
              <a:t>Introduction to the Job Hazard Analysis - Video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hazard?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kind of accident might occur?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hazard?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2277"/>
            <a:ext cx="6172200" cy="41002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kind of accident might occur?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36" y="941300"/>
            <a:ext cx="3932237" cy="1600200"/>
          </a:xfrm>
        </p:spPr>
        <p:txBody>
          <a:bodyPr/>
          <a:lstStyle/>
          <a:p>
            <a:r>
              <a:rPr lang="en-US" dirty="0" smtClean="0"/>
              <a:t>What’s the hazard?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84" y="722714"/>
            <a:ext cx="5644911" cy="46429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536" y="2541500"/>
            <a:ext cx="3932237" cy="3811588"/>
          </a:xfrm>
        </p:spPr>
        <p:txBody>
          <a:bodyPr/>
          <a:lstStyle/>
          <a:p>
            <a:r>
              <a:rPr lang="en-US" dirty="0" smtClean="0"/>
              <a:t>What kind of accident might occur?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34" y="457200"/>
            <a:ext cx="4107791" cy="1600200"/>
          </a:xfrm>
        </p:spPr>
        <p:txBody>
          <a:bodyPr/>
          <a:lstStyle/>
          <a:p>
            <a:r>
              <a:rPr lang="en-US" dirty="0" smtClean="0"/>
              <a:t>Hierarchy of controls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r="9182"/>
          <a:stretch/>
        </p:blipFill>
        <p:spPr>
          <a:xfrm>
            <a:off x="5199280" y="1017917"/>
            <a:ext cx="6644354" cy="41205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234" y="2057400"/>
            <a:ext cx="4347713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Engineering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Administrative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Personal protective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>
                <a:hlinkClick r:id="rId3"/>
              </a:rPr>
              <a:t>Understanding Hazard Controls Example - Video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control these hazards?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274758" y="2225952"/>
            <a:ext cx="3460479" cy="2732426"/>
          </a:xfrm>
          <a:prstGeom prst="rect">
            <a:avLst/>
          </a:prstGeom>
        </p:spPr>
      </p:pic>
      <p:pic>
        <p:nvPicPr>
          <p:cNvPr id="6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86" y="2517929"/>
            <a:ext cx="3289957" cy="2185540"/>
          </a:xfrm>
          <a:prstGeom prst="rect">
            <a:avLst/>
          </a:prstGeom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07" y="2002419"/>
            <a:ext cx="3910733" cy="32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57956"/>
            <a:ext cx="10515600" cy="417769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Oregon OSHA’s YouTube Channel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A-Z Topic Index – Hazard Identification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PESO – English to </a:t>
            </a:r>
            <a:r>
              <a:rPr lang="en-US" dirty="0" err="1" smtClean="0">
                <a:hlinkClick r:id="rId4"/>
              </a:rPr>
              <a:t>Espa</a:t>
            </a:r>
            <a:r>
              <a:rPr lang="en-US" dirty="0" err="1">
                <a:hlinkClick r:id="rId4"/>
              </a:rPr>
              <a:t>ñ</a:t>
            </a:r>
            <a:r>
              <a:rPr lang="en-US" dirty="0" err="1" smtClean="0">
                <a:hlinkClick r:id="rId4"/>
              </a:rPr>
              <a:t>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Educational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/>
              <a:t>Thank You!</a:t>
            </a:r>
            <a:endParaRPr lang="en-US" sz="1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OSHA Public Education Mission: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009" y="846109"/>
            <a:ext cx="6172200" cy="4873625"/>
          </a:xfrm>
        </p:spPr>
        <p:txBody>
          <a:bodyPr>
            <a:normAutofit/>
          </a:bodyPr>
          <a:lstStyle/>
          <a:p>
            <a:r>
              <a:rPr lang="en-US" b="1" dirty="0"/>
              <a:t>Consultative </a:t>
            </a:r>
            <a:r>
              <a:rPr lang="en-US" b="1" dirty="0" smtClean="0"/>
              <a:t>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Enforcement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Public </a:t>
            </a:r>
            <a:r>
              <a:rPr lang="en-US" b="1" dirty="0"/>
              <a:t>Education </a:t>
            </a:r>
            <a:r>
              <a:rPr lang="en-US" b="1" dirty="0" smtClean="0"/>
              <a:t>and Conferences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Standards </a:t>
            </a:r>
            <a:r>
              <a:rPr lang="en-US" b="1" dirty="0"/>
              <a:t>and Technical </a:t>
            </a:r>
            <a:r>
              <a:rPr lang="en-US" b="1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607" y="2315095"/>
            <a:ext cx="4114597" cy="3811588"/>
          </a:xfrm>
        </p:spPr>
        <p:txBody>
          <a:bodyPr/>
          <a:lstStyle/>
          <a:p>
            <a:r>
              <a:rPr lang="en-US" i="1" dirty="0"/>
              <a:t>We provide knowledge and tools to advance self-sufficiency in workplace safety and </a:t>
            </a:r>
            <a:r>
              <a:rPr lang="en-US" i="1" dirty="0" smtClean="0"/>
              <a:t>health.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74" y="822960"/>
            <a:ext cx="3932237" cy="632053"/>
          </a:xfrm>
        </p:spPr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975" y="1529828"/>
            <a:ext cx="4762990" cy="4388834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u="sng" dirty="0" smtClean="0"/>
              <a:t>Field Offices:</a:t>
            </a:r>
          </a:p>
          <a:p>
            <a:r>
              <a:rPr lang="en-US" sz="3400" b="1" dirty="0"/>
              <a:t>Portland</a:t>
            </a:r>
            <a:r>
              <a:rPr lang="en-US" sz="3400" dirty="0"/>
              <a:t>	</a:t>
            </a:r>
            <a:r>
              <a:rPr lang="en-US" sz="3400" dirty="0" smtClean="0"/>
              <a:t>	503-229-5910</a:t>
            </a:r>
            <a:endParaRPr lang="en-US" sz="3400" dirty="0"/>
          </a:p>
          <a:p>
            <a:r>
              <a:rPr lang="en-US" sz="3400" b="1" dirty="0"/>
              <a:t>Salem</a:t>
            </a:r>
            <a:r>
              <a:rPr lang="en-US" sz="3400" dirty="0"/>
              <a:t>	</a:t>
            </a:r>
            <a:r>
              <a:rPr lang="en-US" sz="3400" dirty="0" smtClean="0"/>
              <a:t>		503-378-3274</a:t>
            </a:r>
            <a:endParaRPr lang="en-US" sz="3400" dirty="0"/>
          </a:p>
          <a:p>
            <a:r>
              <a:rPr lang="en-US" sz="3400" b="1" dirty="0"/>
              <a:t>Eugene</a:t>
            </a:r>
            <a:r>
              <a:rPr lang="en-US" sz="3400" dirty="0"/>
              <a:t>	</a:t>
            </a:r>
            <a:r>
              <a:rPr lang="en-US" sz="3400" dirty="0" smtClean="0"/>
              <a:t>		541-686-7562</a:t>
            </a:r>
            <a:endParaRPr lang="en-US" sz="3400" dirty="0"/>
          </a:p>
          <a:p>
            <a:r>
              <a:rPr lang="en-US" sz="3400" b="1" dirty="0"/>
              <a:t>Medford</a:t>
            </a:r>
            <a:r>
              <a:rPr lang="en-US" sz="3400" dirty="0"/>
              <a:t>	</a:t>
            </a:r>
            <a:r>
              <a:rPr lang="en-US" sz="3400" dirty="0" smtClean="0"/>
              <a:t>	541-776-6030</a:t>
            </a:r>
            <a:endParaRPr lang="en-US" sz="3400" dirty="0"/>
          </a:p>
          <a:p>
            <a:r>
              <a:rPr lang="en-US" sz="3400" b="1" dirty="0" smtClean="0"/>
              <a:t>Bend</a:t>
            </a:r>
            <a:r>
              <a:rPr lang="en-US" sz="3400" dirty="0" smtClean="0"/>
              <a:t>			541-388-6066</a:t>
            </a:r>
          </a:p>
          <a:p>
            <a:r>
              <a:rPr lang="en-US" sz="3400" b="1" dirty="0" smtClean="0"/>
              <a:t>Pendleton</a:t>
            </a:r>
            <a:r>
              <a:rPr lang="en-US" sz="3400" dirty="0" smtClean="0"/>
              <a:t> 		541-276-2353</a:t>
            </a:r>
          </a:p>
          <a:p>
            <a:r>
              <a:rPr lang="en-US" sz="3400" b="1" dirty="0" smtClean="0"/>
              <a:t>Salem Central:</a:t>
            </a:r>
          </a:p>
          <a:p>
            <a:endParaRPr lang="en-US" sz="3400" b="1" dirty="0" smtClean="0"/>
          </a:p>
          <a:p>
            <a:r>
              <a:rPr lang="en-US" sz="3400" dirty="0"/>
              <a:t>Toll Free English:		800-922-2689</a:t>
            </a:r>
          </a:p>
          <a:p>
            <a:r>
              <a:rPr lang="en-US" sz="3400" dirty="0" smtClean="0"/>
              <a:t>Toll </a:t>
            </a:r>
            <a:r>
              <a:rPr lang="en-US" sz="3400" dirty="0"/>
              <a:t>Free Spanish</a:t>
            </a:r>
            <a:r>
              <a:rPr lang="en-US" sz="3400" dirty="0" smtClean="0"/>
              <a:t>:		800-843-8086 </a:t>
            </a:r>
            <a:endParaRPr lang="en-US" sz="3400" dirty="0"/>
          </a:p>
          <a:p>
            <a:r>
              <a:rPr lang="en-US" sz="3400" dirty="0" smtClean="0"/>
              <a:t> </a:t>
            </a:r>
          </a:p>
          <a:p>
            <a:r>
              <a:rPr lang="en-US" sz="3400" smtClean="0"/>
              <a:t>Website</a:t>
            </a:r>
            <a:r>
              <a:rPr lang="en-US" sz="3400" dirty="0"/>
              <a:t>: </a:t>
            </a:r>
            <a:r>
              <a:rPr lang="en-US" sz="3400" smtClean="0"/>
              <a:t>	</a:t>
            </a:r>
            <a:r>
              <a:rPr lang="en-US" sz="3400" smtClean="0"/>
              <a:t>		</a:t>
            </a:r>
            <a:r>
              <a:rPr lang="en-US" sz="3400" u="sng" smtClean="0">
                <a:hlinkClick r:id="rId2"/>
              </a:rPr>
              <a:t>osha.oregon.gov</a:t>
            </a:r>
            <a:endParaRPr lang="en-US" sz="3400" dirty="0">
              <a:hlinkClick r:id="rId3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91" y="1741276"/>
            <a:ext cx="3465689" cy="25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959"/>
            <a:ext cx="10515600" cy="1135871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Top </a:t>
            </a:r>
            <a:r>
              <a:rPr lang="en-US" altLang="en-US" sz="4000" dirty="0" smtClean="0"/>
              <a:t>10 </a:t>
            </a:r>
            <a:r>
              <a:rPr lang="en-US" altLang="en-US" sz="4000" dirty="0"/>
              <a:t>Most Dangerous </a:t>
            </a:r>
            <a:r>
              <a:rPr lang="en-US" altLang="en-US" sz="4000" dirty="0" smtClean="0"/>
              <a:t>Industries </a:t>
            </a:r>
            <a:r>
              <a:rPr lang="en-US" altLang="en-US" sz="4000" dirty="0"/>
              <a:t>in </a:t>
            </a:r>
            <a:r>
              <a:rPr lang="en-US" altLang="en-US" sz="4000" dirty="0" smtClean="0"/>
              <a:t>America (2018)      </a:t>
            </a:r>
            <a:r>
              <a:rPr lang="en-US" altLang="en-US" sz="1800" i="1" dirty="0" smtClean="0"/>
              <a:t>Bureau of Labor Statistics</a:t>
            </a:r>
            <a:endParaRPr lang="en-US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82340"/>
              </p:ext>
            </p:extLst>
          </p:nvPr>
        </p:nvGraphicFramePr>
        <p:xfrm>
          <a:off x="242977" y="1358022"/>
          <a:ext cx="11706046" cy="467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13">
                  <a:extLst>
                    <a:ext uri="{9D8B030D-6E8A-4147-A177-3AD203B41FA5}">
                      <a16:colId xmlns:a16="http://schemas.microsoft.com/office/drawing/2014/main" val="3511823384"/>
                    </a:ext>
                  </a:extLst>
                </a:gridCol>
                <a:gridCol w="7210573">
                  <a:extLst>
                    <a:ext uri="{9D8B030D-6E8A-4147-A177-3AD203B41FA5}">
                      <a16:colId xmlns:a16="http://schemas.microsoft.com/office/drawing/2014/main" val="3630705543"/>
                    </a:ext>
                  </a:extLst>
                </a:gridCol>
                <a:gridCol w="1951930">
                  <a:extLst>
                    <a:ext uri="{9D8B030D-6E8A-4147-A177-3AD203B41FA5}">
                      <a16:colId xmlns:a16="http://schemas.microsoft.com/office/drawing/2014/main" val="1725570219"/>
                    </a:ext>
                  </a:extLst>
                </a:gridCol>
                <a:gridCol w="1951930">
                  <a:extLst>
                    <a:ext uri="{9D8B030D-6E8A-4147-A177-3AD203B41FA5}">
                      <a16:colId xmlns:a16="http://schemas.microsoft.com/office/drawing/2014/main" val="2111053896"/>
                    </a:ext>
                  </a:extLst>
                </a:gridCol>
              </a:tblGrid>
              <a:tr h="40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Fatal</a:t>
                      </a:r>
                      <a:r>
                        <a:rPr lang="en-US" baseline="0" dirty="0" smtClean="0"/>
                        <a:t> work injury rate (per 100,000 workers)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31214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45186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 and warehousing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26973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Agriculture, forestry, fishing, and hunting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07759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and business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46610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97294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18591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954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Leisure and hospitality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44391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 and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07043"/>
                  </a:ext>
                </a:extLst>
              </a:tr>
              <a:tr h="40353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Mining,</a:t>
                      </a:r>
                      <a:r>
                        <a:rPr lang="en-US" baseline="0" dirty="0" smtClean="0"/>
                        <a:t> quarrying, and oil and gas extraction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6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you the basic knowledge and skills to identify, analyze, and apply control strategies to eliminate or reduce hazardous conditions and unsafe practices in the workplace.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1487"/>
          </a:xfrm>
        </p:spPr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77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50830"/>
            <a:ext cx="3932237" cy="4618158"/>
          </a:xfrm>
        </p:spPr>
        <p:txBody>
          <a:bodyPr>
            <a:normAutofit/>
          </a:bodyPr>
          <a:lstStyle/>
          <a:p>
            <a:r>
              <a:rPr lang="en-US" b="1" dirty="0" smtClean="0"/>
              <a:t>Identifying hazards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Why, </a:t>
            </a:r>
            <a:r>
              <a:rPr lang="en-US" sz="1800" dirty="0" smtClean="0"/>
              <a:t>rules</a:t>
            </a:r>
            <a:r>
              <a:rPr lang="en-US" sz="1800" dirty="0"/>
              <a:t>, </a:t>
            </a:r>
            <a:r>
              <a:rPr lang="en-US" sz="1800" dirty="0" smtClean="0"/>
              <a:t>definitions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Causes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Tools</a:t>
            </a:r>
          </a:p>
          <a:p>
            <a:r>
              <a:rPr lang="en-US" b="1" dirty="0"/>
              <a:t>Controlling </a:t>
            </a:r>
            <a:r>
              <a:rPr lang="en-US" b="1" dirty="0" smtClean="0"/>
              <a:t>hazards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Hierarchy of </a:t>
            </a:r>
            <a:r>
              <a:rPr lang="en-US" sz="1800" dirty="0" smtClean="0"/>
              <a:t>controls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Maintenance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Tracking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Group </a:t>
            </a:r>
            <a:r>
              <a:rPr lang="en-US" sz="1800" dirty="0" smtClean="0"/>
              <a:t>exercises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 and illnesses every year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r="77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6,000 die from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50,000 die from chemical exposures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6,000,000 suffer nonfatal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Injuries cost $110,000,000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exposure?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78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close are you to the danger zone?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1173193"/>
            <a:ext cx="4513233" cy="1600200"/>
          </a:xfrm>
        </p:spPr>
        <p:txBody>
          <a:bodyPr/>
          <a:lstStyle/>
          <a:p>
            <a:r>
              <a:rPr lang="en-US" dirty="0" smtClean="0"/>
              <a:t>Types of hazards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15938" r="1731"/>
          <a:stretch/>
        </p:blipFill>
        <p:spPr>
          <a:xfrm>
            <a:off x="4772025" y="1173193"/>
            <a:ext cx="7082286" cy="40968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92" y="2773393"/>
            <a:ext cx="4513233" cy="3811588"/>
          </a:xfrm>
        </p:spPr>
        <p:txBody>
          <a:bodyPr/>
          <a:lstStyle/>
          <a:p>
            <a:r>
              <a:rPr lang="en-US" dirty="0" smtClean="0"/>
              <a:t>What is the final effect?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E82-9724-4C26-AD34-85BA438DD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egon OSH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540"/>
      </a:accent1>
      <a:accent2>
        <a:srgbClr val="00557D"/>
      </a:accent2>
      <a:accent3>
        <a:srgbClr val="A5A5A5"/>
      </a:accent3>
      <a:accent4>
        <a:srgbClr val="7F7F7F"/>
      </a:accent4>
      <a:accent5>
        <a:srgbClr val="3F3F3F"/>
      </a:accent5>
      <a:accent6>
        <a:srgbClr val="262626"/>
      </a:accent6>
      <a:hlink>
        <a:srgbClr val="0563C1"/>
      </a:hlink>
      <a:folHlink>
        <a:srgbClr val="954F72"/>
      </a:folHlink>
    </a:clrScheme>
    <a:fontScheme name="Myriad Pro">
      <a:majorFont>
        <a:latin typeface="Myriad Pro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17" ma:contentTypeDescription="Training and education materials" ma:contentTypeScope="" ma:versionID="a838f5cecb5fa4e3ffd2269f479f6da7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e2f37254ad8b4f093ce4d7a9ba934c90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rainingFormat xmlns="4abed4e2-db5c-4e78-ae88-7ca7a6241065">Overhead</TrainingFormat>
    <Topic xmlns="4abed4e2-db5c-4e78-ae88-7ca7a6241065">
      <Value>245</Value>
    </Topic>
    <AdditionalTitle xmlns="4abed4e2-db5c-4e78-ae88-7ca7a6241065" xsi:nil="true"/>
    <TrainingType xmlns="4abed4e2-db5c-4e78-ae88-7ca7a6241065">Workshop</TrainingType>
    <Description1 xmlns="4abed4e2-db5c-4e78-ae88-7ca7a6241065">PowerPoint slides for Hazard Identification and Control education workshop.</Description1>
    <DateRevised xmlns="4abed4e2-db5c-4e78-ae88-7ca7a6241065">2020-03-13T07:00:00+00:00</DateRevised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27C1A4E-2910-4C9B-A606-69CDACF4AE21}"/>
</file>

<file path=customXml/itemProps2.xml><?xml version="1.0" encoding="utf-8"?>
<ds:datastoreItem xmlns:ds="http://schemas.openxmlformats.org/officeDocument/2006/customXml" ds:itemID="{5AD0AABD-00A1-4D11-86FC-41B0CCD3B03D}"/>
</file>

<file path=customXml/itemProps3.xml><?xml version="1.0" encoding="utf-8"?>
<ds:datastoreItem xmlns:ds="http://schemas.openxmlformats.org/officeDocument/2006/customXml" ds:itemID="{E33FCA3E-4B8C-4CB5-9C11-A619B7A496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431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Myriad Pro</vt:lpstr>
      <vt:lpstr>Myriad Pro Cond</vt:lpstr>
      <vt:lpstr>Office Theme</vt:lpstr>
      <vt:lpstr>Hazard Identification</vt:lpstr>
      <vt:lpstr>Oregon OSHA Public Education Mission:</vt:lpstr>
      <vt:lpstr>Contact us</vt:lpstr>
      <vt:lpstr>Top 10 Most Dangerous Industries in America (2018)      Bureau of Labor Statistics</vt:lpstr>
      <vt:lpstr>Purpose</vt:lpstr>
      <vt:lpstr>What to expect</vt:lpstr>
      <vt:lpstr>Injuries and illnesses every year</vt:lpstr>
      <vt:lpstr>What is exposure?</vt:lpstr>
      <vt:lpstr>Types of hazards</vt:lpstr>
      <vt:lpstr>4 Strategies</vt:lpstr>
      <vt:lpstr>Safety inspection</vt:lpstr>
      <vt:lpstr>Job hazard analysis (JHA)</vt:lpstr>
      <vt:lpstr>What’s the hazard?</vt:lpstr>
      <vt:lpstr>What’s the hazard?</vt:lpstr>
      <vt:lpstr>What’s the hazard?</vt:lpstr>
      <vt:lpstr>Hierarchy of controls</vt:lpstr>
      <vt:lpstr>How do you control these hazards?</vt:lpstr>
      <vt:lpstr>Additional Educational Resources</vt:lpstr>
      <vt:lpstr>Thank You!</vt:lpstr>
    </vt:vector>
  </TitlesOfParts>
  <Company>DCBS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Identification and Control</dc:title>
  <dc:creator>Aubol Zachary T</dc:creator>
  <cp:lastModifiedBy>Angelina Cox</cp:lastModifiedBy>
  <cp:revision>160</cp:revision>
  <dcterms:created xsi:type="dcterms:W3CDTF">2019-10-04T14:49:50Z</dcterms:created>
  <dcterms:modified xsi:type="dcterms:W3CDTF">2020-03-13T16:49:33Z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