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Masters/slideMaster1.xml" ContentType="application/vnd.openxmlformats-officedocument.presentationml.slideMaster+xml"/>
  <Override PartName="/ppt/notesSlides/notesSlide4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47.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6" r:id="rId2"/>
    <p:sldId id="259" r:id="rId3"/>
    <p:sldId id="260" r:id="rId4"/>
    <p:sldId id="261" r:id="rId5"/>
    <p:sldId id="339" r:id="rId6"/>
    <p:sldId id="266" r:id="rId7"/>
    <p:sldId id="337" r:id="rId8"/>
    <p:sldId id="265" r:id="rId9"/>
    <p:sldId id="302" r:id="rId10"/>
    <p:sldId id="343" r:id="rId11"/>
    <p:sldId id="275" r:id="rId12"/>
    <p:sldId id="293" r:id="rId13"/>
    <p:sldId id="299" r:id="rId14"/>
    <p:sldId id="267" r:id="rId15"/>
    <p:sldId id="268" r:id="rId16"/>
    <p:sldId id="269" r:id="rId17"/>
    <p:sldId id="270" r:id="rId18"/>
    <p:sldId id="271" r:id="rId19"/>
    <p:sldId id="272" r:id="rId20"/>
    <p:sldId id="273" r:id="rId21"/>
    <p:sldId id="279" r:id="rId22"/>
    <p:sldId id="274" r:id="rId23"/>
    <p:sldId id="276" r:id="rId24"/>
    <p:sldId id="289" r:id="rId25"/>
    <p:sldId id="277" r:id="rId26"/>
    <p:sldId id="342" r:id="rId27"/>
    <p:sldId id="288" r:id="rId28"/>
    <p:sldId id="303" r:id="rId29"/>
    <p:sldId id="340" r:id="rId30"/>
    <p:sldId id="341" r:id="rId31"/>
    <p:sldId id="285" r:id="rId32"/>
    <p:sldId id="286" r:id="rId33"/>
    <p:sldId id="287" r:id="rId34"/>
    <p:sldId id="291" r:id="rId35"/>
    <p:sldId id="344" r:id="rId36"/>
    <p:sldId id="292" r:id="rId37"/>
    <p:sldId id="284" r:id="rId38"/>
    <p:sldId id="283" r:id="rId39"/>
    <p:sldId id="297" r:id="rId40"/>
    <p:sldId id="345" r:id="rId41"/>
    <p:sldId id="304" r:id="rId42"/>
    <p:sldId id="306" r:id="rId43"/>
    <p:sldId id="305" r:id="rId44"/>
    <p:sldId id="307" r:id="rId45"/>
    <p:sldId id="308" r:id="rId46"/>
    <p:sldId id="317" r:id="rId47"/>
    <p:sldId id="309" r:id="rId48"/>
    <p:sldId id="318" r:id="rId49"/>
    <p:sldId id="319" r:id="rId50"/>
    <p:sldId id="320" r:id="rId51"/>
    <p:sldId id="312" r:id="rId52"/>
    <p:sldId id="338" r:id="rId53"/>
    <p:sldId id="321" r:id="rId54"/>
    <p:sldId id="322" r:id="rId55"/>
    <p:sldId id="313" r:id="rId56"/>
    <p:sldId id="329" r:id="rId57"/>
    <p:sldId id="323" r:id="rId58"/>
    <p:sldId id="324" r:id="rId59"/>
    <p:sldId id="332" r:id="rId60"/>
    <p:sldId id="331" r:id="rId61"/>
    <p:sldId id="310" r:id="rId62"/>
    <p:sldId id="325" r:id="rId63"/>
    <p:sldId id="327" r:id="rId64"/>
    <p:sldId id="328" r:id="rId65"/>
    <p:sldId id="330" r:id="rId66"/>
    <p:sldId id="316" r:id="rId67"/>
    <p:sldId id="335" r:id="rId68"/>
    <p:sldId id="334" r:id="rId69"/>
    <p:sldId id="336" r:id="rId70"/>
    <p:sldId id="315" r:id="rId71"/>
    <p:sldId id="333" r:id="rId72"/>
    <p:sldId id="263" r:id="rId73"/>
    <p:sldId id="264" r:id="rId74"/>
    <p:sldId id="26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D94"/>
    <a:srgbClr val="00612C"/>
    <a:srgbClr val="8F3F0A"/>
    <a:srgbClr val="6B5200"/>
    <a:srgbClr val="00567D"/>
    <a:srgbClr val="EEB500"/>
    <a:srgbClr val="0078A6"/>
    <a:srgbClr val="F99F1C"/>
    <a:srgbClr val="54458C"/>
    <a:srgbClr val="776A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93" autoAdjust="0"/>
  </p:normalViewPr>
  <p:slideViewPr>
    <p:cSldViewPr snapToGrid="0">
      <p:cViewPr varScale="1">
        <p:scale>
          <a:sx n="84" d="100"/>
          <a:sy n="84" d="100"/>
        </p:scale>
        <p:origin x="15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dirty="0">
                <a:solidFill>
                  <a:srgbClr val="00567D"/>
                </a:solidFill>
              </a:rPr>
              <a:t>Number of work-related deaths from exposure to environment heat, 2011-21 </a:t>
            </a:r>
          </a:p>
          <a:p>
            <a:pPr>
              <a:defRPr/>
            </a:pPr>
            <a:r>
              <a:rPr lang="en-US" sz="1600" dirty="0">
                <a:solidFill>
                  <a:srgbClr val="00567D"/>
                </a:solidFill>
              </a:rPr>
              <a:t>(Source: US Bureau</a:t>
            </a:r>
            <a:r>
              <a:rPr lang="en-US" sz="1600" baseline="0" dirty="0">
                <a:solidFill>
                  <a:srgbClr val="00567D"/>
                </a:solidFill>
              </a:rPr>
              <a:t> of Labor Statistics)</a:t>
            </a:r>
            <a:endParaRPr lang="en-US" sz="1600" dirty="0">
              <a:solidFill>
                <a:srgbClr val="00567D"/>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0</c:v>
                </c:pt>
              </c:strCache>
            </c:strRef>
          </c:tx>
          <c:spPr>
            <a:solidFill>
              <a:srgbClr val="0056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Sheet1!$B$2:$B$12</c:f>
              <c:numCache>
                <c:formatCode>General</c:formatCode>
                <c:ptCount val="11"/>
                <c:pt idx="0">
                  <c:v>61</c:v>
                </c:pt>
                <c:pt idx="1">
                  <c:v>31</c:v>
                </c:pt>
                <c:pt idx="2">
                  <c:v>34</c:v>
                </c:pt>
                <c:pt idx="3">
                  <c:v>18</c:v>
                </c:pt>
                <c:pt idx="4">
                  <c:v>37</c:v>
                </c:pt>
                <c:pt idx="5">
                  <c:v>39</c:v>
                </c:pt>
                <c:pt idx="6">
                  <c:v>32</c:v>
                </c:pt>
                <c:pt idx="7">
                  <c:v>49</c:v>
                </c:pt>
                <c:pt idx="8">
                  <c:v>43</c:v>
                </c:pt>
                <c:pt idx="9">
                  <c:v>56</c:v>
                </c:pt>
                <c:pt idx="10">
                  <c:v>36</c:v>
                </c:pt>
              </c:numCache>
            </c:numRef>
          </c:val>
          <c:extLst>
            <c:ext xmlns:c16="http://schemas.microsoft.com/office/drawing/2014/chart" uri="{C3380CC4-5D6E-409C-BE32-E72D297353CC}">
              <c16:uniqueId val="{00000000-9272-487D-A3B0-48097A148C86}"/>
            </c:ext>
          </c:extLst>
        </c:ser>
        <c:ser>
          <c:idx val="1"/>
          <c:order val="1"/>
          <c:tx>
            <c:strRef>
              <c:f>Sheet1!$C$1</c:f>
              <c:strCache>
                <c:ptCount val="1"/>
                <c:pt idx="0">
                  <c:v>Column1</c:v>
                </c:pt>
              </c:strCache>
            </c:strRef>
          </c:tx>
          <c:spPr>
            <a:solidFill>
              <a:schemeClr val="accent2"/>
            </a:solidFill>
            <a:ln>
              <a:noFill/>
            </a:ln>
            <a:effectLst/>
          </c:spPr>
          <c:invertIfNegative val="0"/>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Sheet1!$C$2:$C$12</c:f>
              <c:numCache>
                <c:formatCode>General</c:formatCode>
                <c:ptCount val="11"/>
              </c:numCache>
            </c:numRef>
          </c:val>
          <c:extLst>
            <c:ext xmlns:c16="http://schemas.microsoft.com/office/drawing/2014/chart" uri="{C3380CC4-5D6E-409C-BE32-E72D297353CC}">
              <c16:uniqueId val="{00000001-9272-487D-A3B0-48097A148C86}"/>
            </c:ext>
          </c:extLst>
        </c:ser>
        <c:ser>
          <c:idx val="2"/>
          <c:order val="2"/>
          <c:tx>
            <c:strRef>
              <c:f>Sheet1!$D$1</c:f>
              <c:strCache>
                <c:ptCount val="1"/>
                <c:pt idx="0">
                  <c:v>Column2</c:v>
                </c:pt>
              </c:strCache>
            </c:strRef>
          </c:tx>
          <c:spPr>
            <a:solidFill>
              <a:schemeClr val="accent3"/>
            </a:solidFill>
            <a:ln>
              <a:noFill/>
            </a:ln>
            <a:effectLst/>
          </c:spPr>
          <c:invertIfNegative val="0"/>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Sheet1!$D$2:$D$12</c:f>
              <c:numCache>
                <c:formatCode>General</c:formatCode>
                <c:ptCount val="11"/>
              </c:numCache>
            </c:numRef>
          </c:val>
          <c:extLst>
            <c:ext xmlns:c16="http://schemas.microsoft.com/office/drawing/2014/chart" uri="{C3380CC4-5D6E-409C-BE32-E72D297353CC}">
              <c16:uniqueId val="{00000002-9272-487D-A3B0-48097A148C86}"/>
            </c:ext>
          </c:extLst>
        </c:ser>
        <c:ser>
          <c:idx val="3"/>
          <c:order val="3"/>
          <c:tx>
            <c:strRef>
              <c:f>Sheet1!$E$1</c:f>
              <c:strCache>
                <c:ptCount val="1"/>
                <c:pt idx="0">
                  <c:v>Column3</c:v>
                </c:pt>
              </c:strCache>
            </c:strRef>
          </c:tx>
          <c:spPr>
            <a:solidFill>
              <a:schemeClr val="accent4"/>
            </a:solidFill>
            <a:ln>
              <a:noFill/>
            </a:ln>
            <a:effectLst/>
          </c:spPr>
          <c:invertIfNegative val="0"/>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Sheet1!$E$2:$E$12</c:f>
              <c:numCache>
                <c:formatCode>General</c:formatCode>
                <c:ptCount val="11"/>
              </c:numCache>
            </c:numRef>
          </c:val>
          <c:extLst>
            <c:ext xmlns:c16="http://schemas.microsoft.com/office/drawing/2014/chart" uri="{C3380CC4-5D6E-409C-BE32-E72D297353CC}">
              <c16:uniqueId val="{00000003-9272-487D-A3B0-48097A148C86}"/>
            </c:ext>
          </c:extLst>
        </c:ser>
        <c:ser>
          <c:idx val="4"/>
          <c:order val="4"/>
          <c:tx>
            <c:strRef>
              <c:f>Sheet1!$F$1</c:f>
              <c:strCache>
                <c:ptCount val="1"/>
                <c:pt idx="0">
                  <c:v>Column4</c:v>
                </c:pt>
              </c:strCache>
            </c:strRef>
          </c:tx>
          <c:spPr>
            <a:solidFill>
              <a:schemeClr val="accent5"/>
            </a:solidFill>
            <a:ln>
              <a:noFill/>
            </a:ln>
            <a:effectLst/>
          </c:spPr>
          <c:invertIfNegative val="0"/>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Sheet1!$F$2:$F$12</c:f>
              <c:numCache>
                <c:formatCode>General</c:formatCode>
                <c:ptCount val="11"/>
              </c:numCache>
            </c:numRef>
          </c:val>
          <c:extLst>
            <c:ext xmlns:c16="http://schemas.microsoft.com/office/drawing/2014/chart" uri="{C3380CC4-5D6E-409C-BE32-E72D297353CC}">
              <c16:uniqueId val="{00000004-9272-487D-A3B0-48097A148C86}"/>
            </c:ext>
          </c:extLst>
        </c:ser>
        <c:dLbls>
          <c:showLegendKey val="0"/>
          <c:showVal val="0"/>
          <c:showCatName val="0"/>
          <c:showSerName val="0"/>
          <c:showPercent val="0"/>
          <c:showBubbleSize val="0"/>
        </c:dLbls>
        <c:gapWidth val="219"/>
        <c:overlap val="-27"/>
        <c:axId val="514882264"/>
        <c:axId val="514889824"/>
      </c:barChart>
      <c:catAx>
        <c:axId val="51488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889824"/>
        <c:crosses val="autoZero"/>
        <c:auto val="1"/>
        <c:lblAlgn val="ctr"/>
        <c:lblOffset val="100"/>
        <c:noMultiLvlLbl val="0"/>
      </c:catAx>
      <c:valAx>
        <c:axId val="514889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882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00567D"/>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0C3C96-F367-3CE6-48B2-C40B505CE2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77626E2-A1CC-2957-84EF-2B79EC9E27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5A6C9C-8C4A-4A25-B39B-92233A56FAEE}" type="datetimeFigureOut">
              <a:rPr lang="en-US" smtClean="0"/>
              <a:t>12/19/2025</a:t>
            </a:fld>
            <a:endParaRPr lang="en-US" dirty="0"/>
          </a:p>
        </p:txBody>
      </p:sp>
      <p:sp>
        <p:nvSpPr>
          <p:cNvPr id="4" name="Footer Placeholder 3">
            <a:extLst>
              <a:ext uri="{FF2B5EF4-FFF2-40B4-BE49-F238E27FC236}">
                <a16:creationId xmlns:a16="http://schemas.microsoft.com/office/drawing/2014/main" id="{4B3676A2-A625-D083-CC7D-8FD2036215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CA90966-EB27-45E3-DF63-47605D76B4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40D1BF-85DB-471D-ABDE-AC7198A7F4C1}" type="slidenum">
              <a:rPr lang="en-US" smtClean="0"/>
              <a:t>‹#›</a:t>
            </a:fld>
            <a:endParaRPr lang="en-US" dirty="0"/>
          </a:p>
        </p:txBody>
      </p:sp>
    </p:spTree>
    <p:extLst>
      <p:ext uri="{BB962C8B-B14F-4D97-AF65-F5344CB8AC3E}">
        <p14:creationId xmlns:p14="http://schemas.microsoft.com/office/powerpoint/2010/main" val="16335325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19194-1532-4484-8219-B31EF5BAA3CC}" type="datetimeFigureOut">
              <a:rPr lang="en-US" smtClean="0"/>
              <a:t>12/19/2025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11B56-DA2A-46CC-BBEF-FE3C6A467F86}" type="slidenum">
              <a:rPr lang="en-US" smtClean="0"/>
              <a:t>‹#›</a:t>
            </a:fld>
            <a:endParaRPr lang="en-US" dirty="0"/>
          </a:p>
        </p:txBody>
      </p:sp>
    </p:spTree>
    <p:extLst>
      <p:ext uri="{BB962C8B-B14F-4D97-AF65-F5344CB8AC3E}">
        <p14:creationId xmlns:p14="http://schemas.microsoft.com/office/powerpoint/2010/main" val="339519686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please expand on the purpose of this two-topic combination training and why it’s being presented this way.</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AEB11B56-DA2A-46CC-BBEF-FE3C6A467F86}" type="slidenum">
              <a:rPr lang="en-US" smtClean="0"/>
              <a:t>4</a:t>
            </a:fld>
            <a:endParaRPr lang="en-US" dirty="0"/>
          </a:p>
        </p:txBody>
      </p:sp>
    </p:spTree>
    <p:extLst>
      <p:ext uri="{BB962C8B-B14F-4D97-AF65-F5344CB8AC3E}">
        <p14:creationId xmlns:p14="http://schemas.microsoft.com/office/powerpoint/2010/main" val="2492193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F4CA7-B156-2A56-A2B5-7B563001E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F3011-C0F3-8092-4704-E6FE5B478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3260C-B01F-8AC0-CA5B-1C1D3DFE7935}"/>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88B418DE-7379-C169-759C-B7123C907DBC}"/>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05100888-DE84-0FF9-27EE-492008E2D209}"/>
              </a:ext>
            </a:extLst>
          </p:cNvPr>
          <p:cNvSpPr>
            <a:spLocks noGrp="1"/>
          </p:cNvSpPr>
          <p:nvPr>
            <p:ph type="sldNum" sz="quarter" idx="5"/>
          </p:nvPr>
        </p:nvSpPr>
        <p:spPr/>
        <p:txBody>
          <a:bodyPr/>
          <a:lstStyle/>
          <a:p>
            <a:fld id="{AEB11B56-DA2A-46CC-BBEF-FE3C6A467F86}" type="slidenum">
              <a:rPr lang="en-US" smtClean="0"/>
              <a:t>17</a:t>
            </a:fld>
            <a:endParaRPr lang="en-US" dirty="0"/>
          </a:p>
        </p:txBody>
      </p:sp>
    </p:spTree>
    <p:extLst>
      <p:ext uri="{BB962C8B-B14F-4D97-AF65-F5344CB8AC3E}">
        <p14:creationId xmlns:p14="http://schemas.microsoft.com/office/powerpoint/2010/main" val="74095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C4D6-BF4E-5635-60C0-902E239EB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619CF-1676-EFC3-8166-E82C030809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B1FAD-517E-6A29-80CD-C3F738A782CB}"/>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C9073FC3-9A9B-8941-7829-84A9DA5C724B}"/>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5A81C5D9-69D0-E606-6E82-A9B61FB2D6C0}"/>
              </a:ext>
            </a:extLst>
          </p:cNvPr>
          <p:cNvSpPr>
            <a:spLocks noGrp="1"/>
          </p:cNvSpPr>
          <p:nvPr>
            <p:ph type="sldNum" sz="quarter" idx="5"/>
          </p:nvPr>
        </p:nvSpPr>
        <p:spPr/>
        <p:txBody>
          <a:bodyPr/>
          <a:lstStyle/>
          <a:p>
            <a:fld id="{AEB11B56-DA2A-46CC-BBEF-FE3C6A467F86}" type="slidenum">
              <a:rPr lang="en-US" smtClean="0"/>
              <a:t>18</a:t>
            </a:fld>
            <a:endParaRPr lang="en-US" dirty="0"/>
          </a:p>
        </p:txBody>
      </p:sp>
    </p:spTree>
    <p:extLst>
      <p:ext uri="{BB962C8B-B14F-4D97-AF65-F5344CB8AC3E}">
        <p14:creationId xmlns:p14="http://schemas.microsoft.com/office/powerpoint/2010/main" val="57299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343FD-BC89-7F60-BD7E-488212553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1F579-2ED4-4CDF-620E-491FE7EF7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B3852A-4470-2CCC-A0C9-06D05FF4F5E2}"/>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486290B-E9A5-0792-38F6-D00DEA8FDE51}"/>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4758E2D4-6BC5-0701-ECD3-024D3E58625E}"/>
              </a:ext>
            </a:extLst>
          </p:cNvPr>
          <p:cNvSpPr>
            <a:spLocks noGrp="1"/>
          </p:cNvSpPr>
          <p:nvPr>
            <p:ph type="sldNum" sz="quarter" idx="5"/>
          </p:nvPr>
        </p:nvSpPr>
        <p:spPr/>
        <p:txBody>
          <a:bodyPr/>
          <a:lstStyle/>
          <a:p>
            <a:fld id="{AEB11B56-DA2A-46CC-BBEF-FE3C6A467F86}" type="slidenum">
              <a:rPr lang="en-US" smtClean="0"/>
              <a:t>19</a:t>
            </a:fld>
            <a:endParaRPr lang="en-US" dirty="0"/>
          </a:p>
        </p:txBody>
      </p:sp>
    </p:spTree>
    <p:extLst>
      <p:ext uri="{BB962C8B-B14F-4D97-AF65-F5344CB8AC3E}">
        <p14:creationId xmlns:p14="http://schemas.microsoft.com/office/powerpoint/2010/main" val="3493316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5F15A-0129-C04C-45FA-6F35B80A3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221C0-3F2C-DE70-A06C-CD4D89330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D1C13-9C42-3634-7206-E79175F73AC8}"/>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345DF437-A9AB-632F-6001-8984FF9739BC}"/>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E7A3642B-13DF-3763-02F3-15132C76CB7C}"/>
              </a:ext>
            </a:extLst>
          </p:cNvPr>
          <p:cNvSpPr>
            <a:spLocks noGrp="1"/>
          </p:cNvSpPr>
          <p:nvPr>
            <p:ph type="sldNum" sz="quarter" idx="5"/>
          </p:nvPr>
        </p:nvSpPr>
        <p:spPr/>
        <p:txBody>
          <a:bodyPr/>
          <a:lstStyle/>
          <a:p>
            <a:fld id="{AEB11B56-DA2A-46CC-BBEF-FE3C6A467F86}" type="slidenum">
              <a:rPr lang="en-US" smtClean="0"/>
              <a:t>20</a:t>
            </a:fld>
            <a:endParaRPr lang="en-US" dirty="0"/>
          </a:p>
        </p:txBody>
      </p:sp>
    </p:spTree>
    <p:extLst>
      <p:ext uri="{BB962C8B-B14F-4D97-AF65-F5344CB8AC3E}">
        <p14:creationId xmlns:p14="http://schemas.microsoft.com/office/powerpoint/2010/main" val="2565991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A3BEF-67A9-74F7-7C3E-9D56F6A50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240B9-E313-E902-DAA7-B1BF72D09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8D7B5-CB7F-C2AE-CA20-188EFA7ECE3A}"/>
              </a:ext>
            </a:extLst>
          </p:cNvPr>
          <p:cNvSpPr>
            <a:spLocks noGrp="1"/>
          </p:cNvSpPr>
          <p:nvPr>
            <p:ph type="body" idx="1"/>
          </p:nvPr>
        </p:nvSpPr>
        <p:spPr/>
        <p:txBody>
          <a:bodyPr/>
          <a:lstStyle/>
          <a:p>
            <a:r>
              <a:rPr lang="en-US" sz="1200" dirty="0"/>
              <a:t>When the muscle tissue dies, electrolytes and large proteins are released into the bloodstream, which can cause irregular heart rhythms and seizures and damage the kidneys.</a:t>
            </a:r>
          </a:p>
          <a:p>
            <a:endParaRPr lang="en-US" sz="1200" dirty="0"/>
          </a:p>
          <a:p>
            <a:r>
              <a:rPr lang="en-US" b="0" i="0" dirty="0">
                <a:solidFill>
                  <a:srgbClr val="040C28"/>
                </a:solidFill>
                <a:effectLst/>
                <a:latin typeface="Google Sans"/>
              </a:rPr>
              <a:t>Repeated blood tests for the muscle protein creatine kinase (CK or creatine phosphokinase [CPK]) are the only accurate test for rhabdo</a:t>
            </a:r>
            <a:r>
              <a:rPr lang="en-US" b="0" i="0" dirty="0">
                <a:solidFill>
                  <a:srgbClr val="1F1F1F"/>
                </a:solidFill>
                <a:effectLst/>
                <a:latin typeface="Google Sans"/>
              </a:rPr>
              <a:t>.</a:t>
            </a:r>
            <a:endParaRPr lang="en-US" sz="1200" dirty="0"/>
          </a:p>
        </p:txBody>
      </p:sp>
      <p:sp>
        <p:nvSpPr>
          <p:cNvPr id="4" name="Footer Placeholder 3">
            <a:extLst>
              <a:ext uri="{FF2B5EF4-FFF2-40B4-BE49-F238E27FC236}">
                <a16:creationId xmlns:a16="http://schemas.microsoft.com/office/drawing/2014/main" id="{FA014CBF-45F6-34F3-D0A2-C0892BB0E9C8}"/>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1885AEB9-3E2C-43C2-72E1-027189E4A5D2}"/>
              </a:ext>
            </a:extLst>
          </p:cNvPr>
          <p:cNvSpPr>
            <a:spLocks noGrp="1"/>
          </p:cNvSpPr>
          <p:nvPr>
            <p:ph type="sldNum" sz="quarter" idx="5"/>
          </p:nvPr>
        </p:nvSpPr>
        <p:spPr/>
        <p:txBody>
          <a:bodyPr/>
          <a:lstStyle/>
          <a:p>
            <a:fld id="{AEB11B56-DA2A-46CC-BBEF-FE3C6A467F86}" type="slidenum">
              <a:rPr lang="en-US" smtClean="0"/>
              <a:t>21</a:t>
            </a:fld>
            <a:endParaRPr lang="en-US" dirty="0"/>
          </a:p>
        </p:txBody>
      </p:sp>
    </p:spTree>
    <p:extLst>
      <p:ext uri="{BB962C8B-B14F-4D97-AF65-F5344CB8AC3E}">
        <p14:creationId xmlns:p14="http://schemas.microsoft.com/office/powerpoint/2010/main" val="1651672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DDF5-F91A-72A0-5D53-371593E9D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E9B1B-E69B-5801-BA08-61574371E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306B5-A240-D35D-E9C4-B50345EA98B8}"/>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AA9C59D2-8CD7-243A-90EF-9BEF427D12D4}"/>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547F908C-847E-D32E-89BB-C9D51F72749A}"/>
              </a:ext>
            </a:extLst>
          </p:cNvPr>
          <p:cNvSpPr>
            <a:spLocks noGrp="1"/>
          </p:cNvSpPr>
          <p:nvPr>
            <p:ph type="sldNum" sz="quarter" idx="5"/>
          </p:nvPr>
        </p:nvSpPr>
        <p:spPr/>
        <p:txBody>
          <a:bodyPr/>
          <a:lstStyle/>
          <a:p>
            <a:fld id="{AEB11B56-DA2A-46CC-BBEF-FE3C6A467F86}" type="slidenum">
              <a:rPr lang="en-US" smtClean="0"/>
              <a:t>22</a:t>
            </a:fld>
            <a:endParaRPr lang="en-US" dirty="0"/>
          </a:p>
        </p:txBody>
      </p:sp>
    </p:spTree>
    <p:extLst>
      <p:ext uri="{BB962C8B-B14F-4D97-AF65-F5344CB8AC3E}">
        <p14:creationId xmlns:p14="http://schemas.microsoft.com/office/powerpoint/2010/main" val="2255808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E7A3-F6AC-561B-3DEF-1752D8A9B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9F0F6-C6BD-E58F-2781-A057C2468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87C7D-88CB-1941-763C-A27F5C65C46D}"/>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9F063AA3-653E-DBF2-537A-A61E2D1FC313}"/>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72F2C1CE-0AF0-FC59-01CE-3C93E6FDA2A7}"/>
              </a:ext>
            </a:extLst>
          </p:cNvPr>
          <p:cNvSpPr>
            <a:spLocks noGrp="1"/>
          </p:cNvSpPr>
          <p:nvPr>
            <p:ph type="sldNum" sz="quarter" idx="5"/>
          </p:nvPr>
        </p:nvSpPr>
        <p:spPr/>
        <p:txBody>
          <a:bodyPr/>
          <a:lstStyle/>
          <a:p>
            <a:fld id="{AEB11B56-DA2A-46CC-BBEF-FE3C6A467F86}" type="slidenum">
              <a:rPr lang="en-US" smtClean="0"/>
              <a:t>23</a:t>
            </a:fld>
            <a:endParaRPr lang="en-US" dirty="0"/>
          </a:p>
        </p:txBody>
      </p:sp>
    </p:spTree>
    <p:extLst>
      <p:ext uri="{BB962C8B-B14F-4D97-AF65-F5344CB8AC3E}">
        <p14:creationId xmlns:p14="http://schemas.microsoft.com/office/powerpoint/2010/main" val="4265933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33420-B52A-B5B1-448D-6496D975E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CB5C2-2221-6B38-C6B9-AA8F7AA6D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5159C-4C91-11BE-8411-EBFCA4C100C1}"/>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C9AF58AD-B9A5-3602-7D3A-8C5069A50CE2}"/>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CEC545D5-1BE1-27AF-D485-97A0C8893C0D}"/>
              </a:ext>
            </a:extLst>
          </p:cNvPr>
          <p:cNvSpPr>
            <a:spLocks noGrp="1"/>
          </p:cNvSpPr>
          <p:nvPr>
            <p:ph type="sldNum" sz="quarter" idx="5"/>
          </p:nvPr>
        </p:nvSpPr>
        <p:spPr/>
        <p:txBody>
          <a:bodyPr/>
          <a:lstStyle/>
          <a:p>
            <a:fld id="{AEB11B56-DA2A-46CC-BBEF-FE3C6A467F86}" type="slidenum">
              <a:rPr lang="en-US" smtClean="0"/>
              <a:t>24</a:t>
            </a:fld>
            <a:endParaRPr lang="en-US" dirty="0"/>
          </a:p>
        </p:txBody>
      </p:sp>
    </p:spTree>
    <p:extLst>
      <p:ext uri="{BB962C8B-B14F-4D97-AF65-F5344CB8AC3E}">
        <p14:creationId xmlns:p14="http://schemas.microsoft.com/office/powerpoint/2010/main" val="139980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92401-E6EA-9C0E-C303-FD6B05E7C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23BC3-7397-3AD3-830B-8286E8DDD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83CBB-73E8-571A-3769-486CFB411CAF}"/>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A78E664-5B2F-48A4-72A4-829C52F0D8E7}"/>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EE6ADF15-79E9-BDA3-BE84-5FFFF0EDAD43}"/>
              </a:ext>
            </a:extLst>
          </p:cNvPr>
          <p:cNvSpPr>
            <a:spLocks noGrp="1"/>
          </p:cNvSpPr>
          <p:nvPr>
            <p:ph type="sldNum" sz="quarter" idx="5"/>
          </p:nvPr>
        </p:nvSpPr>
        <p:spPr/>
        <p:txBody>
          <a:bodyPr/>
          <a:lstStyle/>
          <a:p>
            <a:fld id="{AEB11B56-DA2A-46CC-BBEF-FE3C6A467F86}" type="slidenum">
              <a:rPr lang="en-US" smtClean="0"/>
              <a:t>25</a:t>
            </a:fld>
            <a:endParaRPr lang="en-US" dirty="0"/>
          </a:p>
        </p:txBody>
      </p:sp>
    </p:spTree>
    <p:extLst>
      <p:ext uri="{BB962C8B-B14F-4D97-AF65-F5344CB8AC3E}">
        <p14:creationId xmlns:p14="http://schemas.microsoft.com/office/powerpoint/2010/main" val="1173861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9EEEB-43CA-C4A8-EBBD-2B08D15AB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3D8F2-044C-A81A-08A9-8E5B60E0F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1D809-9F80-BAD0-0E08-FAE4890EFD65}"/>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C0FA8AF-BF8C-AC5D-F11F-BD3CE3F02A7A}"/>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661F775D-9897-A340-3A35-4D4050A34B6C}"/>
              </a:ext>
            </a:extLst>
          </p:cNvPr>
          <p:cNvSpPr>
            <a:spLocks noGrp="1"/>
          </p:cNvSpPr>
          <p:nvPr>
            <p:ph type="sldNum" sz="quarter" idx="5"/>
          </p:nvPr>
        </p:nvSpPr>
        <p:spPr/>
        <p:txBody>
          <a:bodyPr/>
          <a:lstStyle/>
          <a:p>
            <a:fld id="{AEB11B56-DA2A-46CC-BBEF-FE3C6A467F86}" type="slidenum">
              <a:rPr lang="en-US" smtClean="0"/>
              <a:t>26</a:t>
            </a:fld>
            <a:endParaRPr lang="en-US" dirty="0"/>
          </a:p>
        </p:txBody>
      </p:sp>
    </p:spTree>
    <p:extLst>
      <p:ext uri="{BB962C8B-B14F-4D97-AF65-F5344CB8AC3E}">
        <p14:creationId xmlns:p14="http://schemas.microsoft.com/office/powerpoint/2010/main" val="5419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AEB11B56-DA2A-46CC-BBEF-FE3C6A467F86}" type="slidenum">
              <a:rPr lang="en-US" smtClean="0"/>
              <a:t>7</a:t>
            </a:fld>
            <a:endParaRPr lang="en-US" dirty="0"/>
          </a:p>
        </p:txBody>
      </p:sp>
    </p:spTree>
    <p:extLst>
      <p:ext uri="{BB962C8B-B14F-4D97-AF65-F5344CB8AC3E}">
        <p14:creationId xmlns:p14="http://schemas.microsoft.com/office/powerpoint/2010/main" val="1164424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E40B7-4DEA-4136-D1D8-9006B1F4E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39E7C-8326-561D-39E6-4B8FDCB92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54DEC-2B90-26A7-77B9-2649F2CEEC22}"/>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4F751F5-2690-3281-9ECA-7AD610EBD1D2}"/>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35AC1B7D-842A-C105-1C70-7AA4E41230BA}"/>
              </a:ext>
            </a:extLst>
          </p:cNvPr>
          <p:cNvSpPr>
            <a:spLocks noGrp="1"/>
          </p:cNvSpPr>
          <p:nvPr>
            <p:ph type="sldNum" sz="quarter" idx="5"/>
          </p:nvPr>
        </p:nvSpPr>
        <p:spPr/>
        <p:txBody>
          <a:bodyPr/>
          <a:lstStyle/>
          <a:p>
            <a:fld id="{AEB11B56-DA2A-46CC-BBEF-FE3C6A467F86}" type="slidenum">
              <a:rPr lang="en-US" smtClean="0"/>
              <a:t>27</a:t>
            </a:fld>
            <a:endParaRPr lang="en-US" dirty="0"/>
          </a:p>
        </p:txBody>
      </p:sp>
    </p:spTree>
    <p:extLst>
      <p:ext uri="{BB962C8B-B14F-4D97-AF65-F5344CB8AC3E}">
        <p14:creationId xmlns:p14="http://schemas.microsoft.com/office/powerpoint/2010/main" val="1418703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C23FC-2C2A-DACF-DD04-F9E10E9DF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BC828-B4A6-6A7C-B56D-CDD803B8E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BBBE5-3F40-A8DB-5EA2-6636CDD1329D}"/>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94BE8BFE-8B5F-0CB2-04D1-19A7C1CD67EC}"/>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0B68175D-4E60-71F7-4ADB-903CAA1BF9FC}"/>
              </a:ext>
            </a:extLst>
          </p:cNvPr>
          <p:cNvSpPr>
            <a:spLocks noGrp="1"/>
          </p:cNvSpPr>
          <p:nvPr>
            <p:ph type="sldNum" sz="quarter" idx="5"/>
          </p:nvPr>
        </p:nvSpPr>
        <p:spPr/>
        <p:txBody>
          <a:bodyPr/>
          <a:lstStyle/>
          <a:p>
            <a:fld id="{AEB11B56-DA2A-46CC-BBEF-FE3C6A467F86}" type="slidenum">
              <a:rPr lang="en-US" smtClean="0"/>
              <a:t>28</a:t>
            </a:fld>
            <a:endParaRPr lang="en-US" dirty="0"/>
          </a:p>
        </p:txBody>
      </p:sp>
    </p:spTree>
    <p:extLst>
      <p:ext uri="{BB962C8B-B14F-4D97-AF65-F5344CB8AC3E}">
        <p14:creationId xmlns:p14="http://schemas.microsoft.com/office/powerpoint/2010/main" val="23552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6CDF8-B4BA-18AC-36CE-8E1D7FC1A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AF6CE-A0DC-FEBA-1CCC-4841FC5FC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7E9AA-F1D5-571F-DD83-12EFC8A9E279}"/>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5DF643F-64CA-FB6D-8639-644FED489A73}"/>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D7360AE8-E926-C283-3249-7C16E9F1E7DD}"/>
              </a:ext>
            </a:extLst>
          </p:cNvPr>
          <p:cNvSpPr>
            <a:spLocks noGrp="1"/>
          </p:cNvSpPr>
          <p:nvPr>
            <p:ph type="sldNum" sz="quarter" idx="5"/>
          </p:nvPr>
        </p:nvSpPr>
        <p:spPr/>
        <p:txBody>
          <a:bodyPr/>
          <a:lstStyle/>
          <a:p>
            <a:fld id="{AEB11B56-DA2A-46CC-BBEF-FE3C6A467F86}" type="slidenum">
              <a:rPr lang="en-US" smtClean="0"/>
              <a:t>29</a:t>
            </a:fld>
            <a:endParaRPr lang="en-US" dirty="0"/>
          </a:p>
        </p:txBody>
      </p:sp>
    </p:spTree>
    <p:extLst>
      <p:ext uri="{BB962C8B-B14F-4D97-AF65-F5344CB8AC3E}">
        <p14:creationId xmlns:p14="http://schemas.microsoft.com/office/powerpoint/2010/main" val="1736410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C8F15-1D20-8647-1AEB-D940F043C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D611F-80D1-1A7B-1313-8A44A84E8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5D48B-F2D3-805B-32AD-1DB96BDC78C5}"/>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703625C6-CE69-8E01-AA6B-E160917A19BE}"/>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3A01F851-9D8A-C4C6-B224-61D1838BC36E}"/>
              </a:ext>
            </a:extLst>
          </p:cNvPr>
          <p:cNvSpPr>
            <a:spLocks noGrp="1"/>
          </p:cNvSpPr>
          <p:nvPr>
            <p:ph type="sldNum" sz="quarter" idx="5"/>
          </p:nvPr>
        </p:nvSpPr>
        <p:spPr/>
        <p:txBody>
          <a:bodyPr/>
          <a:lstStyle/>
          <a:p>
            <a:fld id="{AEB11B56-DA2A-46CC-BBEF-FE3C6A467F86}" type="slidenum">
              <a:rPr lang="en-US" smtClean="0"/>
              <a:t>30</a:t>
            </a:fld>
            <a:endParaRPr lang="en-US" dirty="0"/>
          </a:p>
        </p:txBody>
      </p:sp>
    </p:spTree>
    <p:extLst>
      <p:ext uri="{BB962C8B-B14F-4D97-AF65-F5344CB8AC3E}">
        <p14:creationId xmlns:p14="http://schemas.microsoft.com/office/powerpoint/2010/main" val="2108301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11DF0-0209-DD54-06B2-B9C4C4960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4CF96-F9BA-201A-FD26-E710D5B7A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2C016-F5B7-A1F0-D0EE-85DC655AEF9E}"/>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0262AFA5-8164-5965-7642-90EFADBD5290}"/>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90E27B68-3166-B826-0C14-FA08CCF8F52F}"/>
              </a:ext>
            </a:extLst>
          </p:cNvPr>
          <p:cNvSpPr>
            <a:spLocks noGrp="1"/>
          </p:cNvSpPr>
          <p:nvPr>
            <p:ph type="sldNum" sz="quarter" idx="5"/>
          </p:nvPr>
        </p:nvSpPr>
        <p:spPr/>
        <p:txBody>
          <a:bodyPr/>
          <a:lstStyle/>
          <a:p>
            <a:fld id="{AEB11B56-DA2A-46CC-BBEF-FE3C6A467F86}" type="slidenum">
              <a:rPr lang="en-US" smtClean="0"/>
              <a:t>31</a:t>
            </a:fld>
            <a:endParaRPr lang="en-US" dirty="0"/>
          </a:p>
        </p:txBody>
      </p:sp>
    </p:spTree>
    <p:extLst>
      <p:ext uri="{BB962C8B-B14F-4D97-AF65-F5344CB8AC3E}">
        <p14:creationId xmlns:p14="http://schemas.microsoft.com/office/powerpoint/2010/main" val="641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08B19-AE73-C562-7BF5-D47B0D5C6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838D8-F668-EA69-2310-66074BF22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890207-891F-FC7C-2087-1E33A888BC52}"/>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4FFF7AA2-913F-BE4C-2D16-7FC1ECFA1CA0}"/>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89AA8A55-36EC-9AEA-ABD3-BC0261FBD154}"/>
              </a:ext>
            </a:extLst>
          </p:cNvPr>
          <p:cNvSpPr>
            <a:spLocks noGrp="1"/>
          </p:cNvSpPr>
          <p:nvPr>
            <p:ph type="sldNum" sz="quarter" idx="5"/>
          </p:nvPr>
        </p:nvSpPr>
        <p:spPr/>
        <p:txBody>
          <a:bodyPr/>
          <a:lstStyle/>
          <a:p>
            <a:fld id="{AEB11B56-DA2A-46CC-BBEF-FE3C6A467F86}" type="slidenum">
              <a:rPr lang="en-US" smtClean="0"/>
              <a:t>32</a:t>
            </a:fld>
            <a:endParaRPr lang="en-US" dirty="0"/>
          </a:p>
        </p:txBody>
      </p:sp>
    </p:spTree>
    <p:extLst>
      <p:ext uri="{BB962C8B-B14F-4D97-AF65-F5344CB8AC3E}">
        <p14:creationId xmlns:p14="http://schemas.microsoft.com/office/powerpoint/2010/main" val="529364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6640B-8F56-EED2-2E84-B4C787B41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A9E6C-E799-D8BA-EC89-FA83F84EE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ABB8A-89B1-6099-E2F8-137C14ED1361}"/>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6009F59F-28A6-B78C-55A6-CFB5A479C9CC}"/>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B95F1776-B923-EE41-8790-BE2118C39FB9}"/>
              </a:ext>
            </a:extLst>
          </p:cNvPr>
          <p:cNvSpPr>
            <a:spLocks noGrp="1"/>
          </p:cNvSpPr>
          <p:nvPr>
            <p:ph type="sldNum" sz="quarter" idx="5"/>
          </p:nvPr>
        </p:nvSpPr>
        <p:spPr/>
        <p:txBody>
          <a:bodyPr/>
          <a:lstStyle/>
          <a:p>
            <a:fld id="{AEB11B56-DA2A-46CC-BBEF-FE3C6A467F86}" type="slidenum">
              <a:rPr lang="en-US" smtClean="0"/>
              <a:t>33</a:t>
            </a:fld>
            <a:endParaRPr lang="en-US" dirty="0"/>
          </a:p>
        </p:txBody>
      </p:sp>
    </p:spTree>
    <p:extLst>
      <p:ext uri="{BB962C8B-B14F-4D97-AF65-F5344CB8AC3E}">
        <p14:creationId xmlns:p14="http://schemas.microsoft.com/office/powerpoint/2010/main" val="430318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3A3FE-11A7-AE5C-7867-315C7E2AD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5040A-DEE9-A47C-A7A8-EA47A14C9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9813A-72EC-1DD5-485B-37C36AF15CD5}"/>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C23F2DB7-7992-696C-40F2-42711BE79376}"/>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F8CE591E-17A2-9779-915F-384538CC05D6}"/>
              </a:ext>
            </a:extLst>
          </p:cNvPr>
          <p:cNvSpPr>
            <a:spLocks noGrp="1"/>
          </p:cNvSpPr>
          <p:nvPr>
            <p:ph type="sldNum" sz="quarter" idx="5"/>
          </p:nvPr>
        </p:nvSpPr>
        <p:spPr/>
        <p:txBody>
          <a:bodyPr/>
          <a:lstStyle/>
          <a:p>
            <a:fld id="{AEB11B56-DA2A-46CC-BBEF-FE3C6A467F86}" type="slidenum">
              <a:rPr lang="en-US" smtClean="0"/>
              <a:t>34</a:t>
            </a:fld>
            <a:endParaRPr lang="en-US" dirty="0"/>
          </a:p>
        </p:txBody>
      </p:sp>
    </p:spTree>
    <p:extLst>
      <p:ext uri="{BB962C8B-B14F-4D97-AF65-F5344CB8AC3E}">
        <p14:creationId xmlns:p14="http://schemas.microsoft.com/office/powerpoint/2010/main" val="661966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E034A-7EC5-32A1-E8DB-C49A097DC9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A72DF-199A-DD8F-F448-9C48905CA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A9DC23-C6DE-8319-DB8D-C1DEEBF7F8F5}"/>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1527F340-12DA-6DCA-859E-D36BB919BAF9}"/>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01E601FF-C067-DF35-0E2B-D8A62403358E}"/>
              </a:ext>
            </a:extLst>
          </p:cNvPr>
          <p:cNvSpPr>
            <a:spLocks noGrp="1"/>
          </p:cNvSpPr>
          <p:nvPr>
            <p:ph type="sldNum" sz="quarter" idx="5"/>
          </p:nvPr>
        </p:nvSpPr>
        <p:spPr/>
        <p:txBody>
          <a:bodyPr/>
          <a:lstStyle/>
          <a:p>
            <a:fld id="{AEB11B56-DA2A-46CC-BBEF-FE3C6A467F86}" type="slidenum">
              <a:rPr lang="en-US" smtClean="0"/>
              <a:t>35</a:t>
            </a:fld>
            <a:endParaRPr lang="en-US" dirty="0"/>
          </a:p>
        </p:txBody>
      </p:sp>
    </p:spTree>
    <p:extLst>
      <p:ext uri="{BB962C8B-B14F-4D97-AF65-F5344CB8AC3E}">
        <p14:creationId xmlns:p14="http://schemas.microsoft.com/office/powerpoint/2010/main" val="101833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D0769-0F11-163F-6845-62CC805F2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8C5B0-A241-4A93-C5FF-696B99EA0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F194F-D439-C6E1-3BC0-1000B7641163}"/>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3ADDBFAB-150B-7C4A-5B0B-CF079FBD843A}"/>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EAA62C49-00B5-1F69-8337-C27741EF482A}"/>
              </a:ext>
            </a:extLst>
          </p:cNvPr>
          <p:cNvSpPr>
            <a:spLocks noGrp="1"/>
          </p:cNvSpPr>
          <p:nvPr>
            <p:ph type="sldNum" sz="quarter" idx="5"/>
          </p:nvPr>
        </p:nvSpPr>
        <p:spPr/>
        <p:txBody>
          <a:bodyPr/>
          <a:lstStyle/>
          <a:p>
            <a:fld id="{AEB11B56-DA2A-46CC-BBEF-FE3C6A467F86}" type="slidenum">
              <a:rPr lang="en-US" smtClean="0"/>
              <a:t>36</a:t>
            </a:fld>
            <a:endParaRPr lang="en-US" dirty="0"/>
          </a:p>
        </p:txBody>
      </p:sp>
    </p:spTree>
    <p:extLst>
      <p:ext uri="{BB962C8B-B14F-4D97-AF65-F5344CB8AC3E}">
        <p14:creationId xmlns:p14="http://schemas.microsoft.com/office/powerpoint/2010/main" val="421699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C9AE-D800-B6CA-4061-134F02006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9C5B6-9290-600B-92E9-B1CEC8808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F76DC-2469-18EC-E123-BB7298BC3B23}"/>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D2FB727-9925-EAFC-6DCE-A1AE52643CE1}"/>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E41ECEF1-C99F-3EB8-239A-79DE7AA63A1E}"/>
              </a:ext>
            </a:extLst>
          </p:cNvPr>
          <p:cNvSpPr>
            <a:spLocks noGrp="1"/>
          </p:cNvSpPr>
          <p:nvPr>
            <p:ph type="sldNum" sz="quarter" idx="5"/>
          </p:nvPr>
        </p:nvSpPr>
        <p:spPr/>
        <p:txBody>
          <a:bodyPr/>
          <a:lstStyle/>
          <a:p>
            <a:fld id="{AEB11B56-DA2A-46CC-BBEF-FE3C6A467F86}" type="slidenum">
              <a:rPr lang="en-US" smtClean="0"/>
              <a:t>9</a:t>
            </a:fld>
            <a:endParaRPr lang="en-US" dirty="0"/>
          </a:p>
        </p:txBody>
      </p:sp>
    </p:spTree>
    <p:extLst>
      <p:ext uri="{BB962C8B-B14F-4D97-AF65-F5344CB8AC3E}">
        <p14:creationId xmlns:p14="http://schemas.microsoft.com/office/powerpoint/2010/main" val="546030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9ECA7-F32C-5F01-C828-9B65871AC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A4875-E507-A8A2-5D57-ECC6F52F8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EACE9-2822-4381-E9D9-0F03E6F0FA1B}"/>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CE815097-4534-81EC-4530-987568BA1185}"/>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54EA7102-4910-FABC-2236-685557277495}"/>
              </a:ext>
            </a:extLst>
          </p:cNvPr>
          <p:cNvSpPr>
            <a:spLocks noGrp="1"/>
          </p:cNvSpPr>
          <p:nvPr>
            <p:ph type="sldNum" sz="quarter" idx="5"/>
          </p:nvPr>
        </p:nvSpPr>
        <p:spPr/>
        <p:txBody>
          <a:bodyPr/>
          <a:lstStyle/>
          <a:p>
            <a:fld id="{AEB11B56-DA2A-46CC-BBEF-FE3C6A467F86}" type="slidenum">
              <a:rPr lang="en-US" smtClean="0"/>
              <a:t>37</a:t>
            </a:fld>
            <a:endParaRPr lang="en-US" dirty="0"/>
          </a:p>
        </p:txBody>
      </p:sp>
    </p:spTree>
    <p:extLst>
      <p:ext uri="{BB962C8B-B14F-4D97-AF65-F5344CB8AC3E}">
        <p14:creationId xmlns:p14="http://schemas.microsoft.com/office/powerpoint/2010/main" val="2412973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C4D7A-3C9E-1740-F2C4-4D60BB8EF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E6A50-7541-D0A8-BD8D-6F1910762F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C622C-F646-B3DF-77E5-D148B250D930}"/>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3119541C-D627-A4CE-563C-D046D5B996BC}"/>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3C22E1CC-D2CE-7A64-BF15-75D95593DFBD}"/>
              </a:ext>
            </a:extLst>
          </p:cNvPr>
          <p:cNvSpPr>
            <a:spLocks noGrp="1"/>
          </p:cNvSpPr>
          <p:nvPr>
            <p:ph type="sldNum" sz="quarter" idx="5"/>
          </p:nvPr>
        </p:nvSpPr>
        <p:spPr/>
        <p:txBody>
          <a:bodyPr/>
          <a:lstStyle/>
          <a:p>
            <a:fld id="{AEB11B56-DA2A-46CC-BBEF-FE3C6A467F86}" type="slidenum">
              <a:rPr lang="en-US" smtClean="0"/>
              <a:t>38</a:t>
            </a:fld>
            <a:endParaRPr lang="en-US" dirty="0"/>
          </a:p>
        </p:txBody>
      </p:sp>
    </p:spTree>
    <p:extLst>
      <p:ext uri="{BB962C8B-B14F-4D97-AF65-F5344CB8AC3E}">
        <p14:creationId xmlns:p14="http://schemas.microsoft.com/office/powerpoint/2010/main" val="659844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AEB11B56-DA2A-46CC-BBEF-FE3C6A467F86}" type="slidenum">
              <a:rPr lang="en-US" smtClean="0"/>
              <a:t>39</a:t>
            </a:fld>
            <a:endParaRPr lang="en-US" dirty="0"/>
          </a:p>
        </p:txBody>
      </p:sp>
    </p:spTree>
    <p:extLst>
      <p:ext uri="{BB962C8B-B14F-4D97-AF65-F5344CB8AC3E}">
        <p14:creationId xmlns:p14="http://schemas.microsoft.com/office/powerpoint/2010/main" val="845243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15D2D-2A71-F315-F754-AEDF499B5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BF158-B7A7-943E-BDCF-2B59D5F2C8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329E8-538C-B1AC-4310-ADB2179EAAEA}"/>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14C280B-5EA5-5854-159E-250709CFF72E}"/>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9B1A683F-2348-8A97-FB26-B778C9007AA9}"/>
              </a:ext>
            </a:extLst>
          </p:cNvPr>
          <p:cNvSpPr>
            <a:spLocks noGrp="1"/>
          </p:cNvSpPr>
          <p:nvPr>
            <p:ph type="sldNum" sz="quarter" idx="5"/>
          </p:nvPr>
        </p:nvSpPr>
        <p:spPr/>
        <p:txBody>
          <a:bodyPr/>
          <a:lstStyle/>
          <a:p>
            <a:fld id="{AEB11B56-DA2A-46CC-BBEF-FE3C6A467F86}" type="slidenum">
              <a:rPr lang="en-US" smtClean="0"/>
              <a:t>40</a:t>
            </a:fld>
            <a:endParaRPr lang="en-US" dirty="0"/>
          </a:p>
        </p:txBody>
      </p:sp>
    </p:spTree>
    <p:extLst>
      <p:ext uri="{BB962C8B-B14F-4D97-AF65-F5344CB8AC3E}">
        <p14:creationId xmlns:p14="http://schemas.microsoft.com/office/powerpoint/2010/main" val="1736487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A74EA-E723-7EE4-A547-7D5DD87C1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440C5-BAEF-34B0-6ABF-82BE9B8055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E09D5-157A-1E19-67AD-3465F0F54FE4}"/>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7710BECA-F3D2-1399-2D6D-222A790D689C}"/>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235467DF-2CFB-94EE-BFB3-000E11DBC679}"/>
              </a:ext>
            </a:extLst>
          </p:cNvPr>
          <p:cNvSpPr>
            <a:spLocks noGrp="1"/>
          </p:cNvSpPr>
          <p:nvPr>
            <p:ph type="sldNum" sz="quarter" idx="5"/>
          </p:nvPr>
        </p:nvSpPr>
        <p:spPr/>
        <p:txBody>
          <a:bodyPr/>
          <a:lstStyle/>
          <a:p>
            <a:fld id="{AEB11B56-DA2A-46CC-BBEF-FE3C6A467F86}" type="slidenum">
              <a:rPr lang="en-US" smtClean="0"/>
              <a:t>41</a:t>
            </a:fld>
            <a:endParaRPr lang="en-US" dirty="0"/>
          </a:p>
        </p:txBody>
      </p:sp>
    </p:spTree>
    <p:extLst>
      <p:ext uri="{BB962C8B-B14F-4D97-AF65-F5344CB8AC3E}">
        <p14:creationId xmlns:p14="http://schemas.microsoft.com/office/powerpoint/2010/main" val="1434346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AEB11B56-DA2A-46CC-BBEF-FE3C6A467F86}" type="slidenum">
              <a:rPr lang="en-US" smtClean="0"/>
              <a:t>42</a:t>
            </a:fld>
            <a:endParaRPr lang="en-US" dirty="0"/>
          </a:p>
        </p:txBody>
      </p:sp>
    </p:spTree>
    <p:extLst>
      <p:ext uri="{BB962C8B-B14F-4D97-AF65-F5344CB8AC3E}">
        <p14:creationId xmlns:p14="http://schemas.microsoft.com/office/powerpoint/2010/main" val="1116978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F729-4EE1-5CD2-C353-0589DD92B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05A36-7F6A-CCE2-A27F-436481D5E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F4B30-C225-C7CA-9D44-A1B31A60ACD3}"/>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72EF0DC7-930B-660E-7372-8140D5D67E85}"/>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A103D822-C376-5DA5-159F-0B29DE3267F6}"/>
              </a:ext>
            </a:extLst>
          </p:cNvPr>
          <p:cNvSpPr>
            <a:spLocks noGrp="1"/>
          </p:cNvSpPr>
          <p:nvPr>
            <p:ph type="sldNum" sz="quarter" idx="5"/>
          </p:nvPr>
        </p:nvSpPr>
        <p:spPr/>
        <p:txBody>
          <a:bodyPr/>
          <a:lstStyle/>
          <a:p>
            <a:fld id="{AEB11B56-DA2A-46CC-BBEF-FE3C6A467F86}" type="slidenum">
              <a:rPr lang="en-US" smtClean="0"/>
              <a:t>43</a:t>
            </a:fld>
            <a:endParaRPr lang="en-US" dirty="0"/>
          </a:p>
        </p:txBody>
      </p:sp>
    </p:spTree>
    <p:extLst>
      <p:ext uri="{BB962C8B-B14F-4D97-AF65-F5344CB8AC3E}">
        <p14:creationId xmlns:p14="http://schemas.microsoft.com/office/powerpoint/2010/main" val="3028130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B1FFB-ACC2-EF82-6BB7-F2AE78862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12BC9-2C77-52D1-E39A-DA154263B1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46948-59BD-200A-21F1-E28F65624DC5}"/>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AB27327B-CE43-4851-0A81-30C40C185C1D}"/>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A328A958-257D-472F-357A-5FD0ACF2F273}"/>
              </a:ext>
            </a:extLst>
          </p:cNvPr>
          <p:cNvSpPr>
            <a:spLocks noGrp="1"/>
          </p:cNvSpPr>
          <p:nvPr>
            <p:ph type="sldNum" sz="quarter" idx="5"/>
          </p:nvPr>
        </p:nvSpPr>
        <p:spPr/>
        <p:txBody>
          <a:bodyPr/>
          <a:lstStyle/>
          <a:p>
            <a:fld id="{AEB11B56-DA2A-46CC-BBEF-FE3C6A467F86}" type="slidenum">
              <a:rPr lang="en-US" smtClean="0"/>
              <a:t>44</a:t>
            </a:fld>
            <a:endParaRPr lang="en-US" dirty="0"/>
          </a:p>
        </p:txBody>
      </p:sp>
    </p:spTree>
    <p:extLst>
      <p:ext uri="{BB962C8B-B14F-4D97-AF65-F5344CB8AC3E}">
        <p14:creationId xmlns:p14="http://schemas.microsoft.com/office/powerpoint/2010/main" val="2688181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12C12-6046-A56E-87F0-6BE369052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BDCD9-50F4-59FD-BC77-4B839BD7E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36F51-552D-E00C-E053-053923B29745}"/>
              </a:ext>
            </a:extLst>
          </p:cNvPr>
          <p:cNvSpPr>
            <a:spLocks noGrp="1"/>
          </p:cNvSpPr>
          <p:nvPr>
            <p:ph type="body" idx="1"/>
          </p:nvPr>
        </p:nvSpPr>
        <p:spPr/>
        <p:txBody>
          <a:bodyPr/>
          <a:lstStyle/>
          <a:p>
            <a:r>
              <a:rPr lang="en-US" dirty="0"/>
              <a:t>Picture generated in AI by Microsoft. Good point of discussion.</a:t>
            </a:r>
          </a:p>
        </p:txBody>
      </p:sp>
      <p:sp>
        <p:nvSpPr>
          <p:cNvPr id="4" name="Footer Placeholder 3">
            <a:extLst>
              <a:ext uri="{FF2B5EF4-FFF2-40B4-BE49-F238E27FC236}">
                <a16:creationId xmlns:a16="http://schemas.microsoft.com/office/drawing/2014/main" id="{7FD824B8-B0A3-5322-C8CA-FFF8CE45BBB6}"/>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53C0F2BD-18C0-7BF6-4E6F-28C258E8CAAA}"/>
              </a:ext>
            </a:extLst>
          </p:cNvPr>
          <p:cNvSpPr>
            <a:spLocks noGrp="1"/>
          </p:cNvSpPr>
          <p:nvPr>
            <p:ph type="sldNum" sz="quarter" idx="5"/>
          </p:nvPr>
        </p:nvSpPr>
        <p:spPr/>
        <p:txBody>
          <a:bodyPr/>
          <a:lstStyle/>
          <a:p>
            <a:fld id="{AEB11B56-DA2A-46CC-BBEF-FE3C6A467F86}" type="slidenum">
              <a:rPr lang="en-US" smtClean="0"/>
              <a:t>45</a:t>
            </a:fld>
            <a:endParaRPr lang="en-US" dirty="0"/>
          </a:p>
        </p:txBody>
      </p:sp>
    </p:spTree>
    <p:extLst>
      <p:ext uri="{BB962C8B-B14F-4D97-AF65-F5344CB8AC3E}">
        <p14:creationId xmlns:p14="http://schemas.microsoft.com/office/powerpoint/2010/main" val="1781418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772B0-30A4-3B4C-6DFC-8E7B8BF71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615E9-2E4A-D2C4-E66B-BC5DAD15A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63E61-41A5-C7E3-B376-7D9116B550E7}"/>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ACC55FD2-F53D-CF18-288E-3F7ADC87609B}"/>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CD6B47AD-D3B5-D8F9-15F5-53BDEE31DFF9}"/>
              </a:ext>
            </a:extLst>
          </p:cNvPr>
          <p:cNvSpPr>
            <a:spLocks noGrp="1"/>
          </p:cNvSpPr>
          <p:nvPr>
            <p:ph type="sldNum" sz="quarter" idx="5"/>
          </p:nvPr>
        </p:nvSpPr>
        <p:spPr/>
        <p:txBody>
          <a:bodyPr/>
          <a:lstStyle/>
          <a:p>
            <a:fld id="{AEB11B56-DA2A-46CC-BBEF-FE3C6A467F86}" type="slidenum">
              <a:rPr lang="en-US" smtClean="0"/>
              <a:t>46</a:t>
            </a:fld>
            <a:endParaRPr lang="en-US" dirty="0"/>
          </a:p>
        </p:txBody>
      </p:sp>
    </p:spTree>
    <p:extLst>
      <p:ext uri="{BB962C8B-B14F-4D97-AF65-F5344CB8AC3E}">
        <p14:creationId xmlns:p14="http://schemas.microsoft.com/office/powerpoint/2010/main" val="67858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887D3-78A7-AC3F-1382-CA6DAE6A7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6C8C1-1A8E-0D75-86BA-B8A7AC7E2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D5E68-FECF-57C3-273B-B22E76BFD7A4}"/>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474FCB5-29DE-E4DE-B75B-43718C686CA7}"/>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F35431B3-288D-6278-21C2-B081DC027B2C}"/>
              </a:ext>
            </a:extLst>
          </p:cNvPr>
          <p:cNvSpPr>
            <a:spLocks noGrp="1"/>
          </p:cNvSpPr>
          <p:nvPr>
            <p:ph type="sldNum" sz="quarter" idx="5"/>
          </p:nvPr>
        </p:nvSpPr>
        <p:spPr/>
        <p:txBody>
          <a:bodyPr/>
          <a:lstStyle/>
          <a:p>
            <a:fld id="{AEB11B56-DA2A-46CC-BBEF-FE3C6A467F86}" type="slidenum">
              <a:rPr lang="en-US" smtClean="0"/>
              <a:t>10</a:t>
            </a:fld>
            <a:endParaRPr lang="en-US" dirty="0"/>
          </a:p>
        </p:txBody>
      </p:sp>
    </p:spTree>
    <p:extLst>
      <p:ext uri="{BB962C8B-B14F-4D97-AF65-F5344CB8AC3E}">
        <p14:creationId xmlns:p14="http://schemas.microsoft.com/office/powerpoint/2010/main" val="876102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FDC43-1ED6-658B-3A35-51EB318C6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E653F-389E-F3FB-0BB5-DA2963E637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C89A4-D071-CDEA-6AF6-AB457D49B94A}"/>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9E3B9A3F-5516-228E-71A4-F78C9E40400B}"/>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15C5E885-F94C-AE0D-7E70-EC43FAABB9ED}"/>
              </a:ext>
            </a:extLst>
          </p:cNvPr>
          <p:cNvSpPr>
            <a:spLocks noGrp="1"/>
          </p:cNvSpPr>
          <p:nvPr>
            <p:ph type="sldNum" sz="quarter" idx="5"/>
          </p:nvPr>
        </p:nvSpPr>
        <p:spPr/>
        <p:txBody>
          <a:bodyPr/>
          <a:lstStyle/>
          <a:p>
            <a:fld id="{AEB11B56-DA2A-46CC-BBEF-FE3C6A467F86}" type="slidenum">
              <a:rPr lang="en-US" smtClean="0"/>
              <a:t>47</a:t>
            </a:fld>
            <a:endParaRPr lang="en-US" dirty="0"/>
          </a:p>
        </p:txBody>
      </p:sp>
    </p:spTree>
    <p:extLst>
      <p:ext uri="{BB962C8B-B14F-4D97-AF65-F5344CB8AC3E}">
        <p14:creationId xmlns:p14="http://schemas.microsoft.com/office/powerpoint/2010/main" val="3960725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763AC-BF93-A525-EE70-832D5127A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221FF-7982-27AF-ABE9-20FD30BDE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522C9-D556-F62E-16B1-699254BD7D6B}"/>
              </a:ext>
            </a:extLst>
          </p:cNvPr>
          <p:cNvSpPr>
            <a:spLocks noGrp="1"/>
          </p:cNvSpPr>
          <p:nvPr>
            <p:ph type="body" idx="1"/>
          </p:nvPr>
        </p:nvSpPr>
        <p:spPr/>
        <p:txBody>
          <a:bodyPr/>
          <a:lstStyle/>
          <a:p>
            <a:r>
              <a:rPr lang="en-US" dirty="0"/>
              <a:t>Picture generated by US DOE</a:t>
            </a:r>
          </a:p>
        </p:txBody>
      </p:sp>
      <p:sp>
        <p:nvSpPr>
          <p:cNvPr id="4" name="Footer Placeholder 3">
            <a:extLst>
              <a:ext uri="{FF2B5EF4-FFF2-40B4-BE49-F238E27FC236}">
                <a16:creationId xmlns:a16="http://schemas.microsoft.com/office/drawing/2014/main" id="{850A3988-37FA-2582-2144-6316A045AB32}"/>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3895B461-80D9-311D-6BBA-DA50E5C6C8F0}"/>
              </a:ext>
            </a:extLst>
          </p:cNvPr>
          <p:cNvSpPr>
            <a:spLocks noGrp="1"/>
          </p:cNvSpPr>
          <p:nvPr>
            <p:ph type="sldNum" sz="quarter" idx="5"/>
          </p:nvPr>
        </p:nvSpPr>
        <p:spPr/>
        <p:txBody>
          <a:bodyPr/>
          <a:lstStyle/>
          <a:p>
            <a:fld id="{AEB11B56-DA2A-46CC-BBEF-FE3C6A467F86}" type="slidenum">
              <a:rPr lang="en-US" smtClean="0"/>
              <a:t>48</a:t>
            </a:fld>
            <a:endParaRPr lang="en-US" dirty="0"/>
          </a:p>
        </p:txBody>
      </p:sp>
    </p:spTree>
    <p:extLst>
      <p:ext uri="{BB962C8B-B14F-4D97-AF65-F5344CB8AC3E}">
        <p14:creationId xmlns:p14="http://schemas.microsoft.com/office/powerpoint/2010/main" val="13255944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506A8-89E3-817E-61D7-3ABBD6012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53A34-5F4C-4AF7-1531-875B854DB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7DCA6-9815-EF61-4FA8-DEC7971CCB71}"/>
              </a:ext>
            </a:extLst>
          </p:cNvPr>
          <p:cNvSpPr>
            <a:spLocks noGrp="1"/>
          </p:cNvSpPr>
          <p:nvPr>
            <p:ph type="body" idx="1"/>
          </p:nvPr>
        </p:nvSpPr>
        <p:spPr/>
        <p:txBody>
          <a:bodyPr/>
          <a:lstStyle/>
          <a:p>
            <a:r>
              <a:rPr lang="en-US" dirty="0"/>
              <a:t>Source from CDC</a:t>
            </a:r>
          </a:p>
        </p:txBody>
      </p:sp>
      <p:sp>
        <p:nvSpPr>
          <p:cNvPr id="4" name="Footer Placeholder 3">
            <a:extLst>
              <a:ext uri="{FF2B5EF4-FFF2-40B4-BE49-F238E27FC236}">
                <a16:creationId xmlns:a16="http://schemas.microsoft.com/office/drawing/2014/main" id="{07860026-9BE9-33F5-5737-416902A939E5}"/>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0B7B8A5A-4A53-195C-4120-3BB5E4E4EC67}"/>
              </a:ext>
            </a:extLst>
          </p:cNvPr>
          <p:cNvSpPr>
            <a:spLocks noGrp="1"/>
          </p:cNvSpPr>
          <p:nvPr>
            <p:ph type="sldNum" sz="quarter" idx="5"/>
          </p:nvPr>
        </p:nvSpPr>
        <p:spPr/>
        <p:txBody>
          <a:bodyPr/>
          <a:lstStyle/>
          <a:p>
            <a:fld id="{AEB11B56-DA2A-46CC-BBEF-FE3C6A467F86}" type="slidenum">
              <a:rPr lang="en-US" smtClean="0"/>
              <a:t>49</a:t>
            </a:fld>
            <a:endParaRPr lang="en-US" dirty="0"/>
          </a:p>
        </p:txBody>
      </p:sp>
    </p:spTree>
    <p:extLst>
      <p:ext uri="{BB962C8B-B14F-4D97-AF65-F5344CB8AC3E}">
        <p14:creationId xmlns:p14="http://schemas.microsoft.com/office/powerpoint/2010/main" val="3698832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730B6-3064-CA25-68F6-DDC05ED4A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A62FE-ED43-8E96-02CE-B31F78C12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6D78C-920F-7200-E3E3-A29765E028C8}"/>
              </a:ext>
            </a:extLst>
          </p:cNvPr>
          <p:cNvSpPr>
            <a:spLocks noGrp="1"/>
          </p:cNvSpPr>
          <p:nvPr>
            <p:ph type="body" idx="1"/>
          </p:nvPr>
        </p:nvSpPr>
        <p:spPr/>
        <p:txBody>
          <a:bodyPr/>
          <a:lstStyle/>
          <a:p>
            <a:r>
              <a:rPr lang="en-US" dirty="0"/>
              <a:t>Picture generated in AI by Microsoft.</a:t>
            </a:r>
          </a:p>
        </p:txBody>
      </p:sp>
      <p:sp>
        <p:nvSpPr>
          <p:cNvPr id="4" name="Footer Placeholder 3">
            <a:extLst>
              <a:ext uri="{FF2B5EF4-FFF2-40B4-BE49-F238E27FC236}">
                <a16:creationId xmlns:a16="http://schemas.microsoft.com/office/drawing/2014/main" id="{08BBC371-7B00-8D5D-3BD5-E214A64105BC}"/>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E5A5BF62-058B-E521-5A23-DF2BEC019EBF}"/>
              </a:ext>
            </a:extLst>
          </p:cNvPr>
          <p:cNvSpPr>
            <a:spLocks noGrp="1"/>
          </p:cNvSpPr>
          <p:nvPr>
            <p:ph type="sldNum" sz="quarter" idx="5"/>
          </p:nvPr>
        </p:nvSpPr>
        <p:spPr/>
        <p:txBody>
          <a:bodyPr/>
          <a:lstStyle/>
          <a:p>
            <a:fld id="{AEB11B56-DA2A-46CC-BBEF-FE3C6A467F86}" type="slidenum">
              <a:rPr lang="en-US" smtClean="0"/>
              <a:t>50</a:t>
            </a:fld>
            <a:endParaRPr lang="en-US" dirty="0"/>
          </a:p>
        </p:txBody>
      </p:sp>
    </p:spTree>
    <p:extLst>
      <p:ext uri="{BB962C8B-B14F-4D97-AF65-F5344CB8AC3E}">
        <p14:creationId xmlns:p14="http://schemas.microsoft.com/office/powerpoint/2010/main" val="193462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65DBA-A92F-5676-A9B1-80B3068EF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45B5C-06D2-7440-10FB-52676C560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7E624-087D-9894-92A2-7D694BA62804}"/>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492EED04-27C3-4A91-B1AB-C05CBE10F347}"/>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9909722D-CBC6-9091-EB26-D5DA530157CE}"/>
              </a:ext>
            </a:extLst>
          </p:cNvPr>
          <p:cNvSpPr>
            <a:spLocks noGrp="1"/>
          </p:cNvSpPr>
          <p:nvPr>
            <p:ph type="sldNum" sz="quarter" idx="5"/>
          </p:nvPr>
        </p:nvSpPr>
        <p:spPr/>
        <p:txBody>
          <a:bodyPr/>
          <a:lstStyle/>
          <a:p>
            <a:fld id="{AEB11B56-DA2A-46CC-BBEF-FE3C6A467F86}" type="slidenum">
              <a:rPr lang="en-US" smtClean="0"/>
              <a:t>51</a:t>
            </a:fld>
            <a:endParaRPr lang="en-US" dirty="0"/>
          </a:p>
        </p:txBody>
      </p:sp>
    </p:spTree>
    <p:extLst>
      <p:ext uri="{BB962C8B-B14F-4D97-AF65-F5344CB8AC3E}">
        <p14:creationId xmlns:p14="http://schemas.microsoft.com/office/powerpoint/2010/main" val="1153395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7596-13B9-4225-FCD5-045BEDCB21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8D3BF-3258-5192-0278-CAAFFC97C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86FD8-8EB2-ECC4-6381-E1A3FE246AE9}"/>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Reid, C. E., Brauer, M., Johnston, F. H., Jerrett, M., Balmes, J. R., &amp; Elliott, C. T. (2016). Critical review of health impacts of wildfire smoke exposure. </a:t>
            </a:r>
            <a:r>
              <a:rPr lang="en-US" b="0" i="1" dirty="0">
                <a:solidFill>
                  <a:srgbClr val="222222"/>
                </a:solidFill>
                <a:effectLst/>
                <a:latin typeface="Arial" panose="020B0604020202020204" pitchFamily="34" charset="0"/>
              </a:rPr>
              <a:t>Environmental health perspectives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124</a:t>
            </a:r>
            <a:r>
              <a:rPr lang="en-US" b="0" i="0" dirty="0">
                <a:solidFill>
                  <a:srgbClr val="222222"/>
                </a:solidFill>
                <a:effectLst/>
                <a:latin typeface="Arial" panose="020B0604020202020204" pitchFamily="34" charset="0"/>
              </a:rPr>
              <a:t>(9), 1334-1343.</a:t>
            </a:r>
            <a:endParaRPr lang="en-US" dirty="0"/>
          </a:p>
        </p:txBody>
      </p:sp>
      <p:sp>
        <p:nvSpPr>
          <p:cNvPr id="4" name="Footer Placeholder 3">
            <a:extLst>
              <a:ext uri="{FF2B5EF4-FFF2-40B4-BE49-F238E27FC236}">
                <a16:creationId xmlns:a16="http://schemas.microsoft.com/office/drawing/2014/main" id="{BACAB528-9DD9-0C2A-70C5-00BC96FC304F}"/>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05E13B64-B147-4FC6-C985-3988A0771F8F}"/>
              </a:ext>
            </a:extLst>
          </p:cNvPr>
          <p:cNvSpPr>
            <a:spLocks noGrp="1"/>
          </p:cNvSpPr>
          <p:nvPr>
            <p:ph type="sldNum" sz="quarter" idx="5"/>
          </p:nvPr>
        </p:nvSpPr>
        <p:spPr/>
        <p:txBody>
          <a:bodyPr/>
          <a:lstStyle/>
          <a:p>
            <a:fld id="{AEB11B56-DA2A-46CC-BBEF-FE3C6A467F86}" type="slidenum">
              <a:rPr lang="en-US" smtClean="0"/>
              <a:t>52</a:t>
            </a:fld>
            <a:endParaRPr lang="en-US" dirty="0"/>
          </a:p>
        </p:txBody>
      </p:sp>
    </p:spTree>
    <p:extLst>
      <p:ext uri="{BB962C8B-B14F-4D97-AF65-F5344CB8AC3E}">
        <p14:creationId xmlns:p14="http://schemas.microsoft.com/office/powerpoint/2010/main" val="646926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49973-6E30-70B4-ABB8-9D46C3C708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CA407-C09B-DA37-A09C-164C93972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A4D1A-A4C9-CA08-0C72-4026928A712A}"/>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Reid, C. E., Brauer, M., Johnston, F. H., Jerrett, M., Balmes, J. R., &amp; Elliott, C. T. (2016). Critical review of health impacts of wildfire smoke exposure. </a:t>
            </a:r>
            <a:r>
              <a:rPr lang="en-US" b="0" i="1" dirty="0">
                <a:solidFill>
                  <a:srgbClr val="222222"/>
                </a:solidFill>
                <a:effectLst/>
                <a:latin typeface="Arial" panose="020B0604020202020204" pitchFamily="34" charset="0"/>
              </a:rPr>
              <a:t>Environmental health perspectives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124</a:t>
            </a:r>
            <a:r>
              <a:rPr lang="en-US" b="0" i="0" dirty="0">
                <a:solidFill>
                  <a:srgbClr val="222222"/>
                </a:solidFill>
                <a:effectLst/>
                <a:latin typeface="Arial" panose="020B0604020202020204" pitchFamily="34" charset="0"/>
              </a:rPr>
              <a:t>(9), 1334-1343.</a:t>
            </a:r>
            <a:endParaRPr lang="en-US" dirty="0"/>
          </a:p>
        </p:txBody>
      </p:sp>
      <p:sp>
        <p:nvSpPr>
          <p:cNvPr id="4" name="Footer Placeholder 3">
            <a:extLst>
              <a:ext uri="{FF2B5EF4-FFF2-40B4-BE49-F238E27FC236}">
                <a16:creationId xmlns:a16="http://schemas.microsoft.com/office/drawing/2014/main" id="{6E00BD9E-7D6F-AE3E-3A35-DA6D45A8D5E6}"/>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0487580D-189F-CAE4-BDF3-D2660AF5D2AD}"/>
              </a:ext>
            </a:extLst>
          </p:cNvPr>
          <p:cNvSpPr>
            <a:spLocks noGrp="1"/>
          </p:cNvSpPr>
          <p:nvPr>
            <p:ph type="sldNum" sz="quarter" idx="5"/>
          </p:nvPr>
        </p:nvSpPr>
        <p:spPr/>
        <p:txBody>
          <a:bodyPr/>
          <a:lstStyle/>
          <a:p>
            <a:fld id="{AEB11B56-DA2A-46CC-BBEF-FE3C6A467F86}" type="slidenum">
              <a:rPr lang="en-US" smtClean="0"/>
              <a:t>53</a:t>
            </a:fld>
            <a:endParaRPr lang="en-US" dirty="0"/>
          </a:p>
        </p:txBody>
      </p:sp>
    </p:spTree>
    <p:extLst>
      <p:ext uri="{BB962C8B-B14F-4D97-AF65-F5344CB8AC3E}">
        <p14:creationId xmlns:p14="http://schemas.microsoft.com/office/powerpoint/2010/main" val="3208973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7C020-F963-6C33-4EAA-52DB60E55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B272D-EBEC-7C89-E026-16586FB46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101A9-1885-F9E5-18F5-38217673817B}"/>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Source: CDC. Ask the class what their thoughts are. Compelling?</a:t>
            </a:r>
            <a:endParaRPr lang="en-US" dirty="0"/>
          </a:p>
        </p:txBody>
      </p:sp>
      <p:sp>
        <p:nvSpPr>
          <p:cNvPr id="4" name="Footer Placeholder 3">
            <a:extLst>
              <a:ext uri="{FF2B5EF4-FFF2-40B4-BE49-F238E27FC236}">
                <a16:creationId xmlns:a16="http://schemas.microsoft.com/office/drawing/2014/main" id="{2F586433-DF77-BD18-E2CB-102126D8F815}"/>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ED75567A-138D-B65F-ABE8-48912656399A}"/>
              </a:ext>
            </a:extLst>
          </p:cNvPr>
          <p:cNvSpPr>
            <a:spLocks noGrp="1"/>
          </p:cNvSpPr>
          <p:nvPr>
            <p:ph type="sldNum" sz="quarter" idx="5"/>
          </p:nvPr>
        </p:nvSpPr>
        <p:spPr/>
        <p:txBody>
          <a:bodyPr/>
          <a:lstStyle/>
          <a:p>
            <a:fld id="{AEB11B56-DA2A-46CC-BBEF-FE3C6A467F86}" type="slidenum">
              <a:rPr lang="en-US" smtClean="0"/>
              <a:t>54</a:t>
            </a:fld>
            <a:endParaRPr lang="en-US" dirty="0"/>
          </a:p>
        </p:txBody>
      </p:sp>
    </p:spTree>
    <p:extLst>
      <p:ext uri="{BB962C8B-B14F-4D97-AF65-F5344CB8AC3E}">
        <p14:creationId xmlns:p14="http://schemas.microsoft.com/office/powerpoint/2010/main" val="23249831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5CEF7-BA25-4EFE-7E36-24A7EE119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6530E-FB4E-3F82-C0DB-B22D20900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8096A-61FC-D469-C92B-758AF620F2D5}"/>
              </a:ext>
            </a:extLst>
          </p:cNvPr>
          <p:cNvSpPr>
            <a:spLocks noGrp="1"/>
          </p:cNvSpPr>
          <p:nvPr>
            <p:ph type="body" idx="1"/>
          </p:nvPr>
        </p:nvSpPr>
        <p:spPr/>
        <p:txBody>
          <a:bodyPr/>
          <a:lstStyle/>
          <a:p>
            <a:r>
              <a:rPr lang="en-US" dirty="0"/>
              <a:t>Picture generated in Airnow.</a:t>
            </a:r>
          </a:p>
        </p:txBody>
      </p:sp>
      <p:sp>
        <p:nvSpPr>
          <p:cNvPr id="4" name="Footer Placeholder 3">
            <a:extLst>
              <a:ext uri="{FF2B5EF4-FFF2-40B4-BE49-F238E27FC236}">
                <a16:creationId xmlns:a16="http://schemas.microsoft.com/office/drawing/2014/main" id="{6FAD0464-2EAB-F704-00E1-EAA30EF88482}"/>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2B67AB28-10C1-CD2B-13D2-400F6B33123F}"/>
              </a:ext>
            </a:extLst>
          </p:cNvPr>
          <p:cNvSpPr>
            <a:spLocks noGrp="1"/>
          </p:cNvSpPr>
          <p:nvPr>
            <p:ph type="sldNum" sz="quarter" idx="5"/>
          </p:nvPr>
        </p:nvSpPr>
        <p:spPr/>
        <p:txBody>
          <a:bodyPr/>
          <a:lstStyle/>
          <a:p>
            <a:fld id="{AEB11B56-DA2A-46CC-BBEF-FE3C6A467F86}" type="slidenum">
              <a:rPr lang="en-US" smtClean="0"/>
              <a:t>55</a:t>
            </a:fld>
            <a:endParaRPr lang="en-US" dirty="0"/>
          </a:p>
        </p:txBody>
      </p:sp>
    </p:spTree>
    <p:extLst>
      <p:ext uri="{BB962C8B-B14F-4D97-AF65-F5344CB8AC3E}">
        <p14:creationId xmlns:p14="http://schemas.microsoft.com/office/powerpoint/2010/main" val="30174409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EC128-D3B4-939F-EC0B-D3E089FA6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EDD6A-0BAB-FC6B-56EA-3A3F5A58D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54E4E-7D70-7E54-9E6D-9CFAB4526B27}"/>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E556ABFD-A321-0B9D-C70D-F64824B672C6}"/>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485E46A2-1FD2-7B42-C804-A56728EDD4F6}"/>
              </a:ext>
            </a:extLst>
          </p:cNvPr>
          <p:cNvSpPr>
            <a:spLocks noGrp="1"/>
          </p:cNvSpPr>
          <p:nvPr>
            <p:ph type="sldNum" sz="quarter" idx="5"/>
          </p:nvPr>
        </p:nvSpPr>
        <p:spPr/>
        <p:txBody>
          <a:bodyPr/>
          <a:lstStyle/>
          <a:p>
            <a:fld id="{AEB11B56-DA2A-46CC-BBEF-FE3C6A467F86}" type="slidenum">
              <a:rPr lang="en-US" smtClean="0"/>
              <a:t>56</a:t>
            </a:fld>
            <a:endParaRPr lang="en-US" dirty="0"/>
          </a:p>
        </p:txBody>
      </p:sp>
    </p:spTree>
    <p:extLst>
      <p:ext uri="{BB962C8B-B14F-4D97-AF65-F5344CB8AC3E}">
        <p14:creationId xmlns:p14="http://schemas.microsoft.com/office/powerpoint/2010/main" val="3095914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CFDB8-63CA-BEAE-6D1A-9800FA0DB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7CD8F-E2F3-6AB3-9DE5-78FBE76B2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88F5D-7109-460F-1BFE-AC65BC66A273}"/>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71B77E01-F760-2820-1F6D-0E3DB4CBF6B3}"/>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81081CE8-A16B-F17B-7C8E-A284EE9F1E70}"/>
              </a:ext>
            </a:extLst>
          </p:cNvPr>
          <p:cNvSpPr>
            <a:spLocks noGrp="1"/>
          </p:cNvSpPr>
          <p:nvPr>
            <p:ph type="sldNum" sz="quarter" idx="5"/>
          </p:nvPr>
        </p:nvSpPr>
        <p:spPr/>
        <p:txBody>
          <a:bodyPr/>
          <a:lstStyle/>
          <a:p>
            <a:fld id="{AEB11B56-DA2A-46CC-BBEF-FE3C6A467F86}" type="slidenum">
              <a:rPr lang="en-US" smtClean="0"/>
              <a:t>12</a:t>
            </a:fld>
            <a:endParaRPr lang="en-US" dirty="0"/>
          </a:p>
        </p:txBody>
      </p:sp>
    </p:spTree>
    <p:extLst>
      <p:ext uri="{BB962C8B-B14F-4D97-AF65-F5344CB8AC3E}">
        <p14:creationId xmlns:p14="http://schemas.microsoft.com/office/powerpoint/2010/main" val="14212266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9E807-14AF-B3D8-1A2C-B8FE2AA82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F9C51-3EBC-97D8-03CE-91C07CD3A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A7445-05C2-4D09-5764-E2AE587F4BED}"/>
              </a:ext>
            </a:extLst>
          </p:cNvPr>
          <p:cNvSpPr>
            <a:spLocks noGrp="1"/>
          </p:cNvSpPr>
          <p:nvPr>
            <p:ph type="body" idx="1"/>
          </p:nvPr>
        </p:nvSpPr>
        <p:spPr/>
        <p:txBody>
          <a:bodyPr/>
          <a:lstStyle/>
          <a:p>
            <a:endParaRPr lang="en-US" dirty="0"/>
          </a:p>
          <a:p>
            <a:endParaRPr lang="en-US" dirty="0"/>
          </a:p>
        </p:txBody>
      </p:sp>
      <p:sp>
        <p:nvSpPr>
          <p:cNvPr id="4" name="Footer Placeholder 3">
            <a:extLst>
              <a:ext uri="{FF2B5EF4-FFF2-40B4-BE49-F238E27FC236}">
                <a16:creationId xmlns:a16="http://schemas.microsoft.com/office/drawing/2014/main" id="{793CE153-F40A-8F8A-B59D-4045EC970EA1}"/>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0ECE8A6F-452B-AB77-3AFD-9F8EE3CE0774}"/>
              </a:ext>
            </a:extLst>
          </p:cNvPr>
          <p:cNvSpPr>
            <a:spLocks noGrp="1"/>
          </p:cNvSpPr>
          <p:nvPr>
            <p:ph type="sldNum" sz="quarter" idx="5"/>
          </p:nvPr>
        </p:nvSpPr>
        <p:spPr/>
        <p:txBody>
          <a:bodyPr/>
          <a:lstStyle/>
          <a:p>
            <a:fld id="{AEB11B56-DA2A-46CC-BBEF-FE3C6A467F86}" type="slidenum">
              <a:rPr lang="en-US" smtClean="0"/>
              <a:t>57</a:t>
            </a:fld>
            <a:endParaRPr lang="en-US" dirty="0"/>
          </a:p>
        </p:txBody>
      </p:sp>
    </p:spTree>
    <p:extLst>
      <p:ext uri="{BB962C8B-B14F-4D97-AF65-F5344CB8AC3E}">
        <p14:creationId xmlns:p14="http://schemas.microsoft.com/office/powerpoint/2010/main" val="3370952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360DD-2C6F-95EC-3BAA-9A3811AA6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F3D85-3936-304A-BDB4-E07EA20B2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B63DD-7CD4-B678-EC83-0880689833D0}"/>
              </a:ext>
            </a:extLst>
          </p:cNvPr>
          <p:cNvSpPr>
            <a:spLocks noGrp="1"/>
          </p:cNvSpPr>
          <p:nvPr>
            <p:ph type="body" idx="1"/>
          </p:nvPr>
        </p:nvSpPr>
        <p:spPr/>
        <p:txBody>
          <a:bodyPr/>
          <a:lstStyle/>
          <a:p>
            <a:endParaRPr lang="en-US" dirty="0"/>
          </a:p>
          <a:p>
            <a:endParaRPr lang="en-US" dirty="0"/>
          </a:p>
        </p:txBody>
      </p:sp>
      <p:sp>
        <p:nvSpPr>
          <p:cNvPr id="4" name="Footer Placeholder 3">
            <a:extLst>
              <a:ext uri="{FF2B5EF4-FFF2-40B4-BE49-F238E27FC236}">
                <a16:creationId xmlns:a16="http://schemas.microsoft.com/office/drawing/2014/main" id="{A35A0991-FB1C-FF39-CD41-99B000DF669E}"/>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AA4C8EEC-51AF-0EF8-88CE-93DB9EEA9B6E}"/>
              </a:ext>
            </a:extLst>
          </p:cNvPr>
          <p:cNvSpPr>
            <a:spLocks noGrp="1"/>
          </p:cNvSpPr>
          <p:nvPr>
            <p:ph type="sldNum" sz="quarter" idx="5"/>
          </p:nvPr>
        </p:nvSpPr>
        <p:spPr/>
        <p:txBody>
          <a:bodyPr/>
          <a:lstStyle/>
          <a:p>
            <a:fld id="{AEB11B56-DA2A-46CC-BBEF-FE3C6A467F86}" type="slidenum">
              <a:rPr lang="en-US" smtClean="0"/>
              <a:t>58</a:t>
            </a:fld>
            <a:endParaRPr lang="en-US" dirty="0"/>
          </a:p>
        </p:txBody>
      </p:sp>
    </p:spTree>
    <p:extLst>
      <p:ext uri="{BB962C8B-B14F-4D97-AF65-F5344CB8AC3E}">
        <p14:creationId xmlns:p14="http://schemas.microsoft.com/office/powerpoint/2010/main" val="1263648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2363F-7A23-E58D-E421-20BAB5F9F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50116-AAE1-9213-FA8F-62D94EE82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38509-D6FA-8C3C-E931-D2FF37B88E10}"/>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7C3DA48A-0BED-BCAE-071A-73E473223663}"/>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E45A81BA-AF71-1627-13CE-9F650DEF6007}"/>
              </a:ext>
            </a:extLst>
          </p:cNvPr>
          <p:cNvSpPr>
            <a:spLocks noGrp="1"/>
          </p:cNvSpPr>
          <p:nvPr>
            <p:ph type="sldNum" sz="quarter" idx="5"/>
          </p:nvPr>
        </p:nvSpPr>
        <p:spPr/>
        <p:txBody>
          <a:bodyPr/>
          <a:lstStyle/>
          <a:p>
            <a:fld id="{AEB11B56-DA2A-46CC-BBEF-FE3C6A467F86}" type="slidenum">
              <a:rPr lang="en-US" smtClean="0"/>
              <a:t>59</a:t>
            </a:fld>
            <a:endParaRPr lang="en-US" dirty="0"/>
          </a:p>
        </p:txBody>
      </p:sp>
    </p:spTree>
    <p:extLst>
      <p:ext uri="{BB962C8B-B14F-4D97-AF65-F5344CB8AC3E}">
        <p14:creationId xmlns:p14="http://schemas.microsoft.com/office/powerpoint/2010/main" val="17186115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CCDC-5318-5F9D-E13A-5A923822A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17AAA-0E7A-47AF-F381-5140B7E5D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C1FDC-441D-8A51-CFBD-E7B2E64D4164}"/>
              </a:ext>
            </a:extLst>
          </p:cNvPr>
          <p:cNvSpPr>
            <a:spLocks noGrp="1"/>
          </p:cNvSpPr>
          <p:nvPr>
            <p:ph type="body" idx="1"/>
          </p:nvPr>
        </p:nvSpPr>
        <p:spPr/>
        <p:txBody>
          <a:bodyPr/>
          <a:lstStyle/>
          <a:p>
            <a:endParaRPr lang="en-US" dirty="0"/>
          </a:p>
          <a:p>
            <a:endParaRPr lang="en-US" dirty="0"/>
          </a:p>
        </p:txBody>
      </p:sp>
      <p:sp>
        <p:nvSpPr>
          <p:cNvPr id="4" name="Footer Placeholder 3">
            <a:extLst>
              <a:ext uri="{FF2B5EF4-FFF2-40B4-BE49-F238E27FC236}">
                <a16:creationId xmlns:a16="http://schemas.microsoft.com/office/drawing/2014/main" id="{FDEEB7F9-8C7A-CA42-E315-10A3E3EF54C3}"/>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C8785DDD-3F4A-27C0-92DE-CC2A5767198C}"/>
              </a:ext>
            </a:extLst>
          </p:cNvPr>
          <p:cNvSpPr>
            <a:spLocks noGrp="1"/>
          </p:cNvSpPr>
          <p:nvPr>
            <p:ph type="sldNum" sz="quarter" idx="5"/>
          </p:nvPr>
        </p:nvSpPr>
        <p:spPr/>
        <p:txBody>
          <a:bodyPr/>
          <a:lstStyle/>
          <a:p>
            <a:fld id="{AEB11B56-DA2A-46CC-BBEF-FE3C6A467F86}" type="slidenum">
              <a:rPr lang="en-US" smtClean="0"/>
              <a:t>60</a:t>
            </a:fld>
            <a:endParaRPr lang="en-US" dirty="0"/>
          </a:p>
        </p:txBody>
      </p:sp>
    </p:spTree>
    <p:extLst>
      <p:ext uri="{BB962C8B-B14F-4D97-AF65-F5344CB8AC3E}">
        <p14:creationId xmlns:p14="http://schemas.microsoft.com/office/powerpoint/2010/main" val="3043130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2A2C0-84FF-2848-501D-54095C48C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239D0-7ACA-FC98-0FB6-03CEC1DFD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F528F-88A9-DA38-848D-75342E4D0672}"/>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AF0110B-C38D-2BB6-F72C-2B7ECE679637}"/>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73D0A02C-2D3F-309A-5FF8-0DC42C7EC153}"/>
              </a:ext>
            </a:extLst>
          </p:cNvPr>
          <p:cNvSpPr>
            <a:spLocks noGrp="1"/>
          </p:cNvSpPr>
          <p:nvPr>
            <p:ph type="sldNum" sz="quarter" idx="5"/>
          </p:nvPr>
        </p:nvSpPr>
        <p:spPr/>
        <p:txBody>
          <a:bodyPr/>
          <a:lstStyle/>
          <a:p>
            <a:fld id="{AEB11B56-DA2A-46CC-BBEF-FE3C6A467F86}" type="slidenum">
              <a:rPr lang="en-US" smtClean="0"/>
              <a:t>61</a:t>
            </a:fld>
            <a:endParaRPr lang="en-US" dirty="0"/>
          </a:p>
        </p:txBody>
      </p:sp>
    </p:spTree>
    <p:extLst>
      <p:ext uri="{BB962C8B-B14F-4D97-AF65-F5344CB8AC3E}">
        <p14:creationId xmlns:p14="http://schemas.microsoft.com/office/powerpoint/2010/main" val="2676771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2C578-367D-1B5E-2F16-B9DB15BC2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B0E1E-E1D8-7AAB-9D2D-1A128CB5B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AB655-1B4A-E73C-DD10-788BF2661F4E}"/>
              </a:ext>
            </a:extLst>
          </p:cNvPr>
          <p:cNvSpPr>
            <a:spLocks noGrp="1"/>
          </p:cNvSpPr>
          <p:nvPr>
            <p:ph type="body" idx="1"/>
          </p:nvPr>
        </p:nvSpPr>
        <p:spPr/>
        <p:txBody>
          <a:bodyPr/>
          <a:lstStyle/>
          <a:p>
            <a:r>
              <a:rPr lang="en-US" dirty="0"/>
              <a:t>Picture generated in AI by Microsoft.</a:t>
            </a:r>
          </a:p>
        </p:txBody>
      </p:sp>
      <p:sp>
        <p:nvSpPr>
          <p:cNvPr id="4" name="Footer Placeholder 3">
            <a:extLst>
              <a:ext uri="{FF2B5EF4-FFF2-40B4-BE49-F238E27FC236}">
                <a16:creationId xmlns:a16="http://schemas.microsoft.com/office/drawing/2014/main" id="{3CEB2C86-AD6E-9314-15E9-A8F2B28A721C}"/>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FAAABFF8-3D54-CF60-7065-D101D68718CF}"/>
              </a:ext>
            </a:extLst>
          </p:cNvPr>
          <p:cNvSpPr>
            <a:spLocks noGrp="1"/>
          </p:cNvSpPr>
          <p:nvPr>
            <p:ph type="sldNum" sz="quarter" idx="5"/>
          </p:nvPr>
        </p:nvSpPr>
        <p:spPr/>
        <p:txBody>
          <a:bodyPr/>
          <a:lstStyle/>
          <a:p>
            <a:fld id="{AEB11B56-DA2A-46CC-BBEF-FE3C6A467F86}" type="slidenum">
              <a:rPr lang="en-US" smtClean="0"/>
              <a:t>62</a:t>
            </a:fld>
            <a:endParaRPr lang="en-US" dirty="0"/>
          </a:p>
        </p:txBody>
      </p:sp>
    </p:spTree>
    <p:extLst>
      <p:ext uri="{BB962C8B-B14F-4D97-AF65-F5344CB8AC3E}">
        <p14:creationId xmlns:p14="http://schemas.microsoft.com/office/powerpoint/2010/main" val="2619509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10CEA-7170-CD82-FB8E-E335C590B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4A625-777A-5370-D002-EDBC1B674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B861D-9D66-04A3-6686-FBCDDDB10D75}"/>
              </a:ext>
            </a:extLst>
          </p:cNvPr>
          <p:cNvSpPr>
            <a:spLocks noGrp="1"/>
          </p:cNvSpPr>
          <p:nvPr>
            <p:ph type="body" idx="1"/>
          </p:nvPr>
        </p:nvSpPr>
        <p:spPr/>
        <p:txBody>
          <a:bodyPr/>
          <a:lstStyle/>
          <a:p>
            <a:r>
              <a:rPr lang="en-US" dirty="0"/>
              <a:t>Picture generated in AI by Microsoft.</a:t>
            </a:r>
          </a:p>
        </p:txBody>
      </p:sp>
      <p:sp>
        <p:nvSpPr>
          <p:cNvPr id="4" name="Footer Placeholder 3">
            <a:extLst>
              <a:ext uri="{FF2B5EF4-FFF2-40B4-BE49-F238E27FC236}">
                <a16:creationId xmlns:a16="http://schemas.microsoft.com/office/drawing/2014/main" id="{EDF74099-6A5E-67DA-CDA7-8C9F777129BC}"/>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CA59E220-71A9-8249-9E0A-DA0CF5C9974A}"/>
              </a:ext>
            </a:extLst>
          </p:cNvPr>
          <p:cNvSpPr>
            <a:spLocks noGrp="1"/>
          </p:cNvSpPr>
          <p:nvPr>
            <p:ph type="sldNum" sz="quarter" idx="5"/>
          </p:nvPr>
        </p:nvSpPr>
        <p:spPr/>
        <p:txBody>
          <a:bodyPr/>
          <a:lstStyle/>
          <a:p>
            <a:fld id="{AEB11B56-DA2A-46CC-BBEF-FE3C6A467F86}" type="slidenum">
              <a:rPr lang="en-US" smtClean="0"/>
              <a:t>63</a:t>
            </a:fld>
            <a:endParaRPr lang="en-US" dirty="0"/>
          </a:p>
        </p:txBody>
      </p:sp>
    </p:spTree>
    <p:extLst>
      <p:ext uri="{BB962C8B-B14F-4D97-AF65-F5344CB8AC3E}">
        <p14:creationId xmlns:p14="http://schemas.microsoft.com/office/powerpoint/2010/main" val="3668251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0AD54-120B-EA41-5BD6-2B4B880B7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5DF0C-9AC9-4397-1818-C997E9D69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69FE9-AA8C-03C0-DBBD-5479D8289402}"/>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1C3913C0-13F3-D4A7-CF34-3D5FA408D306}"/>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C9932B87-9952-4E70-FCDF-0A0A1310BDFC}"/>
              </a:ext>
            </a:extLst>
          </p:cNvPr>
          <p:cNvSpPr>
            <a:spLocks noGrp="1"/>
          </p:cNvSpPr>
          <p:nvPr>
            <p:ph type="sldNum" sz="quarter" idx="5"/>
          </p:nvPr>
        </p:nvSpPr>
        <p:spPr/>
        <p:txBody>
          <a:bodyPr/>
          <a:lstStyle/>
          <a:p>
            <a:fld id="{AEB11B56-DA2A-46CC-BBEF-FE3C6A467F86}" type="slidenum">
              <a:rPr lang="en-US" smtClean="0"/>
              <a:t>64</a:t>
            </a:fld>
            <a:endParaRPr lang="en-US" dirty="0"/>
          </a:p>
        </p:txBody>
      </p:sp>
    </p:spTree>
    <p:extLst>
      <p:ext uri="{BB962C8B-B14F-4D97-AF65-F5344CB8AC3E}">
        <p14:creationId xmlns:p14="http://schemas.microsoft.com/office/powerpoint/2010/main" val="33127107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C8C4A-9E28-FBB0-2948-35BE3B666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C6434-CCE3-BC32-0075-FC1A75B4B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D88FB-0787-01C9-3129-F596D4D80D36}"/>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EEA712F3-2822-6384-D1F8-91FF7BC901F5}"/>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84565059-9898-1991-4866-B522DA53C085}"/>
              </a:ext>
            </a:extLst>
          </p:cNvPr>
          <p:cNvSpPr>
            <a:spLocks noGrp="1"/>
          </p:cNvSpPr>
          <p:nvPr>
            <p:ph type="sldNum" sz="quarter" idx="5"/>
          </p:nvPr>
        </p:nvSpPr>
        <p:spPr/>
        <p:txBody>
          <a:bodyPr/>
          <a:lstStyle/>
          <a:p>
            <a:fld id="{AEB11B56-DA2A-46CC-BBEF-FE3C6A467F86}" type="slidenum">
              <a:rPr lang="en-US" smtClean="0"/>
              <a:t>65</a:t>
            </a:fld>
            <a:endParaRPr lang="en-US" dirty="0"/>
          </a:p>
        </p:txBody>
      </p:sp>
    </p:spTree>
    <p:extLst>
      <p:ext uri="{BB962C8B-B14F-4D97-AF65-F5344CB8AC3E}">
        <p14:creationId xmlns:p14="http://schemas.microsoft.com/office/powerpoint/2010/main" val="28584590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52AAD-1B03-615B-6235-B5931C57C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98E1B-0ABA-0073-B1A6-BA514535C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9DC9E-B6EC-26D3-A497-CBF566B2026C}"/>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7ACD9C48-B240-8D4B-50AA-D2EEC95263E0}"/>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ED1F0530-2A36-FA01-B050-5C68A7BC24A6}"/>
              </a:ext>
            </a:extLst>
          </p:cNvPr>
          <p:cNvSpPr>
            <a:spLocks noGrp="1"/>
          </p:cNvSpPr>
          <p:nvPr>
            <p:ph type="sldNum" sz="quarter" idx="5"/>
          </p:nvPr>
        </p:nvSpPr>
        <p:spPr/>
        <p:txBody>
          <a:bodyPr/>
          <a:lstStyle/>
          <a:p>
            <a:fld id="{AEB11B56-DA2A-46CC-BBEF-FE3C6A467F86}" type="slidenum">
              <a:rPr lang="en-US" smtClean="0"/>
              <a:t>66</a:t>
            </a:fld>
            <a:endParaRPr lang="en-US" dirty="0"/>
          </a:p>
        </p:txBody>
      </p:sp>
    </p:spTree>
    <p:extLst>
      <p:ext uri="{BB962C8B-B14F-4D97-AF65-F5344CB8AC3E}">
        <p14:creationId xmlns:p14="http://schemas.microsoft.com/office/powerpoint/2010/main" val="196115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29DBE-B4AA-157E-56D9-43B4AAFD3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8D8D7-BEF4-3EE7-71E3-67014E0A5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F10F7-622E-73DE-B97B-F154EC6CB708}"/>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CBCA1C57-47EE-A8DF-4A3B-238E47DBA30D}"/>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6317C7D8-1BD6-9BE6-1423-5A3F1007AF19}"/>
              </a:ext>
            </a:extLst>
          </p:cNvPr>
          <p:cNvSpPr>
            <a:spLocks noGrp="1"/>
          </p:cNvSpPr>
          <p:nvPr>
            <p:ph type="sldNum" sz="quarter" idx="5"/>
          </p:nvPr>
        </p:nvSpPr>
        <p:spPr/>
        <p:txBody>
          <a:bodyPr/>
          <a:lstStyle/>
          <a:p>
            <a:fld id="{AEB11B56-DA2A-46CC-BBEF-FE3C6A467F86}" type="slidenum">
              <a:rPr lang="en-US" smtClean="0"/>
              <a:t>13</a:t>
            </a:fld>
            <a:endParaRPr lang="en-US" dirty="0"/>
          </a:p>
        </p:txBody>
      </p:sp>
    </p:spTree>
    <p:extLst>
      <p:ext uri="{BB962C8B-B14F-4D97-AF65-F5344CB8AC3E}">
        <p14:creationId xmlns:p14="http://schemas.microsoft.com/office/powerpoint/2010/main" val="3408014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6EEF7-FD00-F8AF-377B-CB921B55B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C1FC9-6638-B20E-67BF-691F5C0C0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4E077-66C0-9DCF-22DC-E8345F625AFA}"/>
              </a:ext>
            </a:extLst>
          </p:cNvPr>
          <p:cNvSpPr>
            <a:spLocks noGrp="1"/>
          </p:cNvSpPr>
          <p:nvPr>
            <p:ph type="body" idx="1"/>
          </p:nvPr>
        </p:nvSpPr>
        <p:spPr/>
        <p:txBody>
          <a:bodyPr/>
          <a:lstStyle/>
          <a:p>
            <a:r>
              <a:rPr lang="en-US" dirty="0"/>
              <a:t>Instructor, please add an Agriculture employer example to discuss.</a:t>
            </a:r>
          </a:p>
        </p:txBody>
      </p:sp>
      <p:sp>
        <p:nvSpPr>
          <p:cNvPr id="4" name="Footer Placeholder 3">
            <a:extLst>
              <a:ext uri="{FF2B5EF4-FFF2-40B4-BE49-F238E27FC236}">
                <a16:creationId xmlns:a16="http://schemas.microsoft.com/office/drawing/2014/main" id="{0F26530C-A8FD-37CC-F551-8D52F7EEA39C}"/>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79708B95-070A-6555-857B-751B865E66A7}"/>
              </a:ext>
            </a:extLst>
          </p:cNvPr>
          <p:cNvSpPr>
            <a:spLocks noGrp="1"/>
          </p:cNvSpPr>
          <p:nvPr>
            <p:ph type="sldNum" sz="quarter" idx="5"/>
          </p:nvPr>
        </p:nvSpPr>
        <p:spPr/>
        <p:txBody>
          <a:bodyPr/>
          <a:lstStyle/>
          <a:p>
            <a:fld id="{AEB11B56-DA2A-46CC-BBEF-FE3C6A467F86}" type="slidenum">
              <a:rPr lang="en-US" smtClean="0"/>
              <a:t>67</a:t>
            </a:fld>
            <a:endParaRPr lang="en-US" dirty="0"/>
          </a:p>
        </p:txBody>
      </p:sp>
    </p:spTree>
    <p:extLst>
      <p:ext uri="{BB962C8B-B14F-4D97-AF65-F5344CB8AC3E}">
        <p14:creationId xmlns:p14="http://schemas.microsoft.com/office/powerpoint/2010/main" val="30648660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055A9-2FED-E91A-33DA-BE8382953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40BF3-108B-5B43-BAB6-440E2FB62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D180A-4F07-772A-554D-AB9D1E09B365}"/>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F0A3D797-5B33-94AF-457C-3E3DE61CE5F4}"/>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8A8CD8D8-F326-2C3B-D505-632113A32A3F}"/>
              </a:ext>
            </a:extLst>
          </p:cNvPr>
          <p:cNvSpPr>
            <a:spLocks noGrp="1"/>
          </p:cNvSpPr>
          <p:nvPr>
            <p:ph type="sldNum" sz="quarter" idx="5"/>
          </p:nvPr>
        </p:nvSpPr>
        <p:spPr/>
        <p:txBody>
          <a:bodyPr/>
          <a:lstStyle/>
          <a:p>
            <a:fld id="{AEB11B56-DA2A-46CC-BBEF-FE3C6A467F86}" type="slidenum">
              <a:rPr lang="en-US" smtClean="0"/>
              <a:t>68</a:t>
            </a:fld>
            <a:endParaRPr lang="en-US" dirty="0"/>
          </a:p>
        </p:txBody>
      </p:sp>
    </p:spTree>
    <p:extLst>
      <p:ext uri="{BB962C8B-B14F-4D97-AF65-F5344CB8AC3E}">
        <p14:creationId xmlns:p14="http://schemas.microsoft.com/office/powerpoint/2010/main" val="24253421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6113E-BD45-975D-4F33-132D7092E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94E46-6B78-CE70-5973-DC7F58213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33E3F-41BC-C3BD-86F8-7A1F64684776}"/>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A3F428B2-EDBA-0093-141F-E8E379304535}"/>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D3756F7F-02E7-9388-85F9-AC243ECD4550}"/>
              </a:ext>
            </a:extLst>
          </p:cNvPr>
          <p:cNvSpPr>
            <a:spLocks noGrp="1"/>
          </p:cNvSpPr>
          <p:nvPr>
            <p:ph type="sldNum" sz="quarter" idx="5"/>
          </p:nvPr>
        </p:nvSpPr>
        <p:spPr/>
        <p:txBody>
          <a:bodyPr/>
          <a:lstStyle/>
          <a:p>
            <a:fld id="{AEB11B56-DA2A-46CC-BBEF-FE3C6A467F86}" type="slidenum">
              <a:rPr lang="en-US" smtClean="0"/>
              <a:t>69</a:t>
            </a:fld>
            <a:endParaRPr lang="en-US" dirty="0"/>
          </a:p>
        </p:txBody>
      </p:sp>
    </p:spTree>
    <p:extLst>
      <p:ext uri="{BB962C8B-B14F-4D97-AF65-F5344CB8AC3E}">
        <p14:creationId xmlns:p14="http://schemas.microsoft.com/office/powerpoint/2010/main" val="153323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68686-817D-F9D6-CB55-C5CB7BE17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B284E-A209-F150-4A26-922CD5742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2CEDC-7D58-5F76-B750-E9267BA13A46}"/>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97CC9362-AC8E-724B-23D0-6D50AD7F9F94}"/>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3425579E-3022-5F52-5463-C4CB4000D650}"/>
              </a:ext>
            </a:extLst>
          </p:cNvPr>
          <p:cNvSpPr>
            <a:spLocks noGrp="1"/>
          </p:cNvSpPr>
          <p:nvPr>
            <p:ph type="sldNum" sz="quarter" idx="5"/>
          </p:nvPr>
        </p:nvSpPr>
        <p:spPr/>
        <p:txBody>
          <a:bodyPr/>
          <a:lstStyle/>
          <a:p>
            <a:fld id="{AEB11B56-DA2A-46CC-BBEF-FE3C6A467F86}" type="slidenum">
              <a:rPr lang="en-US" smtClean="0"/>
              <a:t>70</a:t>
            </a:fld>
            <a:endParaRPr lang="en-US" dirty="0"/>
          </a:p>
        </p:txBody>
      </p:sp>
    </p:spTree>
    <p:extLst>
      <p:ext uri="{BB962C8B-B14F-4D97-AF65-F5344CB8AC3E}">
        <p14:creationId xmlns:p14="http://schemas.microsoft.com/office/powerpoint/2010/main" val="33903905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621AE-B5B4-316E-92DC-07319DC51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A9870-0E16-86D8-2C65-736FAA649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B060D-4FDA-B548-EC10-62FF28FF65D6}"/>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1A29B2F-8A35-22DC-7C2C-861718C6292E}"/>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F261FD18-B77C-B858-9F8D-0F547DDCB8D7}"/>
              </a:ext>
            </a:extLst>
          </p:cNvPr>
          <p:cNvSpPr>
            <a:spLocks noGrp="1"/>
          </p:cNvSpPr>
          <p:nvPr>
            <p:ph type="sldNum" sz="quarter" idx="5"/>
          </p:nvPr>
        </p:nvSpPr>
        <p:spPr/>
        <p:txBody>
          <a:bodyPr/>
          <a:lstStyle/>
          <a:p>
            <a:fld id="{AEB11B56-DA2A-46CC-BBEF-FE3C6A467F86}" type="slidenum">
              <a:rPr lang="en-US" smtClean="0"/>
              <a:t>71</a:t>
            </a:fld>
            <a:endParaRPr lang="en-US" dirty="0"/>
          </a:p>
        </p:txBody>
      </p:sp>
    </p:spTree>
    <p:extLst>
      <p:ext uri="{BB962C8B-B14F-4D97-AF65-F5344CB8AC3E}">
        <p14:creationId xmlns:p14="http://schemas.microsoft.com/office/powerpoint/2010/main" val="638723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AEB11B56-DA2A-46CC-BBEF-FE3C6A467F86}" type="slidenum">
              <a:rPr lang="en-US" smtClean="0"/>
              <a:t>14</a:t>
            </a:fld>
            <a:endParaRPr lang="en-US" dirty="0"/>
          </a:p>
        </p:txBody>
      </p:sp>
    </p:spTree>
    <p:extLst>
      <p:ext uri="{BB962C8B-B14F-4D97-AF65-F5344CB8AC3E}">
        <p14:creationId xmlns:p14="http://schemas.microsoft.com/office/powerpoint/2010/main" val="1286715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AEB11B56-DA2A-46CC-BBEF-FE3C6A467F86}" type="slidenum">
              <a:rPr lang="en-US" smtClean="0"/>
              <a:t>15</a:t>
            </a:fld>
            <a:endParaRPr lang="en-US" dirty="0"/>
          </a:p>
        </p:txBody>
      </p:sp>
    </p:spTree>
    <p:extLst>
      <p:ext uri="{BB962C8B-B14F-4D97-AF65-F5344CB8AC3E}">
        <p14:creationId xmlns:p14="http://schemas.microsoft.com/office/powerpoint/2010/main" val="2460499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95A7C-065C-18B8-A147-B0CBCEADA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E9E14-40DE-9D13-84CD-678C45606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1B94A-FFE9-1C4A-8E3A-609F76D51C0A}"/>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22E02BF-23D2-8E35-5B03-094E4B875ACF}"/>
              </a:ext>
            </a:extLst>
          </p:cNvPr>
          <p:cNvSpPr>
            <a:spLocks noGrp="1"/>
          </p:cNvSpPr>
          <p:nvPr>
            <p:ph type="ftr"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3F35742F-3756-3C3C-E4AD-800288F53BA1}"/>
              </a:ext>
            </a:extLst>
          </p:cNvPr>
          <p:cNvSpPr>
            <a:spLocks noGrp="1"/>
          </p:cNvSpPr>
          <p:nvPr>
            <p:ph type="sldNum" sz="quarter" idx="5"/>
          </p:nvPr>
        </p:nvSpPr>
        <p:spPr/>
        <p:txBody>
          <a:bodyPr/>
          <a:lstStyle/>
          <a:p>
            <a:fld id="{AEB11B56-DA2A-46CC-BBEF-FE3C6A467F86}" type="slidenum">
              <a:rPr lang="en-US" smtClean="0"/>
              <a:t>16</a:t>
            </a:fld>
            <a:endParaRPr lang="en-US" dirty="0"/>
          </a:p>
        </p:txBody>
      </p:sp>
    </p:spTree>
    <p:extLst>
      <p:ext uri="{BB962C8B-B14F-4D97-AF65-F5344CB8AC3E}">
        <p14:creationId xmlns:p14="http://schemas.microsoft.com/office/powerpoint/2010/main" val="416864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9814214" y="6379067"/>
            <a:ext cx="1707572" cy="365125"/>
          </a:xfrm>
        </p:spPr>
        <p:txBody>
          <a:bodyPr/>
          <a:lstStyle>
            <a:lvl1pPr>
              <a:defRPr>
                <a:solidFill>
                  <a:srgbClr val="00567D"/>
                </a:solidFill>
              </a:defRPr>
            </a:lvl1pPr>
          </a:lstStyle>
          <a:p>
            <a:pPr algn="l"/>
            <a:r>
              <a:rPr lang="en-US" dirty="0"/>
              <a:t>Workbook Page #</a:t>
            </a:r>
          </a:p>
        </p:txBody>
      </p:sp>
      <p:sp>
        <p:nvSpPr>
          <p:cNvPr id="6" name="Slide Number Placeholder 5"/>
          <p:cNvSpPr>
            <a:spLocks noGrp="1"/>
          </p:cNvSpPr>
          <p:nvPr>
            <p:ph type="sldNum" sz="quarter" idx="12"/>
          </p:nvPr>
        </p:nvSpPr>
        <p:spPr>
          <a:xfrm>
            <a:off x="192924" y="6379066"/>
            <a:ext cx="477290" cy="365125"/>
          </a:xfrm>
        </p:spPr>
        <p:txBody>
          <a:bodyPr/>
          <a:lstStyle>
            <a:lvl1pPr>
              <a:defRPr>
                <a:solidFill>
                  <a:schemeClr val="bg1"/>
                </a:solidFill>
              </a:defRPr>
            </a:lvl1pPr>
          </a:lstStyle>
          <a:p>
            <a:fld id="{99562CDD-8BC9-4CF6-AA03-D93997F55C9A}" type="slidenum">
              <a:rPr lang="en-US" smtClean="0"/>
              <a:pPr/>
              <a:t>‹#›</a:t>
            </a:fld>
            <a:endParaRPr lang="en-US" dirty="0"/>
          </a:p>
        </p:txBody>
      </p:sp>
    </p:spTree>
    <p:extLst>
      <p:ext uri="{BB962C8B-B14F-4D97-AF65-F5344CB8AC3E}">
        <p14:creationId xmlns:p14="http://schemas.microsoft.com/office/powerpoint/2010/main" val="3877524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Workbook Page #</a:t>
            </a:r>
          </a:p>
        </p:txBody>
      </p:sp>
      <p:sp>
        <p:nvSpPr>
          <p:cNvPr id="6" name="Slide Number Placeholder 5"/>
          <p:cNvSpPr>
            <a:spLocks noGrp="1"/>
          </p:cNvSpPr>
          <p:nvPr>
            <p:ph type="sldNum" sz="quarter" idx="12"/>
          </p:nvPr>
        </p:nvSpPr>
        <p:spPr/>
        <p:txBody>
          <a:bodyPr/>
          <a:lstStyle/>
          <a:p>
            <a:fld id="{99562CDD-8BC9-4CF6-AA03-D93997F55C9A}" type="slidenum">
              <a:rPr lang="en-US" smtClean="0"/>
              <a:t>‹#›</a:t>
            </a:fld>
            <a:endParaRPr lang="en-US" dirty="0"/>
          </a:p>
        </p:txBody>
      </p:sp>
    </p:spTree>
    <p:extLst>
      <p:ext uri="{BB962C8B-B14F-4D97-AF65-F5344CB8AC3E}">
        <p14:creationId xmlns:p14="http://schemas.microsoft.com/office/powerpoint/2010/main" val="167386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Workbook Page #</a:t>
            </a:r>
          </a:p>
        </p:txBody>
      </p:sp>
      <p:sp>
        <p:nvSpPr>
          <p:cNvPr id="6" name="Slide Number Placeholder 5"/>
          <p:cNvSpPr>
            <a:spLocks noGrp="1"/>
          </p:cNvSpPr>
          <p:nvPr>
            <p:ph type="sldNum" sz="quarter" idx="12"/>
          </p:nvPr>
        </p:nvSpPr>
        <p:spPr/>
        <p:txBody>
          <a:bodyPr/>
          <a:lstStyle/>
          <a:p>
            <a:fld id="{99562CDD-8BC9-4CF6-AA03-D93997F55C9A}" type="slidenum">
              <a:rPr lang="en-US" smtClean="0"/>
              <a:t>‹#›</a:t>
            </a:fld>
            <a:endParaRPr lang="en-US" dirty="0"/>
          </a:p>
        </p:txBody>
      </p:sp>
    </p:spTree>
    <p:extLst>
      <p:ext uri="{BB962C8B-B14F-4D97-AF65-F5344CB8AC3E}">
        <p14:creationId xmlns:p14="http://schemas.microsoft.com/office/powerpoint/2010/main" val="3694883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Workbook Page #</a:t>
            </a:r>
          </a:p>
        </p:txBody>
      </p:sp>
      <p:sp>
        <p:nvSpPr>
          <p:cNvPr id="6" name="Slide Number Placeholder 5"/>
          <p:cNvSpPr>
            <a:spLocks noGrp="1"/>
          </p:cNvSpPr>
          <p:nvPr>
            <p:ph type="sldNum" sz="quarter" idx="12"/>
          </p:nvPr>
        </p:nvSpPr>
        <p:spPr/>
        <p:txBody>
          <a:bodyPr/>
          <a:lstStyle/>
          <a:p>
            <a:fld id="{99562CDD-8BC9-4CF6-AA03-D93997F55C9A}" type="slidenum">
              <a:rPr lang="en-US" smtClean="0"/>
              <a:t>‹#›</a:t>
            </a:fld>
            <a:endParaRPr lang="en-US" dirty="0"/>
          </a:p>
        </p:txBody>
      </p:sp>
    </p:spTree>
    <p:extLst>
      <p:ext uri="{BB962C8B-B14F-4D97-AF65-F5344CB8AC3E}">
        <p14:creationId xmlns:p14="http://schemas.microsoft.com/office/powerpoint/2010/main" val="305806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Workbook Page #</a:t>
            </a:r>
          </a:p>
        </p:txBody>
      </p:sp>
      <p:sp>
        <p:nvSpPr>
          <p:cNvPr id="6" name="Slide Number Placeholder 5"/>
          <p:cNvSpPr>
            <a:spLocks noGrp="1"/>
          </p:cNvSpPr>
          <p:nvPr>
            <p:ph type="sldNum" sz="quarter" idx="12"/>
          </p:nvPr>
        </p:nvSpPr>
        <p:spPr/>
        <p:txBody>
          <a:bodyPr/>
          <a:lstStyle/>
          <a:p>
            <a:fld id="{99562CDD-8BC9-4CF6-AA03-D93997F55C9A}" type="slidenum">
              <a:rPr lang="en-US" smtClean="0"/>
              <a:t>‹#›</a:t>
            </a:fld>
            <a:endParaRPr lang="en-US" dirty="0"/>
          </a:p>
        </p:txBody>
      </p:sp>
    </p:spTree>
    <p:extLst>
      <p:ext uri="{BB962C8B-B14F-4D97-AF65-F5344CB8AC3E}">
        <p14:creationId xmlns:p14="http://schemas.microsoft.com/office/powerpoint/2010/main" val="202638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Workbook Page #</a:t>
            </a:r>
          </a:p>
        </p:txBody>
      </p:sp>
      <p:sp>
        <p:nvSpPr>
          <p:cNvPr id="7" name="Slide Number Placeholder 6"/>
          <p:cNvSpPr>
            <a:spLocks noGrp="1"/>
          </p:cNvSpPr>
          <p:nvPr>
            <p:ph type="sldNum" sz="quarter" idx="12"/>
          </p:nvPr>
        </p:nvSpPr>
        <p:spPr/>
        <p:txBody>
          <a:bodyPr/>
          <a:lstStyle/>
          <a:p>
            <a:fld id="{99562CDD-8BC9-4CF6-AA03-D93997F55C9A}" type="slidenum">
              <a:rPr lang="en-US" smtClean="0"/>
              <a:t>‹#›</a:t>
            </a:fld>
            <a:endParaRPr lang="en-US" dirty="0"/>
          </a:p>
        </p:txBody>
      </p:sp>
    </p:spTree>
    <p:extLst>
      <p:ext uri="{BB962C8B-B14F-4D97-AF65-F5344CB8AC3E}">
        <p14:creationId xmlns:p14="http://schemas.microsoft.com/office/powerpoint/2010/main" val="388689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Workbook Page #</a:t>
            </a:r>
          </a:p>
        </p:txBody>
      </p:sp>
      <p:sp>
        <p:nvSpPr>
          <p:cNvPr id="9" name="Slide Number Placeholder 8"/>
          <p:cNvSpPr>
            <a:spLocks noGrp="1"/>
          </p:cNvSpPr>
          <p:nvPr>
            <p:ph type="sldNum" sz="quarter" idx="12"/>
          </p:nvPr>
        </p:nvSpPr>
        <p:spPr/>
        <p:txBody>
          <a:bodyPr/>
          <a:lstStyle/>
          <a:p>
            <a:fld id="{99562CDD-8BC9-4CF6-AA03-D93997F55C9A}" type="slidenum">
              <a:rPr lang="en-US" smtClean="0"/>
              <a:t>‹#›</a:t>
            </a:fld>
            <a:endParaRPr lang="en-US" dirty="0"/>
          </a:p>
        </p:txBody>
      </p:sp>
    </p:spTree>
    <p:extLst>
      <p:ext uri="{BB962C8B-B14F-4D97-AF65-F5344CB8AC3E}">
        <p14:creationId xmlns:p14="http://schemas.microsoft.com/office/powerpoint/2010/main" val="211440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Workbook Page #</a:t>
            </a:r>
          </a:p>
        </p:txBody>
      </p:sp>
      <p:sp>
        <p:nvSpPr>
          <p:cNvPr id="5" name="Slide Number Placeholder 4"/>
          <p:cNvSpPr>
            <a:spLocks noGrp="1"/>
          </p:cNvSpPr>
          <p:nvPr>
            <p:ph type="sldNum" sz="quarter" idx="12"/>
          </p:nvPr>
        </p:nvSpPr>
        <p:spPr/>
        <p:txBody>
          <a:bodyPr/>
          <a:lstStyle/>
          <a:p>
            <a:fld id="{99562CDD-8BC9-4CF6-AA03-D93997F55C9A}" type="slidenum">
              <a:rPr lang="en-US" smtClean="0"/>
              <a:t>‹#›</a:t>
            </a:fld>
            <a:endParaRPr lang="en-US" dirty="0"/>
          </a:p>
        </p:txBody>
      </p:sp>
    </p:spTree>
    <p:extLst>
      <p:ext uri="{BB962C8B-B14F-4D97-AF65-F5344CB8AC3E}">
        <p14:creationId xmlns:p14="http://schemas.microsoft.com/office/powerpoint/2010/main" val="18274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Workbook Page #</a:t>
            </a:r>
          </a:p>
        </p:txBody>
      </p:sp>
      <p:sp>
        <p:nvSpPr>
          <p:cNvPr id="4" name="Slide Number Placeholder 3"/>
          <p:cNvSpPr>
            <a:spLocks noGrp="1"/>
          </p:cNvSpPr>
          <p:nvPr>
            <p:ph type="sldNum" sz="quarter" idx="12"/>
          </p:nvPr>
        </p:nvSpPr>
        <p:spPr/>
        <p:txBody>
          <a:bodyPr/>
          <a:lstStyle/>
          <a:p>
            <a:fld id="{99562CDD-8BC9-4CF6-AA03-D93997F55C9A}" type="slidenum">
              <a:rPr lang="en-US" smtClean="0"/>
              <a:t>‹#›</a:t>
            </a:fld>
            <a:endParaRPr lang="en-US" dirty="0"/>
          </a:p>
        </p:txBody>
      </p:sp>
    </p:spTree>
    <p:extLst>
      <p:ext uri="{BB962C8B-B14F-4D97-AF65-F5344CB8AC3E}">
        <p14:creationId xmlns:p14="http://schemas.microsoft.com/office/powerpoint/2010/main" val="183151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Workbook Page #</a:t>
            </a:r>
          </a:p>
        </p:txBody>
      </p:sp>
      <p:sp>
        <p:nvSpPr>
          <p:cNvPr id="7" name="Slide Number Placeholder 6"/>
          <p:cNvSpPr>
            <a:spLocks noGrp="1"/>
          </p:cNvSpPr>
          <p:nvPr>
            <p:ph type="sldNum" sz="quarter" idx="12"/>
          </p:nvPr>
        </p:nvSpPr>
        <p:spPr/>
        <p:txBody>
          <a:bodyPr/>
          <a:lstStyle/>
          <a:p>
            <a:fld id="{99562CDD-8BC9-4CF6-AA03-D93997F55C9A}" type="slidenum">
              <a:rPr lang="en-US" smtClean="0"/>
              <a:t>‹#›</a:t>
            </a:fld>
            <a:endParaRPr lang="en-US" dirty="0"/>
          </a:p>
        </p:txBody>
      </p:sp>
    </p:spTree>
    <p:extLst>
      <p:ext uri="{BB962C8B-B14F-4D97-AF65-F5344CB8AC3E}">
        <p14:creationId xmlns:p14="http://schemas.microsoft.com/office/powerpoint/2010/main" val="1296102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Workbook Page #</a:t>
            </a:r>
          </a:p>
        </p:txBody>
      </p:sp>
      <p:sp>
        <p:nvSpPr>
          <p:cNvPr id="7" name="Slide Number Placeholder 6"/>
          <p:cNvSpPr>
            <a:spLocks noGrp="1"/>
          </p:cNvSpPr>
          <p:nvPr>
            <p:ph type="sldNum" sz="quarter" idx="12"/>
          </p:nvPr>
        </p:nvSpPr>
        <p:spPr/>
        <p:txBody>
          <a:bodyPr/>
          <a:lstStyle/>
          <a:p>
            <a:fld id="{99562CDD-8BC9-4CF6-AA03-D93997F55C9A}" type="slidenum">
              <a:rPr lang="en-US" smtClean="0"/>
              <a:t>‹#›</a:t>
            </a:fld>
            <a:endParaRPr lang="en-US" dirty="0"/>
          </a:p>
        </p:txBody>
      </p:sp>
    </p:spTree>
    <p:extLst>
      <p:ext uri="{BB962C8B-B14F-4D97-AF65-F5344CB8AC3E}">
        <p14:creationId xmlns:p14="http://schemas.microsoft.com/office/powerpoint/2010/main" val="218523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Workbook Page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62CDD-8BC9-4CF6-AA03-D93997F55C9A}" type="slidenum">
              <a:rPr lang="en-US" smtClean="0"/>
              <a:t>‹#›</a:t>
            </a:fld>
            <a:endParaRPr lang="en-US" dirty="0"/>
          </a:p>
        </p:txBody>
      </p:sp>
    </p:spTree>
    <p:extLst>
      <p:ext uri="{BB962C8B-B14F-4D97-AF65-F5344CB8AC3E}">
        <p14:creationId xmlns:p14="http://schemas.microsoft.com/office/powerpoint/2010/main" val="1613921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osha.oregon.gov"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hyperlink" Target="https://osha.oregon.gov/OSHARules/div2/div2J.pdf#page=9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osha.oregon.gov/OSHAPubs/pubform/heat-illness-prevention-sample-plan.docx" TargetMode="Externa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www.osha.oregon.gov"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osha.oregon.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oregon.gov/odf/fire/documents/odf-century-fire-history-chart.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gif"/><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www.osha.oregon.gov"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1.gif"/><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hyperlink" Target="https://www.airnow.gov/" TargetMode="Externa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www.osha.oregon.gov"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hyperlink" Target="http://www.osha.oregon.gov"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8" Type="http://schemas.openxmlformats.org/officeDocument/2006/relationships/hyperlink" Target="https://osha.oregon.gov/edu/peso/Pages/default.aspx" TargetMode="External"/><Relationship Id="rId3" Type="http://schemas.openxmlformats.org/officeDocument/2006/relationships/hyperlink" Target="http://www.osha.oregon.gov" TargetMode="External"/><Relationship Id="rId7" Type="http://schemas.openxmlformats.org/officeDocument/2006/relationships/hyperlink" Target="https://osha.oregon.gov/edu/courses/Pages/default.aspx"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osha.oregon.gov/Pages/topics/wildfires.aspx" TargetMode="External"/><Relationship Id="rId5" Type="http://schemas.openxmlformats.org/officeDocument/2006/relationships/hyperlink" Target="https://osha.oregon.gov/Pages/topics/heat-stress.aspx" TargetMode="External"/><Relationship Id="rId10" Type="http://schemas.openxmlformats.org/officeDocument/2006/relationships/image" Target="../media/image4.png"/><Relationship Id="rId4" Type="http://schemas.openxmlformats.org/officeDocument/2006/relationships/hyperlink" Target="https://www.youtube.com/channel/UCexHdBGLMAOjoNxMnL9-Bbg" TargetMode="External"/><Relationship Id="rId9" Type="http://schemas.openxmlformats.org/officeDocument/2006/relationships/hyperlink" Target="https://osha.oregon.gov/edu/Pages/etc/training-resources.aspx"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osha.oregon.gov"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www.osha.oregon.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tle of this presentation is Heat Illness Prevention and Wildfire Smoke Hazar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2001" cy="4908430"/>
          </a:xfrm>
          <a:prstGeom prst="rect">
            <a:avLst/>
          </a:prstGeom>
        </p:spPr>
      </p:pic>
      <p:sp>
        <p:nvSpPr>
          <p:cNvPr id="4" name="Rectangle 3" descr="Title of this presentation is Heat Illness Prevention and Wildfire Smoke Hazards."/>
          <p:cNvSpPr/>
          <p:nvPr/>
        </p:nvSpPr>
        <p:spPr>
          <a:xfrm>
            <a:off x="0" y="0"/>
            <a:ext cx="12192000" cy="6858000"/>
          </a:xfrm>
          <a:prstGeom prst="rect">
            <a:avLst/>
          </a:prstGeom>
          <a:solidFill>
            <a:srgbClr val="00567D">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C183D7F6-B498-43B3-948B-1728B52AA6E4}">
                <adec:decorative xmlns:adec="http://schemas.microsoft.com/office/drawing/2017/decorative" val="1"/>
              </a:ext>
            </a:extLst>
          </p:cNvPr>
          <p:cNvSpPr/>
          <p:nvPr/>
        </p:nvSpPr>
        <p:spPr>
          <a:xfrm>
            <a:off x="0" y="4908430"/>
            <a:ext cx="12192000" cy="194957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7" name="Title 6"/>
          <p:cNvSpPr txBox="1">
            <a:spLocks noGrp="1"/>
          </p:cNvSpPr>
          <p:nvPr>
            <p:ph type="title" idx="4294967295"/>
          </p:nvPr>
        </p:nvSpPr>
        <p:spPr>
          <a:xfrm>
            <a:off x="0" y="1362973"/>
            <a:ext cx="1219199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Heat Illness Prevention / Wildfire Smoke Hazards</a:t>
            </a:r>
          </a:p>
        </p:txBody>
      </p:sp>
      <p:sp>
        <p:nvSpPr>
          <p:cNvPr id="8" name="TextBox 7"/>
          <p:cNvSpPr txBox="1"/>
          <p:nvPr/>
        </p:nvSpPr>
        <p:spPr>
          <a:xfrm>
            <a:off x="1817554" y="2830014"/>
            <a:ext cx="5411382" cy="400110"/>
          </a:xfrm>
          <a:prstGeom prst="rect">
            <a:avLst/>
          </a:prstGeom>
          <a:noFill/>
        </p:spPr>
        <p:txBody>
          <a:bodyPr wrap="square" rtlCol="0">
            <a:spAutoFit/>
          </a:bodyPr>
          <a:lstStyle/>
          <a:p>
            <a:r>
              <a:rPr lang="en-US" sz="2000" dirty="0">
                <a:solidFill>
                  <a:schemeClr val="bg1"/>
                </a:solidFill>
              </a:rPr>
              <a:t>Presented by Oregon OSHA Public Education</a:t>
            </a:r>
          </a:p>
        </p:txBody>
      </p:sp>
      <p:pic>
        <p:nvPicPr>
          <p:cNvPr id="6" name="Picture 5" descr="Oregon OSHA Logo">
            <a:extLst>
              <a:ext uri="{FF2B5EF4-FFF2-40B4-BE49-F238E27FC236}">
                <a16:creationId xmlns:a16="http://schemas.microsoft.com/office/drawing/2014/main" id="{636A805C-CAF7-47CC-A314-8F2FAD3C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695" y="5185221"/>
            <a:ext cx="2514605" cy="1395987"/>
          </a:xfrm>
          <a:prstGeom prst="rect">
            <a:avLst/>
          </a:prstGeom>
        </p:spPr>
      </p:pic>
    </p:spTree>
    <p:extLst>
      <p:ext uri="{BB962C8B-B14F-4D97-AF65-F5344CB8AC3E}">
        <p14:creationId xmlns:p14="http://schemas.microsoft.com/office/powerpoint/2010/main" val="2418319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10DEC-D2BD-F11C-FB34-57738ADB5A7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981DF1B-40E8-D178-BA86-3FD5F53B49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58175C1B-14C6-9DE4-2C19-58ABF826067A}"/>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C436170E-2124-0115-E87E-629BEED363CD}"/>
              </a:ext>
            </a:extLst>
          </p:cNvPr>
          <p:cNvSpPr>
            <a:spLocks noGrp="1"/>
          </p:cNvSpPr>
          <p:nvPr>
            <p:ph type="sldNum" sz="quarter" idx="12"/>
          </p:nvPr>
        </p:nvSpPr>
        <p:spPr/>
        <p:txBody>
          <a:bodyPr/>
          <a:lstStyle/>
          <a:p>
            <a:fld id="{99562CDD-8BC9-4CF6-AA03-D93997F55C9A}" type="slidenum">
              <a:rPr lang="en-US" smtClean="0"/>
              <a:pPr/>
              <a:t>10</a:t>
            </a:fld>
            <a:endParaRPr lang="en-US" dirty="0"/>
          </a:p>
        </p:txBody>
      </p:sp>
      <p:sp>
        <p:nvSpPr>
          <p:cNvPr id="9" name="Title 8">
            <a:extLst>
              <a:ext uri="{FF2B5EF4-FFF2-40B4-BE49-F238E27FC236}">
                <a16:creationId xmlns:a16="http://schemas.microsoft.com/office/drawing/2014/main" id="{27B956CE-ADBC-B9CC-AFB1-83DFB46CCD55}"/>
              </a:ext>
            </a:extLst>
          </p:cNvPr>
          <p:cNvSpPr txBox="1">
            <a:spLocks noGrp="1"/>
          </p:cNvSpPr>
          <p:nvPr>
            <p:ph type="title" idx="4294967295"/>
          </p:nvPr>
        </p:nvSpPr>
        <p:spPr>
          <a:xfrm>
            <a:off x="1410145" y="218087"/>
            <a:ext cx="865937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Partial Exemptions</a:t>
            </a:r>
            <a:endParaRPr kumimoji="0" lang="en-US" sz="4000" b="0" i="0" u="none" strike="noStrike" kern="1200" cap="none" spc="0" normalizeH="0" baseline="0" noProof="0" dirty="0">
              <a:ln>
                <a:noFill/>
              </a:ln>
              <a:solidFill>
                <a:srgbClr val="00567D"/>
              </a:solidFill>
              <a:effectLst/>
              <a:uLnTx/>
              <a:uFillTx/>
              <a:latin typeface="+mn-lt"/>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pic>
        <p:nvPicPr>
          <p:cNvPr id="4" name="Picture 3">
            <a:extLst>
              <a:ext uri="{FF2B5EF4-FFF2-40B4-BE49-F238E27FC236}">
                <a16:creationId xmlns:a16="http://schemas.microsoft.com/office/drawing/2014/main" id="{FD16DB5C-7D3A-4F08-85F3-03E1675B8E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sp>
        <p:nvSpPr>
          <p:cNvPr id="2" name="TextBox 1">
            <a:extLst>
              <a:ext uri="{FF2B5EF4-FFF2-40B4-BE49-F238E27FC236}">
                <a16:creationId xmlns:a16="http://schemas.microsoft.com/office/drawing/2014/main" id="{CEF18314-8F80-D509-DF2E-3D571C4F0F93}"/>
              </a:ext>
            </a:extLst>
          </p:cNvPr>
          <p:cNvSpPr txBox="1"/>
          <p:nvPr/>
        </p:nvSpPr>
        <p:spPr>
          <a:xfrm>
            <a:off x="1430826" y="1268209"/>
            <a:ext cx="9488789" cy="538609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567D"/>
                </a:solidFill>
                <a:effectLst/>
                <a:uLnTx/>
                <a:uFillTx/>
                <a:latin typeface="Calibri" panose="020F0502020204030204"/>
                <a:ea typeface="+mn-ea"/>
                <a:cs typeface="+mn-cs"/>
              </a:rPr>
              <a:t>Employees performing either “rest” or “light” workloads when the heat index is less than 90°F.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567D"/>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567D"/>
                </a:solidFill>
                <a:effectLst/>
                <a:uLnTx/>
                <a:uFillTx/>
                <a:latin typeface="Calibri" panose="020F0502020204030204"/>
                <a:ea typeface="+mn-ea"/>
                <a:cs typeface="+mn-cs"/>
              </a:rPr>
              <a:t>Wildland firefighters and associated support activities are only exempt from the acclimatization requirements.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567D"/>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567D"/>
                </a:solidFill>
                <a:effectLst/>
                <a:uLnTx/>
                <a:uFillTx/>
                <a:latin typeface="Calibri" panose="020F0502020204030204"/>
                <a:ea typeface="+mn-ea"/>
                <a:cs typeface="+mn-cs"/>
              </a:rPr>
              <a:t>Employees who work from home are only subject to the training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0567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0567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0567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0567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567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156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C571F-7DCF-E95D-DB0D-0FC004460FE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25C3A9B-35E9-EC6C-2BD5-73108E850B9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2A9ED732-4B9D-0EBA-9900-3BC296598C02}"/>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0AC5F2BD-4B4A-5BA6-3A41-6A069E8E3045}"/>
              </a:ext>
            </a:extLst>
          </p:cNvPr>
          <p:cNvSpPr>
            <a:spLocks noGrp="1"/>
          </p:cNvSpPr>
          <p:nvPr>
            <p:ph type="sldNum" sz="quarter" idx="12"/>
          </p:nvPr>
        </p:nvSpPr>
        <p:spPr/>
        <p:txBody>
          <a:bodyPr/>
          <a:lstStyle/>
          <a:p>
            <a:fld id="{99562CDD-8BC9-4CF6-AA03-D93997F55C9A}" type="slidenum">
              <a:rPr lang="en-US" smtClean="0"/>
              <a:pPr/>
              <a:t>11</a:t>
            </a:fld>
            <a:endParaRPr lang="en-US" dirty="0"/>
          </a:p>
        </p:txBody>
      </p:sp>
      <p:sp>
        <p:nvSpPr>
          <p:cNvPr id="9" name="Title 8">
            <a:extLst>
              <a:ext uri="{FF2B5EF4-FFF2-40B4-BE49-F238E27FC236}">
                <a16:creationId xmlns:a16="http://schemas.microsoft.com/office/drawing/2014/main" id="{08005F11-2207-8F3A-DA77-41764D4B3FAE}"/>
              </a:ext>
            </a:extLst>
          </p:cNvPr>
          <p:cNvSpPr txBox="1">
            <a:spLocks noGrp="1"/>
          </p:cNvSpPr>
          <p:nvPr>
            <p:ph type="title" idx="4294967295"/>
          </p:nvPr>
        </p:nvSpPr>
        <p:spPr>
          <a:xfrm>
            <a:off x="1129275" y="141518"/>
            <a:ext cx="10653215"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Heat-Related Worker Deaths in the USA by Year</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pic>
        <p:nvPicPr>
          <p:cNvPr id="4" name="Picture 3">
            <a:extLst>
              <a:ext uri="{FF2B5EF4-FFF2-40B4-BE49-F238E27FC236}">
                <a16:creationId xmlns:a16="http://schemas.microsoft.com/office/drawing/2014/main" id="{F64E4CB7-00B3-F72C-6B2D-8EEF9BDFA8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16" name="TextBox 15">
            <a:extLst>
              <a:ext uri="{FF2B5EF4-FFF2-40B4-BE49-F238E27FC236}">
                <a16:creationId xmlns:a16="http://schemas.microsoft.com/office/drawing/2014/main" id="{573A999D-DCAF-CE37-25B4-C3F5A1C7F11C}"/>
              </a:ext>
            </a:extLst>
          </p:cNvPr>
          <p:cNvSpPr txBox="1"/>
          <p:nvPr/>
        </p:nvSpPr>
        <p:spPr>
          <a:xfrm>
            <a:off x="1163565" y="1319894"/>
            <a:ext cx="4193279" cy="2277547"/>
          </a:xfrm>
          <a:prstGeom prst="rect">
            <a:avLst/>
          </a:prstGeom>
          <a:noFill/>
        </p:spPr>
        <p:txBody>
          <a:bodyPr wrap="square">
            <a:spAutoFit/>
          </a:bodyPr>
          <a:lstStyle/>
          <a:p>
            <a:r>
              <a:rPr lang="en-US" b="1" i="1" dirty="0">
                <a:solidFill>
                  <a:srgbClr val="00567D"/>
                </a:solidFill>
              </a:rPr>
              <a:t>Class Questions: </a:t>
            </a:r>
          </a:p>
          <a:p>
            <a:r>
              <a:rPr lang="en-US" dirty="0">
                <a:solidFill>
                  <a:srgbClr val="00567D"/>
                </a:solidFill>
              </a:rPr>
              <a:t>What characteristics of Oregon may be associated with fewer heat-related-deaths than other states?</a:t>
            </a:r>
          </a:p>
          <a:p>
            <a:endParaRPr lang="en-US" sz="1600" i="1" dirty="0">
              <a:solidFill>
                <a:srgbClr val="00567D"/>
              </a:solidFill>
            </a:endParaRPr>
          </a:p>
          <a:p>
            <a:r>
              <a:rPr lang="en-US" dirty="0">
                <a:solidFill>
                  <a:srgbClr val="00567D"/>
                </a:solidFill>
              </a:rPr>
              <a:t>In contrast, what characteristics of Oregon might contribute to heat-related-illnesses and even deaths?</a:t>
            </a:r>
          </a:p>
        </p:txBody>
      </p:sp>
      <p:graphicFrame>
        <p:nvGraphicFramePr>
          <p:cNvPr id="11" name="Chart 10" descr="Image of a chart for 2011 through 2021 number of work-related deaths from exposure to environment heat.">
            <a:extLst>
              <a:ext uri="{FF2B5EF4-FFF2-40B4-BE49-F238E27FC236}">
                <a16:creationId xmlns:a16="http://schemas.microsoft.com/office/drawing/2014/main" id="{B892BE0B-DBA8-3D3D-13C7-C6951A9D572F}"/>
              </a:ext>
            </a:extLst>
          </p:cNvPr>
          <p:cNvGraphicFramePr/>
          <p:nvPr>
            <p:extLst>
              <p:ext uri="{D42A27DB-BD31-4B8C-83A1-F6EECF244321}">
                <p14:modId xmlns:p14="http://schemas.microsoft.com/office/powerpoint/2010/main" val="3247497915"/>
              </p:ext>
            </p:extLst>
          </p:nvPr>
        </p:nvGraphicFramePr>
        <p:xfrm>
          <a:off x="5497287" y="1752600"/>
          <a:ext cx="6494935" cy="390590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11324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693E-93DE-E354-CE12-BB2A842F70C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0F0F0D4-C797-42DD-8A34-D02C21F72E6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8E19BD00-0A5B-35DA-A74C-76746CBAA3A1}"/>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578CB431-C6AF-35D5-A096-66FA5E916D0D}"/>
              </a:ext>
            </a:extLst>
          </p:cNvPr>
          <p:cNvSpPr>
            <a:spLocks noGrp="1"/>
          </p:cNvSpPr>
          <p:nvPr>
            <p:ph type="sldNum" sz="quarter" idx="12"/>
          </p:nvPr>
        </p:nvSpPr>
        <p:spPr/>
        <p:txBody>
          <a:bodyPr/>
          <a:lstStyle/>
          <a:p>
            <a:fld id="{99562CDD-8BC9-4CF6-AA03-D93997F55C9A}" type="slidenum">
              <a:rPr lang="en-US" smtClean="0"/>
              <a:pPr/>
              <a:t>12</a:t>
            </a:fld>
            <a:endParaRPr lang="en-US" dirty="0"/>
          </a:p>
        </p:txBody>
      </p:sp>
      <p:sp>
        <p:nvSpPr>
          <p:cNvPr id="9" name="Title 8">
            <a:extLst>
              <a:ext uri="{FF2B5EF4-FFF2-40B4-BE49-F238E27FC236}">
                <a16:creationId xmlns:a16="http://schemas.microsoft.com/office/drawing/2014/main" id="{4B3C0399-81DB-E973-DBD8-18155027E04B}"/>
              </a:ext>
            </a:extLst>
          </p:cNvPr>
          <p:cNvSpPr txBox="1">
            <a:spLocks noGrp="1"/>
          </p:cNvSpPr>
          <p:nvPr>
            <p:ph type="title" idx="4294967295"/>
          </p:nvPr>
        </p:nvSpPr>
        <p:spPr>
          <a:xfrm>
            <a:off x="-551058" y="210867"/>
            <a:ext cx="974558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Factors of Heat on the Body</a:t>
            </a:r>
          </a:p>
        </p:txBody>
      </p:sp>
      <p:pic>
        <p:nvPicPr>
          <p:cNvPr id="4" name="Picture 3">
            <a:extLst>
              <a:ext uri="{FF2B5EF4-FFF2-40B4-BE49-F238E27FC236}">
                <a16:creationId xmlns:a16="http://schemas.microsoft.com/office/drawing/2014/main" id="{A0F929A0-4E55-D6DE-5ECC-24C35D9F84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9CB8D8B7-1AF0-E6A7-4BAE-56E98E828498}"/>
              </a:ext>
            </a:extLst>
          </p:cNvPr>
          <p:cNvSpPr txBox="1"/>
          <p:nvPr/>
        </p:nvSpPr>
        <p:spPr>
          <a:xfrm>
            <a:off x="431569" y="1011676"/>
            <a:ext cx="4928082" cy="4893647"/>
          </a:xfrm>
          <a:prstGeom prst="rect">
            <a:avLst/>
          </a:prstGeom>
          <a:noFill/>
        </p:spPr>
        <p:txBody>
          <a:bodyPr wrap="square">
            <a:spAutoFit/>
          </a:bodyPr>
          <a:lstStyle/>
          <a:p>
            <a:pPr marL="285750" indent="-285750">
              <a:buFont typeface="Arial" panose="020B0604020202020204" pitchFamily="34" charset="0"/>
              <a:buChar char="•"/>
            </a:pPr>
            <a:endParaRPr lang="en-US" dirty="0"/>
          </a:p>
          <a:p>
            <a:pPr lvl="2"/>
            <a:r>
              <a:rPr lang="en-US" sz="2400" b="1" dirty="0">
                <a:solidFill>
                  <a:srgbClr val="00567D"/>
                </a:solidFill>
              </a:rPr>
              <a:t>Temperature is a significant factor, but one of many:</a:t>
            </a:r>
          </a:p>
          <a:p>
            <a:pPr marL="1257300" lvl="2" indent="-342900">
              <a:buFont typeface="Arial" panose="020B0604020202020204" pitchFamily="34" charset="0"/>
              <a:buChar char="•"/>
            </a:pPr>
            <a:r>
              <a:rPr lang="en-US" sz="2400" dirty="0">
                <a:solidFill>
                  <a:srgbClr val="00567D"/>
                </a:solidFill>
              </a:rPr>
              <a:t>Physiological</a:t>
            </a:r>
          </a:p>
          <a:p>
            <a:pPr marL="1257300" lvl="2" indent="-342900">
              <a:buFont typeface="Arial" panose="020B0604020202020204" pitchFamily="34" charset="0"/>
              <a:buChar char="•"/>
            </a:pPr>
            <a:r>
              <a:rPr lang="en-US" sz="2400" dirty="0">
                <a:solidFill>
                  <a:srgbClr val="00567D"/>
                </a:solidFill>
              </a:rPr>
              <a:t>Environmental</a:t>
            </a:r>
          </a:p>
          <a:p>
            <a:pPr marL="1257300" lvl="2" indent="-342900">
              <a:buFont typeface="Arial" panose="020B0604020202020204" pitchFamily="34" charset="0"/>
              <a:buChar char="•"/>
            </a:pPr>
            <a:r>
              <a:rPr lang="en-US" sz="2400" dirty="0">
                <a:solidFill>
                  <a:srgbClr val="00567D"/>
                </a:solidFill>
              </a:rPr>
              <a:t>Work Methods</a:t>
            </a:r>
          </a:p>
          <a:p>
            <a:pPr marL="1257300" lvl="2" indent="-342900">
              <a:buFont typeface="Arial" panose="020B0604020202020204" pitchFamily="34" charset="0"/>
              <a:buChar char="•"/>
            </a:pPr>
            <a:r>
              <a:rPr lang="en-US" sz="2400" dirty="0">
                <a:solidFill>
                  <a:srgbClr val="00567D"/>
                </a:solidFill>
              </a:rPr>
              <a:t>Acclimatization</a:t>
            </a:r>
          </a:p>
          <a:p>
            <a:pPr marL="1257300" lvl="2" indent="-342900">
              <a:buFont typeface="Arial" panose="020B0604020202020204" pitchFamily="34" charset="0"/>
              <a:buChar char="•"/>
            </a:pPr>
            <a:r>
              <a:rPr lang="en-US" sz="2400" dirty="0">
                <a:solidFill>
                  <a:srgbClr val="00567D"/>
                </a:solidFill>
              </a:rPr>
              <a:t>Additional Burden of Clothing and Equipment</a:t>
            </a:r>
          </a:p>
          <a:p>
            <a:pPr marL="1257300" lvl="2" indent="-342900">
              <a:buFont typeface="Arial" panose="020B0604020202020204" pitchFamily="34" charset="0"/>
              <a:buChar char="•"/>
            </a:pPr>
            <a:endParaRPr lang="en-US" sz="2400" b="1" dirty="0">
              <a:solidFill>
                <a:srgbClr val="00567D"/>
              </a:solidFill>
            </a:endParaRPr>
          </a:p>
          <a:p>
            <a:pPr marL="1257300" lvl="2" indent="-342900">
              <a:buFont typeface="Arial" panose="020B0604020202020204" pitchFamily="34" charset="0"/>
              <a:buChar char="•"/>
            </a:pPr>
            <a:endParaRPr lang="en-US" sz="2400" b="1" dirty="0">
              <a:solidFill>
                <a:srgbClr val="00567D"/>
              </a:solidFill>
            </a:endParaRPr>
          </a:p>
          <a:p>
            <a:pPr lvl="2"/>
            <a:endParaRPr lang="en-US" b="1"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5" name="Picture 4" descr="Decorative images of the following risk factors of heat stroke: alcohol, age extremes,, inadequate heat acclimatization, pre-existing diseases, incompatible labor/training, obesity, environmental factors,medicine use and higher muscle mass.">
            <a:extLst>
              <a:ext uri="{FF2B5EF4-FFF2-40B4-BE49-F238E27FC236}">
                <a16:creationId xmlns:a16="http://schemas.microsoft.com/office/drawing/2014/main" id="{2A0623CB-B399-946D-E9C6-33B9D2CB7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387289"/>
            <a:ext cx="5486411" cy="4523241"/>
          </a:xfrm>
          <a:prstGeom prst="rect">
            <a:avLst/>
          </a:prstGeom>
        </p:spPr>
      </p:pic>
    </p:spTree>
    <p:extLst>
      <p:ext uri="{BB962C8B-B14F-4D97-AF65-F5344CB8AC3E}">
        <p14:creationId xmlns:p14="http://schemas.microsoft.com/office/powerpoint/2010/main" val="1039769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32F83-E946-F0B4-2C49-BB192D10C26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503EA59-B21E-A8B9-D856-F8C2ECBE8B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85940C53-B3F7-8476-4527-1A5F04678A1B}"/>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0CF38F10-E390-E995-0DCC-B644B904E1A5}"/>
              </a:ext>
            </a:extLst>
          </p:cNvPr>
          <p:cNvSpPr>
            <a:spLocks noGrp="1"/>
          </p:cNvSpPr>
          <p:nvPr>
            <p:ph type="sldNum" sz="quarter" idx="12"/>
          </p:nvPr>
        </p:nvSpPr>
        <p:spPr/>
        <p:txBody>
          <a:bodyPr/>
          <a:lstStyle/>
          <a:p>
            <a:fld id="{99562CDD-8BC9-4CF6-AA03-D93997F55C9A}" type="slidenum">
              <a:rPr lang="en-US" smtClean="0"/>
              <a:pPr/>
              <a:t>13</a:t>
            </a:fld>
            <a:endParaRPr lang="en-US" dirty="0"/>
          </a:p>
        </p:txBody>
      </p:sp>
      <p:sp>
        <p:nvSpPr>
          <p:cNvPr id="9" name="Title 8">
            <a:extLst>
              <a:ext uri="{FF2B5EF4-FFF2-40B4-BE49-F238E27FC236}">
                <a16:creationId xmlns:a16="http://schemas.microsoft.com/office/drawing/2014/main" id="{A33E9A23-94DE-8477-0224-EFF27EBE30E8}"/>
              </a:ext>
            </a:extLst>
          </p:cNvPr>
          <p:cNvSpPr txBox="1">
            <a:spLocks noGrp="1"/>
          </p:cNvSpPr>
          <p:nvPr>
            <p:ph type="title" idx="4294967295"/>
          </p:nvPr>
        </p:nvSpPr>
        <p:spPr>
          <a:xfrm>
            <a:off x="1292342" y="359489"/>
            <a:ext cx="865937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Employee Factors</a:t>
            </a:r>
            <a:endParaRPr kumimoji="0" lang="en-US" sz="4000" b="0" i="0" u="none" strike="noStrike" kern="1200" cap="none" spc="0" normalizeH="0" baseline="0" noProof="0" dirty="0">
              <a:ln>
                <a:noFill/>
              </a:ln>
              <a:solidFill>
                <a:srgbClr val="00567D"/>
              </a:solidFill>
              <a:effectLst/>
              <a:uLnTx/>
              <a:uFillTx/>
              <a:latin typeface="+mn-lt"/>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1318865D-F4C3-B2E2-2592-769AC34CF68D}"/>
              </a:ext>
            </a:extLst>
          </p:cNvPr>
          <p:cNvSpPr txBox="1"/>
          <p:nvPr/>
        </p:nvSpPr>
        <p:spPr>
          <a:xfrm>
            <a:off x="1292342" y="1372382"/>
            <a:ext cx="5188774" cy="5170646"/>
          </a:xfrm>
          <a:prstGeom prst="rect">
            <a:avLst/>
          </a:prstGeom>
          <a:noFill/>
        </p:spPr>
        <p:txBody>
          <a:bodyPr wrap="square" rtlCol="0">
            <a:spAutoFit/>
          </a:bodyPr>
          <a:lstStyle/>
          <a:p>
            <a:r>
              <a:rPr lang="en-US" sz="3000" b="1" dirty="0">
                <a:solidFill>
                  <a:srgbClr val="00567D"/>
                </a:solidFill>
              </a:rPr>
              <a:t>Some factors that may increase the risk of heat stress:</a:t>
            </a:r>
            <a:endParaRPr lang="en-US" sz="2400" b="1" dirty="0">
              <a:solidFill>
                <a:srgbClr val="00567D"/>
              </a:solidFill>
            </a:endParaRPr>
          </a:p>
          <a:p>
            <a:pPr marL="342900" indent="-342900">
              <a:buFont typeface="Arial" panose="020B0604020202020204" pitchFamily="34" charset="0"/>
              <a:buChar char="•"/>
            </a:pPr>
            <a:r>
              <a:rPr lang="en-US" sz="2100" dirty="0">
                <a:solidFill>
                  <a:srgbClr val="00567D"/>
                </a:solidFill>
              </a:rPr>
              <a:t>The effect of personal protective equipment (PPE) on the body’s ability to regulate heat;</a:t>
            </a:r>
          </a:p>
          <a:p>
            <a:pPr marL="342900" indent="-342900">
              <a:buFont typeface="Arial" panose="020B0604020202020204" pitchFamily="34" charset="0"/>
              <a:buChar char="•"/>
            </a:pPr>
            <a:r>
              <a:rPr lang="en-US" sz="2100" dirty="0">
                <a:solidFill>
                  <a:srgbClr val="00567D"/>
                </a:solidFill>
              </a:rPr>
              <a:t>The effect of the type of work clothing on the body’s ability to regulate heat;</a:t>
            </a:r>
          </a:p>
          <a:p>
            <a:pPr marL="342900" indent="-342900">
              <a:buFont typeface="Arial" panose="020B0604020202020204" pitchFamily="34" charset="0"/>
              <a:buChar char="•"/>
            </a:pPr>
            <a:r>
              <a:rPr lang="en-US" sz="2100" dirty="0">
                <a:solidFill>
                  <a:srgbClr val="00567D"/>
                </a:solidFill>
              </a:rPr>
              <a:t>Relative humidity, whether work activities are indoors or outdoors; </a:t>
            </a:r>
          </a:p>
          <a:p>
            <a:pPr marL="342900" indent="-342900">
              <a:buFont typeface="Arial" panose="020B0604020202020204" pitchFamily="34" charset="0"/>
              <a:buChar char="•"/>
            </a:pPr>
            <a:r>
              <a:rPr lang="en-US" sz="2100" dirty="0">
                <a:solidFill>
                  <a:srgbClr val="00567D"/>
                </a:solidFill>
              </a:rPr>
              <a:t>The intensity of the work being performed; and</a:t>
            </a:r>
          </a:p>
          <a:p>
            <a:pPr marL="342900" indent="-342900">
              <a:buFont typeface="Arial" panose="020B0604020202020204" pitchFamily="34" charset="0"/>
              <a:buChar char="•"/>
            </a:pPr>
            <a:r>
              <a:rPr lang="en-US" sz="2100" dirty="0">
                <a:solidFill>
                  <a:srgbClr val="00567D"/>
                </a:solidFill>
              </a:rPr>
              <a:t>Performing work in direct sunlight.</a:t>
            </a:r>
          </a:p>
          <a:p>
            <a:endParaRPr lang="en-US" sz="2000" b="1" i="1" u="sng" dirty="0">
              <a:solidFill>
                <a:srgbClr val="00567D"/>
              </a:solidFill>
            </a:endParaRPr>
          </a:p>
          <a:p>
            <a:pPr algn="ctr"/>
            <a:r>
              <a:rPr lang="en-US" sz="2000" b="1" i="1" dirty="0">
                <a:solidFill>
                  <a:srgbClr val="00567D"/>
                </a:solidFill>
              </a:rPr>
              <a:t>These considerations are REQUIRED</a:t>
            </a:r>
          </a:p>
          <a:p>
            <a:pPr algn="ctr"/>
            <a:r>
              <a:rPr lang="en-US" sz="2000" b="1" i="1" dirty="0">
                <a:solidFill>
                  <a:srgbClr val="00567D"/>
                </a:solidFill>
              </a:rPr>
              <a:t>when choosing Work/Rest Option A</a:t>
            </a:r>
          </a:p>
        </p:txBody>
      </p:sp>
      <p:pic>
        <p:nvPicPr>
          <p:cNvPr id="4" name="Picture 3">
            <a:extLst>
              <a:ext uri="{FF2B5EF4-FFF2-40B4-BE49-F238E27FC236}">
                <a16:creationId xmlns:a16="http://schemas.microsoft.com/office/drawing/2014/main" id="{95A01C4F-D347-E2A8-37CC-8DF0F7B0553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pic>
        <p:nvPicPr>
          <p:cNvPr id="5" name="Picture 4" descr="A picture containing a variety of personal protective equipment, such as a hard hat, goggles, boots, ear muffs and gloves.&#10;&#10;">
            <a:extLst>
              <a:ext uri="{FF2B5EF4-FFF2-40B4-BE49-F238E27FC236}">
                <a16:creationId xmlns:a16="http://schemas.microsoft.com/office/drawing/2014/main" id="{A797BCA6-5EC0-745B-FAB0-012AFB9B6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2227" y="1571415"/>
            <a:ext cx="5146179" cy="3430786"/>
          </a:xfrm>
          <a:prstGeom prst="rect">
            <a:avLst/>
          </a:prstGeom>
        </p:spPr>
      </p:pic>
    </p:spTree>
    <p:extLst>
      <p:ext uri="{BB962C8B-B14F-4D97-AF65-F5344CB8AC3E}">
        <p14:creationId xmlns:p14="http://schemas.microsoft.com/office/powerpoint/2010/main" val="2279640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90A5-AF17-E1A8-2139-41F3B147D2C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CD50EA0-8AC2-94C2-79EF-88EF6225117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C69C9A2F-C321-8C05-161C-F028CD556485}"/>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EBA9DA22-CAB1-2995-AEDF-A78252961904}"/>
              </a:ext>
            </a:extLst>
          </p:cNvPr>
          <p:cNvSpPr>
            <a:spLocks noGrp="1"/>
          </p:cNvSpPr>
          <p:nvPr>
            <p:ph type="sldNum" sz="quarter" idx="12"/>
          </p:nvPr>
        </p:nvSpPr>
        <p:spPr/>
        <p:txBody>
          <a:bodyPr/>
          <a:lstStyle/>
          <a:p>
            <a:fld id="{99562CDD-8BC9-4CF6-AA03-D93997F55C9A}" type="slidenum">
              <a:rPr lang="en-US" smtClean="0"/>
              <a:pPr/>
              <a:t>14</a:t>
            </a:fld>
            <a:endParaRPr lang="en-US" dirty="0"/>
          </a:p>
        </p:txBody>
      </p:sp>
      <p:sp>
        <p:nvSpPr>
          <p:cNvPr id="9" name="Title 8">
            <a:extLst>
              <a:ext uri="{FF2B5EF4-FFF2-40B4-BE49-F238E27FC236}">
                <a16:creationId xmlns:a16="http://schemas.microsoft.com/office/drawing/2014/main" id="{60498848-8160-D2E8-3BAB-9FF06FF2CA5C}"/>
              </a:ext>
            </a:extLst>
          </p:cNvPr>
          <p:cNvSpPr txBox="1">
            <a:spLocks noGrp="1"/>
          </p:cNvSpPr>
          <p:nvPr>
            <p:ph type="title" idx="4294967295"/>
          </p:nvPr>
        </p:nvSpPr>
        <p:spPr>
          <a:xfrm>
            <a:off x="1129275" y="419675"/>
            <a:ext cx="974558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Common Forms of Heat-Related Illnesses</a:t>
            </a:r>
            <a:endParaRPr kumimoji="0" lang="en-US" sz="4000" b="0" i="0" u="none" strike="noStrike" kern="1200" cap="none" spc="0" normalizeH="0" baseline="0" noProof="0" dirty="0">
              <a:ln>
                <a:noFill/>
              </a:ln>
              <a:solidFill>
                <a:srgbClr val="00567D"/>
              </a:solidFill>
              <a:effectLst/>
              <a:uLnTx/>
              <a:uFillTx/>
              <a:latin typeface="+mn-lt"/>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6A7421C9-C2E3-937A-1E33-08A80CB33E42}"/>
              </a:ext>
            </a:extLst>
          </p:cNvPr>
          <p:cNvSpPr txBox="1"/>
          <p:nvPr/>
        </p:nvSpPr>
        <p:spPr>
          <a:xfrm>
            <a:off x="1236194" y="1600023"/>
            <a:ext cx="4905526" cy="1938992"/>
          </a:xfrm>
          <a:prstGeom prst="rect">
            <a:avLst/>
          </a:prstGeom>
          <a:noFill/>
        </p:spPr>
        <p:txBody>
          <a:bodyPr wrap="square" rtlCol="0">
            <a:spAutoFit/>
          </a:bodyPr>
          <a:lstStyle/>
          <a:p>
            <a:r>
              <a:rPr lang="en-US" sz="3000" dirty="0">
                <a:solidFill>
                  <a:srgbClr val="00567D"/>
                </a:solidFill>
              </a:rPr>
              <a:t>Heat stress is an umbrella term for a range of illnesses. Remember that heat stress is a MULTIVARIATE condition.</a:t>
            </a:r>
          </a:p>
        </p:txBody>
      </p:sp>
      <p:pic>
        <p:nvPicPr>
          <p:cNvPr id="4" name="Picture 3">
            <a:extLst>
              <a:ext uri="{FF2B5EF4-FFF2-40B4-BE49-F238E27FC236}">
                <a16:creationId xmlns:a16="http://schemas.microsoft.com/office/drawing/2014/main" id="{C570157F-301A-5342-A53A-7E730178A85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sp>
        <p:nvSpPr>
          <p:cNvPr id="5" name="TextBox 4">
            <a:extLst>
              <a:ext uri="{FF2B5EF4-FFF2-40B4-BE49-F238E27FC236}">
                <a16:creationId xmlns:a16="http://schemas.microsoft.com/office/drawing/2014/main" id="{0B9D642C-BA15-A173-5F28-D82FE38C5379}"/>
              </a:ext>
            </a:extLst>
          </p:cNvPr>
          <p:cNvSpPr txBox="1"/>
          <p:nvPr/>
        </p:nvSpPr>
        <p:spPr>
          <a:xfrm>
            <a:off x="3382193" y="4026865"/>
            <a:ext cx="2487632" cy="1384995"/>
          </a:xfrm>
          <a:prstGeom prst="rect">
            <a:avLst/>
          </a:prstGeom>
          <a:noFill/>
        </p:spPr>
        <p:txBody>
          <a:bodyPr wrap="square" rtlCol="0">
            <a:spAutoFit/>
          </a:bodyPr>
          <a:lstStyle/>
          <a:p>
            <a:pPr algn="r"/>
            <a:r>
              <a:rPr lang="en-US" sz="2800" dirty="0">
                <a:solidFill>
                  <a:srgbClr val="00567D"/>
                </a:solidFill>
              </a:rPr>
              <a:t>These are some of the related Illnesses…</a:t>
            </a:r>
          </a:p>
        </p:txBody>
      </p:sp>
      <p:pic>
        <p:nvPicPr>
          <p:cNvPr id="7" name="Picture 6" descr="Picture of an umbrella with heat stress and related illness such as: heat rash, heat cramps, heat syncope, heat exhaustion, heat stroke, and rhabdomyolysis.">
            <a:extLst>
              <a:ext uri="{FF2B5EF4-FFF2-40B4-BE49-F238E27FC236}">
                <a16:creationId xmlns:a16="http://schemas.microsoft.com/office/drawing/2014/main" id="{8BFC4C08-34F4-9DAD-F328-7BCE4C96E2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7426" y="1081394"/>
            <a:ext cx="5581650" cy="5581650"/>
          </a:xfrm>
          <a:prstGeom prst="rect">
            <a:avLst/>
          </a:prstGeom>
        </p:spPr>
      </p:pic>
    </p:spTree>
    <p:extLst>
      <p:ext uri="{BB962C8B-B14F-4D97-AF65-F5344CB8AC3E}">
        <p14:creationId xmlns:p14="http://schemas.microsoft.com/office/powerpoint/2010/main" val="236913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6905-434D-98CB-4262-F0659506226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9595C1B-3B8B-05AA-F4FB-1F2EA7FBB4D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C2A32AAD-CC22-3C16-59FB-3F4AD86BF14C}"/>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720AF15A-1CD6-5ED7-7F71-DA284BAC3A57}"/>
              </a:ext>
            </a:extLst>
          </p:cNvPr>
          <p:cNvSpPr>
            <a:spLocks noGrp="1"/>
          </p:cNvSpPr>
          <p:nvPr>
            <p:ph type="sldNum" sz="quarter" idx="12"/>
          </p:nvPr>
        </p:nvSpPr>
        <p:spPr/>
        <p:txBody>
          <a:bodyPr/>
          <a:lstStyle/>
          <a:p>
            <a:fld id="{99562CDD-8BC9-4CF6-AA03-D93997F55C9A}" type="slidenum">
              <a:rPr lang="en-US" smtClean="0"/>
              <a:pPr/>
              <a:t>15</a:t>
            </a:fld>
            <a:endParaRPr lang="en-US" dirty="0"/>
          </a:p>
        </p:txBody>
      </p:sp>
      <p:sp>
        <p:nvSpPr>
          <p:cNvPr id="9" name="Title 8">
            <a:extLst>
              <a:ext uri="{FF2B5EF4-FFF2-40B4-BE49-F238E27FC236}">
                <a16:creationId xmlns:a16="http://schemas.microsoft.com/office/drawing/2014/main" id="{1FEB32EF-1556-1AFD-03A8-A4F26B477E6E}"/>
              </a:ext>
            </a:extLst>
          </p:cNvPr>
          <p:cNvSpPr txBox="1">
            <a:spLocks noGrp="1"/>
          </p:cNvSpPr>
          <p:nvPr>
            <p:ph type="title" idx="4294967295"/>
          </p:nvPr>
        </p:nvSpPr>
        <p:spPr>
          <a:xfrm>
            <a:off x="1245106" y="491404"/>
            <a:ext cx="242818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Rash</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E99091A1-9D27-3FB1-992F-69E3D9BDE017}"/>
              </a:ext>
            </a:extLst>
          </p:cNvPr>
          <p:cNvSpPr txBox="1"/>
          <p:nvPr/>
        </p:nvSpPr>
        <p:spPr>
          <a:xfrm>
            <a:off x="1245106" y="1670905"/>
            <a:ext cx="5542193" cy="3939540"/>
          </a:xfrm>
          <a:prstGeom prst="rect">
            <a:avLst/>
          </a:prstGeom>
          <a:noFill/>
        </p:spPr>
        <p:txBody>
          <a:bodyPr wrap="square" rtlCol="0">
            <a:spAutoFit/>
          </a:bodyPr>
          <a:lstStyle/>
          <a:p>
            <a:r>
              <a:rPr lang="en-US" sz="3000" dirty="0">
                <a:solidFill>
                  <a:srgbClr val="00567D"/>
                </a:solidFill>
              </a:rPr>
              <a:t>Heat rash occurs when sweat ducts become blocked, trapping sweat under the skin. </a:t>
            </a:r>
          </a:p>
          <a:p>
            <a:endParaRPr lang="en-US" sz="3200" dirty="0">
              <a:solidFill>
                <a:srgbClr val="00567D"/>
              </a:solidFill>
            </a:endParaRPr>
          </a:p>
          <a:p>
            <a:r>
              <a:rPr lang="en-US" sz="3200" dirty="0">
                <a:solidFill>
                  <a:srgbClr val="00567D"/>
                </a:solidFill>
              </a:rPr>
              <a:t>-Rashes and itching</a:t>
            </a:r>
          </a:p>
          <a:p>
            <a:endParaRPr lang="en-US" sz="3200" dirty="0">
              <a:solidFill>
                <a:srgbClr val="00567D"/>
              </a:solidFill>
            </a:endParaRPr>
          </a:p>
          <a:p>
            <a:r>
              <a:rPr lang="en-US" sz="3200" i="1" dirty="0">
                <a:solidFill>
                  <a:srgbClr val="00567D"/>
                </a:solidFill>
              </a:rPr>
              <a:t>You may have heard of “prickly heat.”</a:t>
            </a:r>
            <a:endParaRPr lang="en-US" sz="3000" i="1" dirty="0">
              <a:solidFill>
                <a:srgbClr val="00567D"/>
              </a:solidFill>
            </a:endParaRPr>
          </a:p>
        </p:txBody>
      </p:sp>
      <p:pic>
        <p:nvPicPr>
          <p:cNvPr id="4" name="Picture 3">
            <a:extLst>
              <a:ext uri="{FF2B5EF4-FFF2-40B4-BE49-F238E27FC236}">
                <a16:creationId xmlns:a16="http://schemas.microsoft.com/office/drawing/2014/main" id="{E9F03679-9939-C601-8684-CAC31B67BA4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pic>
        <p:nvPicPr>
          <p:cNvPr id="5" name="Picture 4" descr="A picture of a skin rash close-up.&#10;&#10;">
            <a:extLst>
              <a:ext uri="{FF2B5EF4-FFF2-40B4-BE49-F238E27FC236}">
                <a16:creationId xmlns:a16="http://schemas.microsoft.com/office/drawing/2014/main" id="{D5A76C19-7BBF-8391-1E3C-FAE5B828D8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081" y="0"/>
            <a:ext cx="5099919" cy="6884190"/>
          </a:xfrm>
          <a:prstGeom prst="rect">
            <a:avLst/>
          </a:prstGeom>
        </p:spPr>
      </p:pic>
    </p:spTree>
    <p:extLst>
      <p:ext uri="{BB962C8B-B14F-4D97-AF65-F5344CB8AC3E}">
        <p14:creationId xmlns:p14="http://schemas.microsoft.com/office/powerpoint/2010/main" val="1597704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08D1-407E-90FC-4C71-2586E780843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8082EC0-72E2-9633-3BEA-4EC6475CC04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C9F245CC-8FA4-5712-1314-6C2058973D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9968F3E8-6D6B-BD0A-D452-4031038588F9}"/>
              </a:ext>
            </a:extLst>
          </p:cNvPr>
          <p:cNvSpPr>
            <a:spLocks noGrp="1"/>
          </p:cNvSpPr>
          <p:nvPr>
            <p:ph type="sldNum" sz="quarter" idx="12"/>
          </p:nvPr>
        </p:nvSpPr>
        <p:spPr/>
        <p:txBody>
          <a:bodyPr/>
          <a:lstStyle/>
          <a:p>
            <a:fld id="{99562CDD-8BC9-4CF6-AA03-D93997F55C9A}" type="slidenum">
              <a:rPr lang="en-US" smtClean="0"/>
              <a:pPr/>
              <a:t>16</a:t>
            </a:fld>
            <a:endParaRPr lang="en-US" dirty="0"/>
          </a:p>
        </p:txBody>
      </p:sp>
      <p:sp>
        <p:nvSpPr>
          <p:cNvPr id="9" name="Title 8">
            <a:extLst>
              <a:ext uri="{FF2B5EF4-FFF2-40B4-BE49-F238E27FC236}">
                <a16:creationId xmlns:a16="http://schemas.microsoft.com/office/drawing/2014/main" id="{85491051-E9C8-0FFC-E5BF-758D78724566}"/>
              </a:ext>
            </a:extLst>
          </p:cNvPr>
          <p:cNvSpPr txBox="1">
            <a:spLocks noGrp="1"/>
          </p:cNvSpPr>
          <p:nvPr>
            <p:ph type="title" idx="4294967295"/>
          </p:nvPr>
        </p:nvSpPr>
        <p:spPr>
          <a:xfrm>
            <a:off x="1129275" y="491404"/>
            <a:ext cx="2980907"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Cramps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35992723-5557-F92B-88E8-04C0832E41C7}"/>
              </a:ext>
            </a:extLst>
          </p:cNvPr>
          <p:cNvSpPr txBox="1"/>
          <p:nvPr/>
        </p:nvSpPr>
        <p:spPr>
          <a:xfrm>
            <a:off x="1221262" y="1719171"/>
            <a:ext cx="6138763" cy="3785652"/>
          </a:xfrm>
          <a:prstGeom prst="rect">
            <a:avLst/>
          </a:prstGeom>
          <a:noFill/>
        </p:spPr>
        <p:txBody>
          <a:bodyPr wrap="square" rtlCol="0">
            <a:spAutoFit/>
          </a:bodyPr>
          <a:lstStyle/>
          <a:p>
            <a:r>
              <a:rPr lang="en-US" sz="3000" b="1" dirty="0">
                <a:solidFill>
                  <a:srgbClr val="00567D"/>
                </a:solidFill>
              </a:rPr>
              <a:t>Heat cramps </a:t>
            </a:r>
            <a:r>
              <a:rPr lang="en-US" sz="3000" dirty="0">
                <a:solidFill>
                  <a:srgbClr val="00567D"/>
                </a:solidFill>
              </a:rPr>
              <a:t>are muscle spasms that typically occur in the abdomen, arms, or legs, caused by the loss of fluids and electrolytes from heavy sweating. While painful, they are less severe than other forms of heat-related illness. However, heat cramps can lead to other forms of heat illnesses.</a:t>
            </a:r>
          </a:p>
        </p:txBody>
      </p:sp>
      <p:pic>
        <p:nvPicPr>
          <p:cNvPr id="4" name="Picture 3">
            <a:extLst>
              <a:ext uri="{FF2B5EF4-FFF2-40B4-BE49-F238E27FC236}">
                <a16:creationId xmlns:a16="http://schemas.microsoft.com/office/drawing/2014/main" id="{86B0C498-BE79-17E8-0DC3-185F517D021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pic>
        <p:nvPicPr>
          <p:cNvPr id="5" name="Picture 4" descr="A close-up of a person's calf muscle">
            <a:extLst>
              <a:ext uri="{FF2B5EF4-FFF2-40B4-BE49-F238E27FC236}">
                <a16:creationId xmlns:a16="http://schemas.microsoft.com/office/drawing/2014/main" id="{D5CFA263-FA2A-82E2-7589-B0D3C1897A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10655"/>
            <a:ext cx="4572000" cy="6858000"/>
          </a:xfrm>
          <a:prstGeom prst="rect">
            <a:avLst/>
          </a:prstGeom>
        </p:spPr>
      </p:pic>
    </p:spTree>
    <p:extLst>
      <p:ext uri="{BB962C8B-B14F-4D97-AF65-F5344CB8AC3E}">
        <p14:creationId xmlns:p14="http://schemas.microsoft.com/office/powerpoint/2010/main" val="2278717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8E225-F9C4-5119-722B-540C6A38820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8446B9A-8942-FE7B-8A47-ABAE02ED8C1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F6A4D081-2F78-F0A4-9C00-52B064F35458}"/>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AF5FA8A8-6545-6755-4FF4-18739C67683C}"/>
              </a:ext>
            </a:extLst>
          </p:cNvPr>
          <p:cNvSpPr>
            <a:spLocks noGrp="1"/>
          </p:cNvSpPr>
          <p:nvPr>
            <p:ph type="sldNum" sz="quarter" idx="12"/>
          </p:nvPr>
        </p:nvSpPr>
        <p:spPr/>
        <p:txBody>
          <a:bodyPr/>
          <a:lstStyle/>
          <a:p>
            <a:fld id="{99562CDD-8BC9-4CF6-AA03-D93997F55C9A}" type="slidenum">
              <a:rPr lang="en-US" smtClean="0"/>
              <a:pPr/>
              <a:t>17</a:t>
            </a:fld>
            <a:endParaRPr lang="en-US" dirty="0"/>
          </a:p>
        </p:txBody>
      </p:sp>
      <p:sp>
        <p:nvSpPr>
          <p:cNvPr id="9" name="Title 8">
            <a:extLst>
              <a:ext uri="{FF2B5EF4-FFF2-40B4-BE49-F238E27FC236}">
                <a16:creationId xmlns:a16="http://schemas.microsoft.com/office/drawing/2014/main" id="{3EA1C6EC-66FF-C0F0-3637-0E9146750469}"/>
              </a:ext>
            </a:extLst>
          </p:cNvPr>
          <p:cNvSpPr txBox="1">
            <a:spLocks noGrp="1"/>
          </p:cNvSpPr>
          <p:nvPr>
            <p:ph type="title" idx="4294967295"/>
          </p:nvPr>
        </p:nvSpPr>
        <p:spPr>
          <a:xfrm>
            <a:off x="1168334" y="379318"/>
            <a:ext cx="318350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Syncope</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EBE35874-E316-BD9F-F9A1-32FD975C6D32}"/>
              </a:ext>
            </a:extLst>
          </p:cNvPr>
          <p:cNvSpPr txBox="1"/>
          <p:nvPr/>
        </p:nvSpPr>
        <p:spPr>
          <a:xfrm>
            <a:off x="1248977" y="1487846"/>
            <a:ext cx="5430594" cy="2677656"/>
          </a:xfrm>
          <a:prstGeom prst="rect">
            <a:avLst/>
          </a:prstGeom>
          <a:noFill/>
        </p:spPr>
        <p:txBody>
          <a:bodyPr wrap="square" rtlCol="0">
            <a:spAutoFit/>
          </a:bodyPr>
          <a:lstStyle/>
          <a:p>
            <a:r>
              <a:rPr lang="en-US" sz="2400" b="1" dirty="0">
                <a:solidFill>
                  <a:srgbClr val="00567D"/>
                </a:solidFill>
              </a:rPr>
              <a:t>Heat Syncope </a:t>
            </a:r>
            <a:r>
              <a:rPr lang="en-US" sz="2400" dirty="0">
                <a:solidFill>
                  <a:srgbClr val="00567D"/>
                </a:solidFill>
              </a:rPr>
              <a:t>is the level of heat illness in which </a:t>
            </a:r>
            <a:r>
              <a:rPr lang="en-US" sz="2400" b="1" dirty="0">
                <a:solidFill>
                  <a:srgbClr val="00567D"/>
                </a:solidFill>
              </a:rPr>
              <a:t>fainting</a:t>
            </a:r>
            <a:r>
              <a:rPr lang="en-US" sz="2400" dirty="0">
                <a:solidFill>
                  <a:srgbClr val="00567D"/>
                </a:solidFill>
              </a:rPr>
              <a:t> can occur. This is due to </a:t>
            </a:r>
            <a:r>
              <a:rPr lang="en-US" sz="2400" b="1" dirty="0">
                <a:solidFill>
                  <a:srgbClr val="00567D"/>
                </a:solidFill>
              </a:rPr>
              <a:t>vasodilation</a:t>
            </a:r>
            <a:r>
              <a:rPr lang="en-US" sz="2400" dirty="0">
                <a:solidFill>
                  <a:srgbClr val="00567D"/>
                </a:solidFill>
              </a:rPr>
              <a:t> (widening of blood vessels) and reduced blood flow to the brain when someone stands for an extended period in the heat or suddenly rises from a sitting or lying position, leading to fainting.</a:t>
            </a:r>
          </a:p>
        </p:txBody>
      </p:sp>
      <p:pic>
        <p:nvPicPr>
          <p:cNvPr id="4" name="Picture 3">
            <a:extLst>
              <a:ext uri="{FF2B5EF4-FFF2-40B4-BE49-F238E27FC236}">
                <a16:creationId xmlns:a16="http://schemas.microsoft.com/office/drawing/2014/main" id="{1B803048-F9B1-2095-D66C-6FA4EAE2F3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sp>
        <p:nvSpPr>
          <p:cNvPr id="2" name="TextBox 1">
            <a:extLst>
              <a:ext uri="{FF2B5EF4-FFF2-40B4-BE49-F238E27FC236}">
                <a16:creationId xmlns:a16="http://schemas.microsoft.com/office/drawing/2014/main" id="{2FEC3145-CEE8-B573-C224-658835429FCE}"/>
              </a:ext>
            </a:extLst>
          </p:cNvPr>
          <p:cNvSpPr txBox="1"/>
          <p:nvPr/>
        </p:nvSpPr>
        <p:spPr>
          <a:xfrm>
            <a:off x="1210703" y="4238803"/>
            <a:ext cx="4376056" cy="1938992"/>
          </a:xfrm>
          <a:prstGeom prst="rect">
            <a:avLst/>
          </a:prstGeom>
          <a:noFill/>
        </p:spPr>
        <p:txBody>
          <a:bodyPr wrap="square" rtlCol="0">
            <a:spAutoFit/>
          </a:bodyPr>
          <a:lstStyle/>
          <a:p>
            <a:r>
              <a:rPr lang="en-US" sz="2400" b="1" dirty="0">
                <a:solidFill>
                  <a:srgbClr val="00567D"/>
                </a:solidFill>
              </a:rPr>
              <a:t>Watch for:</a:t>
            </a:r>
            <a:endParaRPr lang="en-US" sz="2400" dirty="0">
              <a:solidFill>
                <a:srgbClr val="00567D"/>
              </a:solidFill>
            </a:endParaRPr>
          </a:p>
          <a:p>
            <a:pPr marL="342900" indent="-342900">
              <a:buFont typeface="Arial" panose="020B0604020202020204" pitchFamily="34" charset="0"/>
              <a:buChar char="•"/>
            </a:pPr>
            <a:r>
              <a:rPr lang="en-US" sz="2400" dirty="0">
                <a:solidFill>
                  <a:srgbClr val="00567D"/>
                </a:solidFill>
              </a:rPr>
              <a:t>Fainting (short duration)</a:t>
            </a:r>
          </a:p>
          <a:p>
            <a:pPr marL="342900" indent="-342900">
              <a:buFont typeface="Arial" panose="020B0604020202020204" pitchFamily="34" charset="0"/>
              <a:buChar char="•"/>
            </a:pPr>
            <a:r>
              <a:rPr lang="en-US" sz="2400" dirty="0">
                <a:solidFill>
                  <a:srgbClr val="00567D"/>
                </a:solidFill>
              </a:rPr>
              <a:t>Light-headedness from standing from a sitting or lying position</a:t>
            </a:r>
          </a:p>
        </p:txBody>
      </p:sp>
      <p:pic>
        <p:nvPicPr>
          <p:cNvPr id="7" name="Picture 6" descr="A person leaning leaving on a wall with his hand on his forehead, covering his face.&#10;&#10;">
            <a:extLst>
              <a:ext uri="{FF2B5EF4-FFF2-40B4-BE49-F238E27FC236}">
                <a16:creationId xmlns:a16="http://schemas.microsoft.com/office/drawing/2014/main" id="{494048B8-A42C-84B8-546D-60580456C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1015" y="1268427"/>
            <a:ext cx="4735397" cy="4909368"/>
          </a:xfrm>
          <a:prstGeom prst="rect">
            <a:avLst/>
          </a:prstGeom>
        </p:spPr>
      </p:pic>
    </p:spTree>
    <p:extLst>
      <p:ext uri="{BB962C8B-B14F-4D97-AF65-F5344CB8AC3E}">
        <p14:creationId xmlns:p14="http://schemas.microsoft.com/office/powerpoint/2010/main" val="3237626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41E77-6401-3502-48C9-E96DB3FC251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D69BFBF-ED0D-7266-5600-3742ABFDE8E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6AF048E8-8AAF-458A-0C93-467B5BE96851}"/>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A9BAC595-168F-BA06-CEA1-933F1F171FCC}"/>
              </a:ext>
            </a:extLst>
          </p:cNvPr>
          <p:cNvSpPr>
            <a:spLocks noGrp="1"/>
          </p:cNvSpPr>
          <p:nvPr>
            <p:ph type="sldNum" sz="quarter" idx="12"/>
          </p:nvPr>
        </p:nvSpPr>
        <p:spPr/>
        <p:txBody>
          <a:bodyPr/>
          <a:lstStyle/>
          <a:p>
            <a:fld id="{99562CDD-8BC9-4CF6-AA03-D93997F55C9A}" type="slidenum">
              <a:rPr lang="en-US" smtClean="0"/>
              <a:pPr/>
              <a:t>18</a:t>
            </a:fld>
            <a:endParaRPr lang="en-US" dirty="0"/>
          </a:p>
        </p:txBody>
      </p:sp>
      <p:sp>
        <p:nvSpPr>
          <p:cNvPr id="9" name="Title 8">
            <a:extLst>
              <a:ext uri="{FF2B5EF4-FFF2-40B4-BE49-F238E27FC236}">
                <a16:creationId xmlns:a16="http://schemas.microsoft.com/office/drawing/2014/main" id="{97C96903-B4F7-1074-6906-0E1AE73C1ACC}"/>
              </a:ext>
            </a:extLst>
          </p:cNvPr>
          <p:cNvSpPr txBox="1">
            <a:spLocks noGrp="1"/>
          </p:cNvSpPr>
          <p:nvPr>
            <p:ph type="title" idx="4294967295"/>
          </p:nvPr>
        </p:nvSpPr>
        <p:spPr>
          <a:xfrm>
            <a:off x="1091953" y="218087"/>
            <a:ext cx="367608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Exhaustion</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EEED6F8A-0986-562E-0673-6EC091D31A33}"/>
              </a:ext>
            </a:extLst>
          </p:cNvPr>
          <p:cNvSpPr txBox="1"/>
          <p:nvPr/>
        </p:nvSpPr>
        <p:spPr>
          <a:xfrm>
            <a:off x="1135216" y="1139670"/>
            <a:ext cx="6431444" cy="3416320"/>
          </a:xfrm>
          <a:prstGeom prst="rect">
            <a:avLst/>
          </a:prstGeom>
          <a:noFill/>
        </p:spPr>
        <p:txBody>
          <a:bodyPr wrap="square" rtlCol="0">
            <a:spAutoFit/>
          </a:bodyPr>
          <a:lstStyle/>
          <a:p>
            <a:r>
              <a:rPr lang="en-US" sz="2400" b="1" dirty="0">
                <a:solidFill>
                  <a:srgbClr val="00567D"/>
                </a:solidFill>
              </a:rPr>
              <a:t>Heat Exhaustion </a:t>
            </a:r>
            <a:r>
              <a:rPr lang="en-US" sz="2400" dirty="0">
                <a:solidFill>
                  <a:srgbClr val="00567D"/>
                </a:solidFill>
              </a:rPr>
              <a:t>is a serious degree of heat illness that arises from the body overheating due to prolonged exposure to high temperatures combined with dehydration.</a:t>
            </a:r>
          </a:p>
          <a:p>
            <a:endParaRPr lang="en-US" sz="2400" dirty="0">
              <a:solidFill>
                <a:srgbClr val="00567D"/>
              </a:solidFill>
            </a:endParaRPr>
          </a:p>
          <a:p>
            <a:r>
              <a:rPr lang="en-US" sz="2400" dirty="0">
                <a:solidFill>
                  <a:srgbClr val="00567D"/>
                </a:solidFill>
              </a:rPr>
              <a:t>Symptoms</a:t>
            </a:r>
            <a:r>
              <a:rPr lang="en-US" sz="2400" b="1" i="1" dirty="0">
                <a:solidFill>
                  <a:srgbClr val="00567D"/>
                </a:solidFill>
              </a:rPr>
              <a:t>:</a:t>
            </a:r>
            <a:r>
              <a:rPr lang="en-US" sz="2400" dirty="0">
                <a:solidFill>
                  <a:srgbClr val="00567D"/>
                </a:solidFill>
              </a:rPr>
              <a:t> heavy sweating, weakness, cold, pale and clammy skin, dizziness, muscle cramps, and nausea. </a:t>
            </a:r>
            <a:r>
              <a:rPr lang="en-US" sz="2400" b="1" dirty="0">
                <a:solidFill>
                  <a:srgbClr val="00567D"/>
                </a:solidFill>
              </a:rPr>
              <a:t>Quick treatment is crucial to prevent progression to heat stroke.</a:t>
            </a:r>
          </a:p>
        </p:txBody>
      </p:sp>
      <p:pic>
        <p:nvPicPr>
          <p:cNvPr id="4" name="Picture 3">
            <a:extLst>
              <a:ext uri="{FF2B5EF4-FFF2-40B4-BE49-F238E27FC236}">
                <a16:creationId xmlns:a16="http://schemas.microsoft.com/office/drawing/2014/main" id="{A035D292-60D7-A129-1D09-7DBA67831B1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sp>
        <p:nvSpPr>
          <p:cNvPr id="15" name="TextBox 14">
            <a:extLst>
              <a:ext uri="{FF2B5EF4-FFF2-40B4-BE49-F238E27FC236}">
                <a16:creationId xmlns:a16="http://schemas.microsoft.com/office/drawing/2014/main" id="{0CCBA923-EB89-980A-579D-44ACD3D735AA}"/>
              </a:ext>
            </a:extLst>
          </p:cNvPr>
          <p:cNvSpPr txBox="1"/>
          <p:nvPr/>
        </p:nvSpPr>
        <p:spPr>
          <a:xfrm>
            <a:off x="1135216" y="4809406"/>
            <a:ext cx="1908629" cy="1569660"/>
          </a:xfrm>
          <a:prstGeom prst="rect">
            <a:avLst/>
          </a:prstGeom>
          <a:noFill/>
        </p:spPr>
        <p:txBody>
          <a:bodyPr wrap="square" rtlCol="0">
            <a:spAutoFit/>
          </a:bodyPr>
          <a:lstStyle/>
          <a:p>
            <a:r>
              <a:rPr lang="en-US" sz="2400" b="1" dirty="0">
                <a:solidFill>
                  <a:srgbClr val="00567D"/>
                </a:solidFill>
              </a:rPr>
              <a:t>Watch for:</a:t>
            </a:r>
            <a:endParaRPr lang="en-US" sz="2400" dirty="0">
              <a:solidFill>
                <a:srgbClr val="00567D"/>
              </a:solidFill>
            </a:endParaRPr>
          </a:p>
          <a:p>
            <a:pPr marL="342900" indent="-342900">
              <a:buFont typeface="Arial" panose="020B0604020202020204" pitchFamily="34" charset="0"/>
              <a:buChar char="•"/>
            </a:pPr>
            <a:r>
              <a:rPr lang="en-US" sz="2400" dirty="0">
                <a:solidFill>
                  <a:srgbClr val="00567D"/>
                </a:solidFill>
              </a:rPr>
              <a:t>Weakness</a:t>
            </a:r>
          </a:p>
          <a:p>
            <a:pPr marL="342900" indent="-342900">
              <a:buFont typeface="Arial" panose="020B0604020202020204" pitchFamily="34" charset="0"/>
              <a:buChar char="•"/>
            </a:pPr>
            <a:r>
              <a:rPr lang="en-US" sz="2400" dirty="0">
                <a:solidFill>
                  <a:srgbClr val="00567D"/>
                </a:solidFill>
              </a:rPr>
              <a:t>Dizziness</a:t>
            </a:r>
          </a:p>
          <a:p>
            <a:pPr marL="342900" indent="-342900">
              <a:buFont typeface="Arial" panose="020B0604020202020204" pitchFamily="34" charset="0"/>
              <a:buChar char="•"/>
            </a:pPr>
            <a:r>
              <a:rPr lang="en-US" sz="2400" dirty="0">
                <a:solidFill>
                  <a:srgbClr val="00567D"/>
                </a:solidFill>
              </a:rPr>
              <a:t>Headache</a:t>
            </a:r>
          </a:p>
        </p:txBody>
      </p:sp>
      <p:sp>
        <p:nvSpPr>
          <p:cNvPr id="17" name="TextBox 16">
            <a:extLst>
              <a:ext uri="{FF2B5EF4-FFF2-40B4-BE49-F238E27FC236}">
                <a16:creationId xmlns:a16="http://schemas.microsoft.com/office/drawing/2014/main" id="{A3BC5289-E7C6-1731-9924-49DA347A0ACB}"/>
              </a:ext>
            </a:extLst>
          </p:cNvPr>
          <p:cNvSpPr txBox="1"/>
          <p:nvPr/>
        </p:nvSpPr>
        <p:spPr>
          <a:xfrm>
            <a:off x="3038145" y="5138906"/>
            <a:ext cx="2792643"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567D"/>
                </a:solidFill>
              </a:rPr>
              <a:t>Fatigue</a:t>
            </a:r>
          </a:p>
          <a:p>
            <a:pPr marL="342900" indent="-342900">
              <a:buFont typeface="Arial" panose="020B0604020202020204" pitchFamily="34" charset="0"/>
              <a:buChar char="•"/>
            </a:pPr>
            <a:r>
              <a:rPr lang="en-US" sz="2400" dirty="0">
                <a:solidFill>
                  <a:srgbClr val="00567D"/>
                </a:solidFill>
              </a:rPr>
              <a:t>Muscle cramps</a:t>
            </a:r>
          </a:p>
          <a:p>
            <a:pPr marL="342900" indent="-342900">
              <a:buFont typeface="Arial" panose="020B0604020202020204" pitchFamily="34" charset="0"/>
              <a:buChar char="•"/>
            </a:pPr>
            <a:r>
              <a:rPr lang="en-US" sz="2400" dirty="0">
                <a:solidFill>
                  <a:srgbClr val="00567D"/>
                </a:solidFill>
              </a:rPr>
              <a:t>Vomiting</a:t>
            </a:r>
          </a:p>
        </p:txBody>
      </p:sp>
      <p:pic>
        <p:nvPicPr>
          <p:cNvPr id="14" name="Picture 13" descr="A person, wearing a safety jacket and helmet is wiping his face with his fore arm.&#10;&#10;">
            <a:extLst>
              <a:ext uri="{FF2B5EF4-FFF2-40B4-BE49-F238E27FC236}">
                <a16:creationId xmlns:a16="http://schemas.microsoft.com/office/drawing/2014/main" id="{BC46AE15-A4FD-98D3-5CB6-AFF1D8B28C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8755" y="1139670"/>
            <a:ext cx="3764629" cy="4259100"/>
          </a:xfrm>
          <a:prstGeom prst="rect">
            <a:avLst/>
          </a:prstGeom>
        </p:spPr>
      </p:pic>
    </p:spTree>
    <p:extLst>
      <p:ext uri="{BB962C8B-B14F-4D97-AF65-F5344CB8AC3E}">
        <p14:creationId xmlns:p14="http://schemas.microsoft.com/office/powerpoint/2010/main" val="349661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DAAA0-60DE-52F2-0FE6-099AC957BE4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ECAB72C-7969-6FC9-177E-43843E138A6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844123BD-D292-954D-47E1-87034027306D}"/>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1B8212C1-76E6-CACE-BF98-F9907ACA1769}"/>
              </a:ext>
            </a:extLst>
          </p:cNvPr>
          <p:cNvSpPr>
            <a:spLocks noGrp="1"/>
          </p:cNvSpPr>
          <p:nvPr>
            <p:ph type="sldNum" sz="quarter" idx="12"/>
          </p:nvPr>
        </p:nvSpPr>
        <p:spPr/>
        <p:txBody>
          <a:bodyPr/>
          <a:lstStyle/>
          <a:p>
            <a:fld id="{99562CDD-8BC9-4CF6-AA03-D93997F55C9A}" type="slidenum">
              <a:rPr lang="en-US" smtClean="0"/>
              <a:pPr/>
              <a:t>19</a:t>
            </a:fld>
            <a:endParaRPr lang="en-US" dirty="0"/>
          </a:p>
        </p:txBody>
      </p:sp>
      <p:sp>
        <p:nvSpPr>
          <p:cNvPr id="9" name="Title 8">
            <a:extLst>
              <a:ext uri="{FF2B5EF4-FFF2-40B4-BE49-F238E27FC236}">
                <a16:creationId xmlns:a16="http://schemas.microsoft.com/office/drawing/2014/main" id="{5273B445-5B02-5C1D-FEAB-D753C2E97C91}"/>
              </a:ext>
            </a:extLst>
          </p:cNvPr>
          <p:cNvSpPr txBox="1">
            <a:spLocks noGrp="1"/>
          </p:cNvSpPr>
          <p:nvPr>
            <p:ph type="title" idx="4294967295"/>
          </p:nvPr>
        </p:nvSpPr>
        <p:spPr>
          <a:xfrm>
            <a:off x="1024137" y="218087"/>
            <a:ext cx="6138763"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Stroke (Most Severe)</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341E51C5-8C91-94DD-01D7-2C0B4B33D0EC}"/>
              </a:ext>
            </a:extLst>
          </p:cNvPr>
          <p:cNvSpPr txBox="1"/>
          <p:nvPr/>
        </p:nvSpPr>
        <p:spPr>
          <a:xfrm>
            <a:off x="1202791" y="1298396"/>
            <a:ext cx="5118000" cy="1569660"/>
          </a:xfrm>
          <a:prstGeom prst="rect">
            <a:avLst/>
          </a:prstGeom>
          <a:noFill/>
        </p:spPr>
        <p:txBody>
          <a:bodyPr wrap="square" rtlCol="0">
            <a:spAutoFit/>
          </a:bodyPr>
          <a:lstStyle/>
          <a:p>
            <a:r>
              <a:rPr lang="en-US" sz="2400" b="1" dirty="0">
                <a:solidFill>
                  <a:srgbClr val="00567D"/>
                </a:solidFill>
              </a:rPr>
              <a:t>Heat Stroke </a:t>
            </a:r>
            <a:r>
              <a:rPr lang="en-US" sz="2400" dirty="0">
                <a:solidFill>
                  <a:srgbClr val="00567D"/>
                </a:solidFill>
              </a:rPr>
              <a:t>occurs when the body's temperature regulation system fails, and body temperature rises to 104°F (40°C) or higher. </a:t>
            </a:r>
          </a:p>
        </p:txBody>
      </p:sp>
      <p:pic>
        <p:nvPicPr>
          <p:cNvPr id="4" name="Picture 3">
            <a:extLst>
              <a:ext uri="{FF2B5EF4-FFF2-40B4-BE49-F238E27FC236}">
                <a16:creationId xmlns:a16="http://schemas.microsoft.com/office/drawing/2014/main" id="{CA93D7F2-465E-013E-8DE6-DE4FACAD797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pic>
        <p:nvPicPr>
          <p:cNvPr id="5" name="Picture 4" descr="A picture of a male worker sweating and wiping his forehead with the backside of his hand.">
            <a:extLst>
              <a:ext uri="{FF2B5EF4-FFF2-40B4-BE49-F238E27FC236}">
                <a16:creationId xmlns:a16="http://schemas.microsoft.com/office/drawing/2014/main" id="{48A1AF57-D885-5379-B4FF-19F7B67878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7726" y="1406405"/>
            <a:ext cx="4929577" cy="4258415"/>
          </a:xfrm>
          <a:prstGeom prst="rect">
            <a:avLst/>
          </a:prstGeom>
        </p:spPr>
      </p:pic>
    </p:spTree>
    <p:extLst>
      <p:ext uri="{BB962C8B-B14F-4D97-AF65-F5344CB8AC3E}">
        <p14:creationId xmlns:p14="http://schemas.microsoft.com/office/powerpoint/2010/main" val="135594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C4BB3B-67E9-4919-B991-36C5DB0E331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1"/>
            <a:ext cx="12192000" cy="1295697"/>
          </a:xfrm>
          <a:prstGeom prst="rect">
            <a:avLst/>
          </a:prstGeom>
        </p:spPr>
      </p:pic>
      <p:sp>
        <p:nvSpPr>
          <p:cNvPr id="7" name="Rectangle 6">
            <a:extLst>
              <a:ext uri="{FF2B5EF4-FFF2-40B4-BE49-F238E27FC236}">
                <a16:creationId xmlns:a16="http://schemas.microsoft.com/office/drawing/2014/main" id="{E4A9D726-306D-4829-9303-D7B9C92F6C61}"/>
              </a:ext>
              <a:ext uri="{C183D7F6-B498-43B3-948B-1728B52AA6E4}">
                <adec:decorative xmlns:adec="http://schemas.microsoft.com/office/drawing/2017/decorative" val="1"/>
              </a:ext>
            </a:extLst>
          </p:cNvPr>
          <p:cNvSpPr/>
          <p:nvPr/>
        </p:nvSpPr>
        <p:spPr>
          <a:xfrm>
            <a:off x="0" y="-26190"/>
            <a:ext cx="12192000" cy="1295697"/>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0005A3AD-CD7A-F9AF-CC6F-651049C74A45}"/>
              </a:ext>
            </a:extLst>
          </p:cNvPr>
          <p:cNvSpPr txBox="1">
            <a:spLocks noGrp="1"/>
          </p:cNvSpPr>
          <p:nvPr>
            <p:ph type="title" idx="4294967295"/>
          </p:nvPr>
        </p:nvSpPr>
        <p:spPr>
          <a:xfrm>
            <a:off x="399632" y="1983500"/>
            <a:ext cx="4531595"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67D"/>
                </a:solidFill>
                <a:effectLst/>
                <a:uLnTx/>
                <a:uFillTx/>
                <a:latin typeface="+mn-lt"/>
                <a:ea typeface="+mn-ea"/>
                <a:cs typeface="+mn-cs"/>
              </a:rPr>
              <a:t>Oregon OSHA Public Education Mission:</a:t>
            </a:r>
          </a:p>
        </p:txBody>
      </p:sp>
      <p:sp>
        <p:nvSpPr>
          <p:cNvPr id="2" name="TextBox 1">
            <a:extLst>
              <a:ext uri="{FF2B5EF4-FFF2-40B4-BE49-F238E27FC236}">
                <a16:creationId xmlns:a16="http://schemas.microsoft.com/office/drawing/2014/main" id="{5622FD15-D4E5-E2D2-DF26-71FA0A165286}"/>
              </a:ext>
            </a:extLst>
          </p:cNvPr>
          <p:cNvSpPr txBox="1"/>
          <p:nvPr/>
        </p:nvSpPr>
        <p:spPr>
          <a:xfrm>
            <a:off x="163285" y="3244056"/>
            <a:ext cx="5206482" cy="1384995"/>
          </a:xfrm>
          <a:prstGeom prst="rect">
            <a:avLst/>
          </a:prstGeom>
          <a:noFill/>
        </p:spPr>
        <p:txBody>
          <a:bodyPr wrap="square" rtlCol="0">
            <a:spAutoFit/>
          </a:bodyPr>
          <a:lstStyle/>
          <a:p>
            <a:pPr algn="ctr"/>
            <a:r>
              <a:rPr lang="en-US" sz="2800" i="1" dirty="0">
                <a:solidFill>
                  <a:srgbClr val="00567D"/>
                </a:solidFill>
              </a:rPr>
              <a:t>We provide knowledge and tools to advance self-sufficiency</a:t>
            </a:r>
          </a:p>
          <a:p>
            <a:pPr algn="ctr"/>
            <a:r>
              <a:rPr lang="en-US" sz="2800" i="1" dirty="0">
                <a:solidFill>
                  <a:srgbClr val="00567D"/>
                </a:solidFill>
              </a:rPr>
              <a:t> in workplace safety and health.</a:t>
            </a:r>
          </a:p>
        </p:txBody>
      </p:sp>
      <p:sp>
        <p:nvSpPr>
          <p:cNvPr id="4" name="TextBox 3">
            <a:extLst>
              <a:ext uri="{FF2B5EF4-FFF2-40B4-BE49-F238E27FC236}">
                <a16:creationId xmlns:a16="http://schemas.microsoft.com/office/drawing/2014/main" id="{24A6608D-3D1E-2DFE-9DA7-8E3AB7C0C5DC}"/>
              </a:ext>
            </a:extLst>
          </p:cNvPr>
          <p:cNvSpPr txBox="1"/>
          <p:nvPr/>
        </p:nvSpPr>
        <p:spPr>
          <a:xfrm>
            <a:off x="6428760" y="1937334"/>
            <a:ext cx="4320128" cy="523220"/>
          </a:xfrm>
          <a:prstGeom prst="rect">
            <a:avLst/>
          </a:prstGeom>
          <a:noFill/>
        </p:spPr>
        <p:txBody>
          <a:bodyPr wrap="square" rtlCol="0">
            <a:spAutoFit/>
          </a:bodyPr>
          <a:lstStyle/>
          <a:p>
            <a:r>
              <a:rPr lang="en-US" sz="2800" b="1" dirty="0">
                <a:solidFill>
                  <a:srgbClr val="00567D"/>
                </a:solidFill>
              </a:rPr>
              <a:t>Oregon OSHA Services</a:t>
            </a:r>
            <a:endParaRPr lang="en-US" sz="2800" dirty="0">
              <a:solidFill>
                <a:srgbClr val="00567D"/>
              </a:solidFill>
            </a:endParaRPr>
          </a:p>
        </p:txBody>
      </p:sp>
      <p:sp>
        <p:nvSpPr>
          <p:cNvPr id="10" name="TextBox 9">
            <a:extLst>
              <a:ext uri="{FF2B5EF4-FFF2-40B4-BE49-F238E27FC236}">
                <a16:creationId xmlns:a16="http://schemas.microsoft.com/office/drawing/2014/main" id="{D5659A39-188D-45A0-8A77-1DE27600C3A3}"/>
              </a:ext>
            </a:extLst>
          </p:cNvPr>
          <p:cNvSpPr txBox="1"/>
          <p:nvPr/>
        </p:nvSpPr>
        <p:spPr>
          <a:xfrm>
            <a:off x="6428760" y="2634461"/>
            <a:ext cx="6410186"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567D"/>
                </a:solidFill>
              </a:rPr>
              <a:t>Consultation Services</a:t>
            </a:r>
          </a:p>
          <a:p>
            <a:pPr marL="457200" indent="-457200">
              <a:buFont typeface="Arial" panose="020B0604020202020204" pitchFamily="34" charset="0"/>
              <a:buChar char="•"/>
            </a:pPr>
            <a:r>
              <a:rPr lang="en-US" sz="2800" dirty="0">
                <a:solidFill>
                  <a:srgbClr val="00567D"/>
                </a:solidFill>
              </a:rPr>
              <a:t>Enforcement</a:t>
            </a:r>
          </a:p>
          <a:p>
            <a:pPr marL="457200" indent="-457200">
              <a:buFont typeface="Arial" panose="020B0604020202020204" pitchFamily="34" charset="0"/>
              <a:buChar char="•"/>
            </a:pPr>
            <a:r>
              <a:rPr lang="en-US" sz="2800" dirty="0">
                <a:solidFill>
                  <a:srgbClr val="00567D"/>
                </a:solidFill>
              </a:rPr>
              <a:t>Appeals</a:t>
            </a:r>
          </a:p>
          <a:p>
            <a:pPr marL="457200" indent="-457200">
              <a:buFont typeface="Arial" panose="020B0604020202020204" pitchFamily="34" charset="0"/>
              <a:buChar char="•"/>
            </a:pPr>
            <a:r>
              <a:rPr lang="en-US" sz="2800" dirty="0">
                <a:solidFill>
                  <a:srgbClr val="00567D"/>
                </a:solidFill>
              </a:rPr>
              <a:t>Public Education and Conferences</a:t>
            </a:r>
          </a:p>
          <a:p>
            <a:pPr marL="457200" indent="-457200">
              <a:buFont typeface="Arial" panose="020B0604020202020204" pitchFamily="34" charset="0"/>
              <a:buChar char="•"/>
            </a:pPr>
            <a:r>
              <a:rPr lang="en-US" sz="2800" dirty="0">
                <a:solidFill>
                  <a:srgbClr val="00567D"/>
                </a:solidFill>
              </a:rPr>
              <a:t>Standards and Technical Resources</a:t>
            </a:r>
          </a:p>
        </p:txBody>
      </p:sp>
      <p:cxnSp>
        <p:nvCxnSpPr>
          <p:cNvPr id="5" name="Straight Connector 4">
            <a:extLst>
              <a:ext uri="{FF2B5EF4-FFF2-40B4-BE49-F238E27FC236}">
                <a16:creationId xmlns:a16="http://schemas.microsoft.com/office/drawing/2014/main" id="{3B2A239C-7CC1-102E-571E-990ED2E4496D}"/>
              </a:ext>
              <a:ext uri="{C183D7F6-B498-43B3-948B-1728B52AA6E4}">
                <adec:decorative xmlns:adec="http://schemas.microsoft.com/office/drawing/2017/decorative" val="1"/>
              </a:ext>
            </a:extLst>
          </p:cNvPr>
          <p:cNvCxnSpPr>
            <a:cxnSpLocks/>
          </p:cNvCxnSpPr>
          <p:nvPr/>
        </p:nvCxnSpPr>
        <p:spPr>
          <a:xfrm flipV="1">
            <a:off x="5881396" y="1896603"/>
            <a:ext cx="0" cy="3432106"/>
          </a:xfrm>
          <a:prstGeom prst="line">
            <a:avLst/>
          </a:prstGeom>
          <a:ln>
            <a:solidFill>
              <a:srgbClr val="00567D"/>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6194FF5-9705-53F3-4A4F-641A7939C5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0655" y="240855"/>
            <a:ext cx="1367517" cy="757521"/>
          </a:xfrm>
          <a:prstGeom prst="rect">
            <a:avLst/>
          </a:prstGeom>
        </p:spPr>
      </p:pic>
    </p:spTree>
    <p:extLst>
      <p:ext uri="{BB962C8B-B14F-4D97-AF65-F5344CB8AC3E}">
        <p14:creationId xmlns:p14="http://schemas.microsoft.com/office/powerpoint/2010/main" val="4236322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3A62B-AE47-F392-B557-F7FD2B81E84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6015AEA-05C2-44AD-1136-81CC23930D6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08548659-4E52-E6F1-C5AF-87200965899C}"/>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3B04BA89-4D3D-CBFE-4951-B658E4DF96ED}"/>
              </a:ext>
            </a:extLst>
          </p:cNvPr>
          <p:cNvSpPr>
            <a:spLocks noGrp="1"/>
          </p:cNvSpPr>
          <p:nvPr>
            <p:ph type="sldNum" sz="quarter" idx="12"/>
          </p:nvPr>
        </p:nvSpPr>
        <p:spPr/>
        <p:txBody>
          <a:bodyPr/>
          <a:lstStyle/>
          <a:p>
            <a:fld id="{99562CDD-8BC9-4CF6-AA03-D93997F55C9A}" type="slidenum">
              <a:rPr lang="en-US" smtClean="0"/>
              <a:pPr/>
              <a:t>20</a:t>
            </a:fld>
            <a:endParaRPr lang="en-US" dirty="0"/>
          </a:p>
        </p:txBody>
      </p:sp>
      <p:sp>
        <p:nvSpPr>
          <p:cNvPr id="9" name="Title 8">
            <a:extLst>
              <a:ext uri="{FF2B5EF4-FFF2-40B4-BE49-F238E27FC236}">
                <a16:creationId xmlns:a16="http://schemas.microsoft.com/office/drawing/2014/main" id="{A4D3F078-17F0-B418-C35F-E6B2071CC035}"/>
              </a:ext>
            </a:extLst>
          </p:cNvPr>
          <p:cNvSpPr txBox="1">
            <a:spLocks noGrp="1"/>
          </p:cNvSpPr>
          <p:nvPr>
            <p:ph type="title" idx="4294967295"/>
          </p:nvPr>
        </p:nvSpPr>
        <p:spPr>
          <a:xfrm>
            <a:off x="1217663" y="103002"/>
            <a:ext cx="5081537"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Stroke Symptoms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BE962DED-26BD-2380-3567-C8CE95DB2C50}"/>
              </a:ext>
            </a:extLst>
          </p:cNvPr>
          <p:cNvSpPr txBox="1"/>
          <p:nvPr/>
        </p:nvSpPr>
        <p:spPr>
          <a:xfrm>
            <a:off x="1232931" y="1043879"/>
            <a:ext cx="10584844" cy="1384995"/>
          </a:xfrm>
          <a:prstGeom prst="rect">
            <a:avLst/>
          </a:prstGeom>
          <a:noFill/>
        </p:spPr>
        <p:txBody>
          <a:bodyPr wrap="square" rtlCol="0">
            <a:spAutoFit/>
          </a:bodyPr>
          <a:lstStyle/>
          <a:p>
            <a:r>
              <a:rPr lang="en-US" sz="2800" dirty="0">
                <a:solidFill>
                  <a:srgbClr val="00567D"/>
                </a:solidFill>
              </a:rPr>
              <a:t>Hot, dry skin or profuse sweating, hallucinations, chills, throbbing headache, confusion, dizziness, and slurred speech. Immediate medical attention is necessary to prevent serious complications or death.</a:t>
            </a:r>
          </a:p>
        </p:txBody>
      </p:sp>
      <p:pic>
        <p:nvPicPr>
          <p:cNvPr id="4" name="Picture 3">
            <a:extLst>
              <a:ext uri="{FF2B5EF4-FFF2-40B4-BE49-F238E27FC236}">
                <a16:creationId xmlns:a16="http://schemas.microsoft.com/office/drawing/2014/main" id="{DD75CE3A-5896-949E-2B56-A72F864E9B1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sp>
        <p:nvSpPr>
          <p:cNvPr id="5" name="TextBox 4">
            <a:extLst>
              <a:ext uri="{FF2B5EF4-FFF2-40B4-BE49-F238E27FC236}">
                <a16:creationId xmlns:a16="http://schemas.microsoft.com/office/drawing/2014/main" id="{4BA2F390-9973-6EF2-02A0-ED0A2C943208}"/>
              </a:ext>
            </a:extLst>
          </p:cNvPr>
          <p:cNvSpPr txBox="1"/>
          <p:nvPr/>
        </p:nvSpPr>
        <p:spPr>
          <a:xfrm>
            <a:off x="1659272" y="3431309"/>
            <a:ext cx="2789520" cy="1384995"/>
          </a:xfrm>
          <a:prstGeom prst="rect">
            <a:avLst/>
          </a:prstGeom>
          <a:noFill/>
        </p:spPr>
        <p:txBody>
          <a:bodyPr wrap="square" rtlCol="0">
            <a:spAutoFit/>
          </a:bodyPr>
          <a:lstStyle/>
          <a:p>
            <a:r>
              <a:rPr lang="en-US" sz="2800" dirty="0">
                <a:solidFill>
                  <a:srgbClr val="00567D"/>
                </a:solidFill>
              </a:rPr>
              <a:t>What are some takeaways from this illustration?</a:t>
            </a:r>
          </a:p>
        </p:txBody>
      </p:sp>
      <p:pic>
        <p:nvPicPr>
          <p:cNvPr id="3074" name="Picture 2" descr="Illustration from NIOSH displaying the symptoms of heat exhaustion on the left and heat stroke on the right and how to act fast. To act fast, for heat exhaustion, seek medical help if symptoms don't improve, and heat stroke, call 911.">
            <a:extLst>
              <a:ext uri="{FF2B5EF4-FFF2-40B4-BE49-F238E27FC236}">
                <a16:creationId xmlns:a16="http://schemas.microsoft.com/office/drawing/2014/main" id="{977374FF-606B-DB5D-4DF5-84D1DABEB9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367" y="2547978"/>
            <a:ext cx="7347333" cy="413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01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5FC13-004B-4F8C-21B1-200AC0A1674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E64ED48-BA37-6884-2414-453B43B2F2A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C540849C-760A-0E74-F1A1-4558AA538454}"/>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7B28ADF1-3B45-FD83-25EA-E0B6D7B00556}"/>
              </a:ext>
            </a:extLst>
          </p:cNvPr>
          <p:cNvSpPr>
            <a:spLocks noGrp="1"/>
          </p:cNvSpPr>
          <p:nvPr>
            <p:ph type="sldNum" sz="quarter" idx="12"/>
          </p:nvPr>
        </p:nvSpPr>
        <p:spPr/>
        <p:txBody>
          <a:bodyPr/>
          <a:lstStyle/>
          <a:p>
            <a:fld id="{99562CDD-8BC9-4CF6-AA03-D93997F55C9A}" type="slidenum">
              <a:rPr lang="en-US" smtClean="0"/>
              <a:pPr/>
              <a:t>21</a:t>
            </a:fld>
            <a:endParaRPr lang="en-US" dirty="0"/>
          </a:p>
        </p:txBody>
      </p:sp>
      <p:sp>
        <p:nvSpPr>
          <p:cNvPr id="9" name="Title 8">
            <a:extLst>
              <a:ext uri="{FF2B5EF4-FFF2-40B4-BE49-F238E27FC236}">
                <a16:creationId xmlns:a16="http://schemas.microsoft.com/office/drawing/2014/main" id="{85832E7E-08AB-9F63-3B3C-1698F974B9BC}"/>
              </a:ext>
            </a:extLst>
          </p:cNvPr>
          <p:cNvSpPr txBox="1">
            <a:spLocks noGrp="1"/>
          </p:cNvSpPr>
          <p:nvPr>
            <p:ph type="title" idx="4294967295"/>
          </p:nvPr>
        </p:nvSpPr>
        <p:spPr>
          <a:xfrm>
            <a:off x="1135497" y="346426"/>
            <a:ext cx="3837294"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Rhabdomyolysis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pic>
        <p:nvPicPr>
          <p:cNvPr id="4" name="Picture 3">
            <a:extLst>
              <a:ext uri="{FF2B5EF4-FFF2-40B4-BE49-F238E27FC236}">
                <a16:creationId xmlns:a16="http://schemas.microsoft.com/office/drawing/2014/main" id="{554D836B-78F3-78B5-4FB6-ED0451DAB5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sp>
        <p:nvSpPr>
          <p:cNvPr id="7" name="Google Shape;104;p2">
            <a:extLst>
              <a:ext uri="{FF2B5EF4-FFF2-40B4-BE49-F238E27FC236}">
                <a16:creationId xmlns:a16="http://schemas.microsoft.com/office/drawing/2014/main" id="{34CC2782-6706-AACD-E67D-57FD98652B1C}"/>
              </a:ext>
            </a:extLst>
          </p:cNvPr>
          <p:cNvSpPr txBox="1"/>
          <p:nvPr/>
        </p:nvSpPr>
        <p:spPr>
          <a:xfrm>
            <a:off x="1165843" y="1166899"/>
            <a:ext cx="6274351" cy="54937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2000" b="1" i="1" dirty="0">
                <a:solidFill>
                  <a:srgbClr val="00567D"/>
                </a:solidFill>
              </a:rPr>
              <a:t>Rhabdomyolysis is the rapid breakdown, rupture, and death of muscle associated with heat stress and prolonged physical exertion</a:t>
            </a:r>
            <a:r>
              <a:rPr lang="en-US" sz="2000" dirty="0">
                <a:solidFill>
                  <a:srgbClr val="00567D"/>
                </a:solidFill>
              </a:rPr>
              <a:t>.</a:t>
            </a:r>
          </a:p>
          <a:p>
            <a:r>
              <a:rPr lang="en-US" sz="2000" dirty="0">
                <a:solidFill>
                  <a:srgbClr val="00567D"/>
                </a:solidFill>
              </a:rPr>
              <a:t> </a:t>
            </a:r>
            <a:br>
              <a:rPr lang="en-US" sz="2000" dirty="0">
                <a:solidFill>
                  <a:srgbClr val="00567D"/>
                </a:solidFill>
              </a:rPr>
            </a:br>
            <a:r>
              <a:rPr lang="en-US" sz="2000" b="1" dirty="0">
                <a:solidFill>
                  <a:srgbClr val="00567D"/>
                </a:solidFill>
              </a:rPr>
              <a:t>Symptoms include:</a:t>
            </a:r>
          </a:p>
          <a:p>
            <a:pPr marL="285750" indent="-285750" fontAlgn="base">
              <a:buFont typeface="Arial" panose="020B0604020202020204" pitchFamily="34" charset="0"/>
              <a:buChar char="•"/>
            </a:pPr>
            <a:r>
              <a:rPr lang="en-US" sz="2000" dirty="0">
                <a:solidFill>
                  <a:srgbClr val="00567D"/>
                </a:solidFill>
              </a:rPr>
              <a:t>Muscle cramps and/or pain</a:t>
            </a:r>
          </a:p>
          <a:p>
            <a:pPr marL="285750" indent="-285750" fontAlgn="base">
              <a:buFont typeface="Arial" panose="020B0604020202020204" pitchFamily="34" charset="0"/>
              <a:buChar char="•"/>
            </a:pPr>
            <a:r>
              <a:rPr lang="en-US" sz="2000" dirty="0">
                <a:solidFill>
                  <a:srgbClr val="00567D"/>
                </a:solidFill>
              </a:rPr>
              <a:t>Abnormally dark urine (tea or soda-colored)</a:t>
            </a:r>
          </a:p>
          <a:p>
            <a:pPr marL="285750" indent="-285750" fontAlgn="base">
              <a:buFont typeface="Arial" panose="020B0604020202020204" pitchFamily="34" charset="0"/>
              <a:buChar char="•"/>
            </a:pPr>
            <a:r>
              <a:rPr lang="en-US" sz="2000" dirty="0">
                <a:solidFill>
                  <a:srgbClr val="00567D"/>
                </a:solidFill>
              </a:rPr>
              <a:t>Weakness</a:t>
            </a:r>
          </a:p>
          <a:p>
            <a:pPr marL="285750" indent="-285750" fontAlgn="base">
              <a:buFont typeface="Arial" panose="020B0604020202020204" pitchFamily="34" charset="0"/>
              <a:buChar char="•"/>
            </a:pPr>
            <a:r>
              <a:rPr lang="en-US" sz="2000" dirty="0">
                <a:solidFill>
                  <a:srgbClr val="00567D"/>
                </a:solidFill>
              </a:rPr>
              <a:t>Exercise intolerance</a:t>
            </a:r>
          </a:p>
          <a:p>
            <a:pPr marL="285750" indent="-285750" fontAlgn="base">
              <a:buFont typeface="Wingdings" panose="05000000000000000000" pitchFamily="2" charset="2"/>
              <a:buChar char="v"/>
            </a:pPr>
            <a:r>
              <a:rPr lang="en-US" sz="2000" b="1" dirty="0">
                <a:solidFill>
                  <a:srgbClr val="00567D"/>
                </a:solidFill>
              </a:rPr>
              <a:t>Could be asymptomatic</a:t>
            </a:r>
          </a:p>
          <a:p>
            <a:pPr marL="285750" indent="-285750" fontAlgn="base">
              <a:buFont typeface="Wingdings" panose="05000000000000000000" pitchFamily="2" charset="2"/>
              <a:buChar char="v"/>
            </a:pPr>
            <a:r>
              <a:rPr lang="en-US" sz="2000" b="1" dirty="0">
                <a:solidFill>
                  <a:srgbClr val="00567D"/>
                </a:solidFill>
              </a:rPr>
              <a:t>OFTEN MISDIAGNOSED AND REQUIRES BLOOD TEST</a:t>
            </a:r>
          </a:p>
          <a:p>
            <a:br>
              <a:rPr lang="en-US" sz="2000" dirty="0">
                <a:solidFill>
                  <a:srgbClr val="00567D"/>
                </a:solidFill>
              </a:rPr>
            </a:br>
            <a:r>
              <a:rPr lang="en-US" sz="2000" b="1" dirty="0">
                <a:solidFill>
                  <a:srgbClr val="00567D"/>
                </a:solidFill>
              </a:rPr>
              <a:t>First Aid</a:t>
            </a:r>
          </a:p>
          <a:p>
            <a:pPr marL="285750" indent="-285750" fontAlgn="base">
              <a:buFont typeface="Arial" panose="020B0604020202020204" pitchFamily="34" charset="0"/>
              <a:buChar char="•"/>
            </a:pPr>
            <a:r>
              <a:rPr lang="en-US" sz="2000" dirty="0">
                <a:solidFill>
                  <a:srgbClr val="00567D"/>
                </a:solidFill>
              </a:rPr>
              <a:t>Stop activity and drink water.</a:t>
            </a:r>
          </a:p>
          <a:p>
            <a:pPr marL="285750" indent="-285750" fontAlgn="base">
              <a:buFont typeface="Arial" panose="020B0604020202020204" pitchFamily="34" charset="0"/>
              <a:buChar char="•"/>
            </a:pPr>
            <a:r>
              <a:rPr lang="en-US" sz="2000" dirty="0">
                <a:solidFill>
                  <a:srgbClr val="00567D"/>
                </a:solidFill>
              </a:rPr>
              <a:t>Seek immediate medical attention and ask to be checked for rhabdomyolysis.</a:t>
            </a:r>
          </a:p>
          <a:p>
            <a:pPr marL="285750" indent="-285750" fontAlgn="base">
              <a:buFont typeface="Arial" panose="020B0604020202020204" pitchFamily="34" charset="0"/>
              <a:buChar char="•"/>
            </a:pPr>
            <a:endParaRPr lang="en-US" sz="1500" dirty="0"/>
          </a:p>
        </p:txBody>
      </p:sp>
      <p:pic>
        <p:nvPicPr>
          <p:cNvPr id="2052" name="Picture 4" descr="Image of toxic muscular content leaking into the bloodstream. Rhabdomyolysis - Hughston Clinic">
            <a:extLst>
              <a:ext uri="{FF2B5EF4-FFF2-40B4-BE49-F238E27FC236}">
                <a16:creationId xmlns:a16="http://schemas.microsoft.com/office/drawing/2014/main" id="{DC61ED99-A4E7-1E26-8119-38BAEE0C43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7345" y="1578425"/>
            <a:ext cx="5144655" cy="3271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AF898-F1E6-E3B3-3A30-5194ADF842D2}"/>
              </a:ext>
            </a:extLst>
          </p:cNvPr>
          <p:cNvSpPr txBox="1"/>
          <p:nvPr/>
        </p:nvSpPr>
        <p:spPr>
          <a:xfrm>
            <a:off x="7397712" y="5950419"/>
            <a:ext cx="5301018" cy="338554"/>
          </a:xfrm>
          <a:prstGeom prst="rect">
            <a:avLst/>
          </a:prstGeom>
          <a:noFill/>
        </p:spPr>
        <p:txBody>
          <a:bodyPr wrap="square">
            <a:spAutoFit/>
          </a:bodyPr>
          <a:lstStyle/>
          <a:p>
            <a:r>
              <a:rPr lang="en-US" sz="1600" dirty="0">
                <a:solidFill>
                  <a:srgbClr val="00567D"/>
                </a:solidFill>
                <a:effectLst/>
                <a:latin typeface="Segoe UI" panose="020B0502040204020203" pitchFamily="34" charset="0"/>
              </a:rPr>
              <a:t>https://</a:t>
            </a:r>
            <a:r>
              <a:rPr lang="en-US" sz="1600" dirty="0">
                <a:solidFill>
                  <a:srgbClr val="00567D"/>
                </a:solidFill>
              </a:rPr>
              <a:t>hughston</a:t>
            </a:r>
            <a:r>
              <a:rPr lang="en-US" sz="1600" dirty="0">
                <a:solidFill>
                  <a:srgbClr val="00567D"/>
                </a:solidFill>
                <a:effectLst/>
                <a:latin typeface="Segoe UI" panose="020B0502040204020203" pitchFamily="34" charset="0"/>
              </a:rPr>
              <a:t>.com/wellness/rhabdomyolysis-2/</a:t>
            </a:r>
            <a:endParaRPr lang="en-US" sz="1600" dirty="0">
              <a:solidFill>
                <a:srgbClr val="00567D"/>
              </a:solidFill>
            </a:endParaRPr>
          </a:p>
        </p:txBody>
      </p:sp>
      <p:sp>
        <p:nvSpPr>
          <p:cNvPr id="2" name="TextBox 1">
            <a:extLst>
              <a:ext uri="{FF2B5EF4-FFF2-40B4-BE49-F238E27FC236}">
                <a16:creationId xmlns:a16="http://schemas.microsoft.com/office/drawing/2014/main" id="{E009FA75-D8D7-2564-3D13-F07C4659593A}"/>
              </a:ext>
            </a:extLst>
          </p:cNvPr>
          <p:cNvSpPr txBox="1"/>
          <p:nvPr/>
        </p:nvSpPr>
        <p:spPr>
          <a:xfrm>
            <a:off x="6516351" y="6332307"/>
            <a:ext cx="6195059" cy="338554"/>
          </a:xfrm>
          <a:prstGeom prst="rect">
            <a:avLst/>
          </a:prstGeom>
          <a:noFill/>
        </p:spPr>
        <p:txBody>
          <a:bodyPr wrap="square" rtlCol="0">
            <a:spAutoFit/>
          </a:bodyPr>
          <a:lstStyle/>
          <a:p>
            <a:r>
              <a:rPr lang="en-US" sz="1600" dirty="0">
                <a:solidFill>
                  <a:srgbClr val="00567D"/>
                </a:solidFill>
                <a:latin typeface="Segoe UI" panose="020B0502040204020203" pitchFamily="34" charset="0"/>
              </a:rPr>
              <a:t>https://www.cdc.gov/niosh/heat-stress/about/illnesses.html</a:t>
            </a:r>
          </a:p>
        </p:txBody>
      </p:sp>
    </p:spTree>
    <p:extLst>
      <p:ext uri="{BB962C8B-B14F-4D97-AF65-F5344CB8AC3E}">
        <p14:creationId xmlns:p14="http://schemas.microsoft.com/office/powerpoint/2010/main" val="3206282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10914-C084-538A-33B2-F1FD260A5D2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3421B67-D582-A4BA-B86A-CF324ECF360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43D353FD-FE1C-7F0B-7264-C8CCC703AC22}"/>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227830FD-92B9-7F71-E50E-14E8F37D1411}"/>
              </a:ext>
            </a:extLst>
          </p:cNvPr>
          <p:cNvSpPr>
            <a:spLocks noGrp="1"/>
          </p:cNvSpPr>
          <p:nvPr>
            <p:ph type="sldNum" sz="quarter" idx="12"/>
          </p:nvPr>
        </p:nvSpPr>
        <p:spPr/>
        <p:txBody>
          <a:bodyPr/>
          <a:lstStyle/>
          <a:p>
            <a:fld id="{99562CDD-8BC9-4CF6-AA03-D93997F55C9A}" type="slidenum">
              <a:rPr lang="en-US" smtClean="0"/>
              <a:pPr/>
              <a:t>22</a:t>
            </a:fld>
            <a:endParaRPr lang="en-US" dirty="0"/>
          </a:p>
        </p:txBody>
      </p:sp>
      <p:sp>
        <p:nvSpPr>
          <p:cNvPr id="9" name="Title 8">
            <a:extLst>
              <a:ext uri="{FF2B5EF4-FFF2-40B4-BE49-F238E27FC236}">
                <a16:creationId xmlns:a16="http://schemas.microsoft.com/office/drawing/2014/main" id="{DDA120B0-5973-08CD-5370-E095C57FAD06}"/>
              </a:ext>
            </a:extLst>
          </p:cNvPr>
          <p:cNvSpPr txBox="1">
            <a:spLocks noGrp="1"/>
          </p:cNvSpPr>
          <p:nvPr>
            <p:ph type="title" idx="4294967295"/>
          </p:nvPr>
        </p:nvSpPr>
        <p:spPr>
          <a:xfrm>
            <a:off x="1223209" y="218087"/>
            <a:ext cx="1036290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Illnesses and First Aid/Medical Treatment</a:t>
            </a:r>
          </a:p>
        </p:txBody>
      </p:sp>
      <p:sp>
        <p:nvSpPr>
          <p:cNvPr id="12" name="TextBox 11">
            <a:extLst>
              <a:ext uri="{FF2B5EF4-FFF2-40B4-BE49-F238E27FC236}">
                <a16:creationId xmlns:a16="http://schemas.microsoft.com/office/drawing/2014/main" id="{313DF138-4B4F-32FA-FA6A-E8C4F7EB7EAC}"/>
              </a:ext>
            </a:extLst>
          </p:cNvPr>
          <p:cNvSpPr txBox="1"/>
          <p:nvPr/>
        </p:nvSpPr>
        <p:spPr>
          <a:xfrm>
            <a:off x="1481521" y="1027154"/>
            <a:ext cx="9881571" cy="6478697"/>
          </a:xfrm>
          <a:prstGeom prst="rect">
            <a:avLst/>
          </a:prstGeom>
          <a:noFill/>
        </p:spPr>
        <p:txBody>
          <a:bodyPr wrap="square" rtlCol="0">
            <a:spAutoFit/>
          </a:bodyPr>
          <a:lstStyle/>
          <a:p>
            <a:pPr algn="ctr"/>
            <a:r>
              <a:rPr lang="en-US" sz="3000" dirty="0">
                <a:solidFill>
                  <a:srgbClr val="FF0000"/>
                </a:solidFill>
              </a:rPr>
              <a:t>Do not underestimate the urgency </a:t>
            </a:r>
          </a:p>
          <a:p>
            <a:pPr algn="ctr"/>
            <a:r>
              <a:rPr lang="en-US" sz="3000" dirty="0">
                <a:solidFill>
                  <a:srgbClr val="FF0000"/>
                </a:solidFill>
              </a:rPr>
              <a:t>of first aid and medical treatment for heat-related illnesses.</a:t>
            </a:r>
          </a:p>
          <a:p>
            <a:endParaRPr lang="en-US" sz="2500" dirty="0">
              <a:solidFill>
                <a:srgbClr val="00567D"/>
              </a:solidFill>
            </a:endParaRPr>
          </a:p>
          <a:p>
            <a:r>
              <a:rPr lang="en-US" sz="3000" b="1" dirty="0">
                <a:solidFill>
                  <a:srgbClr val="00567D"/>
                </a:solidFill>
              </a:rPr>
              <a:t>The basic logistics of first aid and emergency response:</a:t>
            </a:r>
          </a:p>
          <a:p>
            <a:pPr marL="914400" lvl="1" indent="-457200">
              <a:buFont typeface="Arial" panose="020B0604020202020204" pitchFamily="34" charset="0"/>
              <a:buChar char="•"/>
            </a:pPr>
            <a:r>
              <a:rPr lang="en-US" sz="3000" dirty="0">
                <a:solidFill>
                  <a:srgbClr val="00567D"/>
                </a:solidFill>
              </a:rPr>
              <a:t>Assessing needs</a:t>
            </a:r>
          </a:p>
          <a:p>
            <a:pPr marL="914400" lvl="1" indent="-457200">
              <a:buFont typeface="Arial" panose="020B0604020202020204" pitchFamily="34" charset="0"/>
              <a:buChar char="•"/>
            </a:pPr>
            <a:r>
              <a:rPr lang="en-US" sz="3000" dirty="0">
                <a:solidFill>
                  <a:srgbClr val="00567D"/>
                </a:solidFill>
              </a:rPr>
              <a:t>Developing a policy</a:t>
            </a:r>
          </a:p>
          <a:p>
            <a:pPr marL="914400" lvl="1" indent="-457200">
              <a:buFont typeface="Arial" panose="020B0604020202020204" pitchFamily="34" charset="0"/>
              <a:buChar char="•"/>
            </a:pPr>
            <a:r>
              <a:rPr lang="en-US" sz="3000" dirty="0">
                <a:solidFill>
                  <a:srgbClr val="00567D"/>
                </a:solidFill>
              </a:rPr>
              <a:t>Access to emergency services</a:t>
            </a:r>
          </a:p>
          <a:p>
            <a:pPr marL="914400" lvl="1" indent="-457200">
              <a:buFont typeface="Arial" panose="020B0604020202020204" pitchFamily="34" charset="0"/>
              <a:buChar char="•"/>
            </a:pPr>
            <a:r>
              <a:rPr lang="en-US" sz="3000" dirty="0">
                <a:solidFill>
                  <a:srgbClr val="00567D"/>
                </a:solidFill>
              </a:rPr>
              <a:t>Training of personnel on how to recognize symptoms and render first aid</a:t>
            </a:r>
          </a:p>
          <a:p>
            <a:pPr marL="914400" lvl="1" indent="-457200">
              <a:buFont typeface="Arial" panose="020B0604020202020204" pitchFamily="34" charset="0"/>
              <a:buChar char="•"/>
            </a:pPr>
            <a:r>
              <a:rPr lang="en-US" sz="3000" dirty="0">
                <a:solidFill>
                  <a:srgbClr val="00567D"/>
                </a:solidFill>
              </a:rPr>
              <a:t>Physical resources required for first aid</a:t>
            </a:r>
          </a:p>
          <a:p>
            <a:pPr marL="914400" lvl="1" indent="-457200">
              <a:buFont typeface="Arial" panose="020B0604020202020204" pitchFamily="34" charset="0"/>
              <a:buChar char="•"/>
            </a:pPr>
            <a:r>
              <a:rPr lang="en-US" sz="3000" b="1" i="1" dirty="0">
                <a:solidFill>
                  <a:srgbClr val="00567D"/>
                </a:solidFill>
              </a:rPr>
              <a:t>Plan, plan, and plan more… When that fails, learn from incidents and plan even more.</a:t>
            </a:r>
          </a:p>
          <a:p>
            <a:pPr lvl="2"/>
            <a:endParaRPr lang="en-US" sz="3000" dirty="0">
              <a:solidFill>
                <a:srgbClr val="00567D"/>
              </a:solidFill>
            </a:endParaRPr>
          </a:p>
          <a:p>
            <a:pPr marL="914400" lvl="1" indent="-457200">
              <a:buFont typeface="Arial" panose="020B0604020202020204" pitchFamily="34" charset="0"/>
              <a:buChar char="•"/>
            </a:pPr>
            <a:endParaRPr lang="en-US" sz="3000" dirty="0">
              <a:solidFill>
                <a:srgbClr val="00567D"/>
              </a:solidFill>
            </a:endParaRPr>
          </a:p>
        </p:txBody>
      </p:sp>
      <p:pic>
        <p:nvPicPr>
          <p:cNvPr id="4" name="Picture 3">
            <a:extLst>
              <a:ext uri="{FF2B5EF4-FFF2-40B4-BE49-F238E27FC236}">
                <a16:creationId xmlns:a16="http://schemas.microsoft.com/office/drawing/2014/main" id="{C31239E5-D39F-D5EB-6FA6-6A9678A1A0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Tree>
    <p:extLst>
      <p:ext uri="{BB962C8B-B14F-4D97-AF65-F5344CB8AC3E}">
        <p14:creationId xmlns:p14="http://schemas.microsoft.com/office/powerpoint/2010/main" val="1660248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25AC1-D156-4795-1158-466197C154C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1E4A98B-AF14-F282-AF71-EA51A73DBDF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47ADE34E-2B56-F0BF-E052-44526A223187}"/>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BBE08A77-D2C7-2BA2-8BC9-909A29888D38}"/>
              </a:ext>
            </a:extLst>
          </p:cNvPr>
          <p:cNvSpPr>
            <a:spLocks noGrp="1"/>
          </p:cNvSpPr>
          <p:nvPr>
            <p:ph type="sldNum" sz="quarter" idx="12"/>
          </p:nvPr>
        </p:nvSpPr>
        <p:spPr/>
        <p:txBody>
          <a:bodyPr/>
          <a:lstStyle/>
          <a:p>
            <a:fld id="{99562CDD-8BC9-4CF6-AA03-D93997F55C9A}" type="slidenum">
              <a:rPr lang="en-US" smtClean="0"/>
              <a:pPr/>
              <a:t>23</a:t>
            </a:fld>
            <a:endParaRPr lang="en-US" dirty="0"/>
          </a:p>
        </p:txBody>
      </p:sp>
      <p:sp>
        <p:nvSpPr>
          <p:cNvPr id="9" name="Title 8">
            <a:extLst>
              <a:ext uri="{FF2B5EF4-FFF2-40B4-BE49-F238E27FC236}">
                <a16:creationId xmlns:a16="http://schemas.microsoft.com/office/drawing/2014/main" id="{264F0772-0195-F629-6584-123D8D9A41DE}"/>
              </a:ext>
            </a:extLst>
          </p:cNvPr>
          <p:cNvSpPr txBox="1">
            <a:spLocks noGrp="1"/>
          </p:cNvSpPr>
          <p:nvPr>
            <p:ph type="title" idx="4294967295"/>
          </p:nvPr>
        </p:nvSpPr>
        <p:spPr>
          <a:xfrm>
            <a:off x="1305748" y="270300"/>
            <a:ext cx="105175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Illnesses and First Aid/Medical Treatment</a:t>
            </a:r>
          </a:p>
        </p:txBody>
      </p:sp>
      <p:pic>
        <p:nvPicPr>
          <p:cNvPr id="4" name="Picture 3">
            <a:extLst>
              <a:ext uri="{FF2B5EF4-FFF2-40B4-BE49-F238E27FC236}">
                <a16:creationId xmlns:a16="http://schemas.microsoft.com/office/drawing/2014/main" id="{E1FCFEBD-072D-B36C-7B3E-5F590FFDA61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graphicFrame>
        <p:nvGraphicFramePr>
          <p:cNvPr id="5" name="Table 4" descr="Text box">
            <a:extLst>
              <a:ext uri="{FF2B5EF4-FFF2-40B4-BE49-F238E27FC236}">
                <a16:creationId xmlns:a16="http://schemas.microsoft.com/office/drawing/2014/main" id="{69018BA0-53E1-6BD1-1EB1-C5B23B2F05CF}"/>
              </a:ext>
            </a:extLst>
          </p:cNvPr>
          <p:cNvGraphicFramePr>
            <a:graphicFrameLocks noGrp="1"/>
          </p:cNvGraphicFramePr>
          <p:nvPr>
            <p:extLst>
              <p:ext uri="{D42A27DB-BD31-4B8C-83A1-F6EECF244321}">
                <p14:modId xmlns:p14="http://schemas.microsoft.com/office/powerpoint/2010/main" val="1995565377"/>
              </p:ext>
            </p:extLst>
          </p:nvPr>
        </p:nvGraphicFramePr>
        <p:xfrm>
          <a:off x="1416867" y="1429299"/>
          <a:ext cx="10517553" cy="4644930"/>
        </p:xfrm>
        <a:graphic>
          <a:graphicData uri="http://schemas.openxmlformats.org/drawingml/2006/table">
            <a:tbl>
              <a:tblPr firstRow="1" bandRow="1">
                <a:tableStyleId>{5C22544A-7EE6-4342-B048-85BDC9FD1C3A}</a:tableStyleId>
              </a:tblPr>
              <a:tblGrid>
                <a:gridCol w="3505851">
                  <a:extLst>
                    <a:ext uri="{9D8B030D-6E8A-4147-A177-3AD203B41FA5}">
                      <a16:colId xmlns:a16="http://schemas.microsoft.com/office/drawing/2014/main" val="2369628681"/>
                    </a:ext>
                  </a:extLst>
                </a:gridCol>
                <a:gridCol w="3505851">
                  <a:extLst>
                    <a:ext uri="{9D8B030D-6E8A-4147-A177-3AD203B41FA5}">
                      <a16:colId xmlns:a16="http://schemas.microsoft.com/office/drawing/2014/main" val="2862056464"/>
                    </a:ext>
                  </a:extLst>
                </a:gridCol>
                <a:gridCol w="3505851">
                  <a:extLst>
                    <a:ext uri="{9D8B030D-6E8A-4147-A177-3AD203B41FA5}">
                      <a16:colId xmlns:a16="http://schemas.microsoft.com/office/drawing/2014/main" val="1264433785"/>
                    </a:ext>
                  </a:extLst>
                </a:gridCol>
              </a:tblGrid>
              <a:tr h="4644930">
                <a:tc>
                  <a:txBody>
                    <a:bodyPr/>
                    <a:lstStyle/>
                    <a:p>
                      <a:pPr algn="ctr"/>
                      <a:r>
                        <a:rPr lang="en-US" sz="2800" b="1" dirty="0"/>
                        <a:t>Heat Rash</a:t>
                      </a:r>
                    </a:p>
                    <a:p>
                      <a:pPr algn="l"/>
                      <a:endParaRPr lang="en-US" dirty="0"/>
                    </a:p>
                    <a:p>
                      <a:pPr marL="285750" indent="-285750" algn="l">
                        <a:buFont typeface="Arial" panose="020B0604020202020204" pitchFamily="34" charset="0"/>
                        <a:buChar char="•"/>
                      </a:pPr>
                      <a:r>
                        <a:rPr lang="en-US" sz="2400" b="0" dirty="0"/>
                        <a:t>Keep affected skin cool and dry</a:t>
                      </a:r>
                    </a:p>
                    <a:p>
                      <a:pPr marL="285750" indent="-285750" algn="l">
                        <a:buFont typeface="Arial" panose="020B0604020202020204" pitchFamily="34" charset="0"/>
                        <a:buChar char="•"/>
                      </a:pPr>
                      <a:r>
                        <a:rPr lang="en-US" sz="2400" b="0" dirty="0"/>
                        <a:t>Use powders instead of balms or ointments (e.g., talc-free powders)</a:t>
                      </a:r>
                    </a:p>
                  </a:txBody>
                  <a:tcPr>
                    <a:solidFill>
                      <a:srgbClr val="00567D"/>
                    </a:solidFill>
                  </a:tcPr>
                </a:tc>
                <a:tc>
                  <a:txBody>
                    <a:bodyPr/>
                    <a:lstStyle/>
                    <a:p>
                      <a:pPr algn="ctr"/>
                      <a:r>
                        <a:rPr lang="en-US" sz="2800" dirty="0"/>
                        <a:t>Heat Cramps</a:t>
                      </a:r>
                    </a:p>
                    <a:p>
                      <a:pPr algn="ctr"/>
                      <a:endParaRPr lang="en-US" sz="2800" dirty="0"/>
                    </a:p>
                    <a:p>
                      <a:pPr marL="457200" indent="-457200" algn="l">
                        <a:buFont typeface="Arial" panose="020B0604020202020204" pitchFamily="34" charset="0"/>
                        <a:buChar char="•"/>
                      </a:pPr>
                      <a:r>
                        <a:rPr lang="en-US" sz="2400" b="0" dirty="0"/>
                        <a:t>Stop activity and rest in cool shady space</a:t>
                      </a:r>
                    </a:p>
                    <a:p>
                      <a:pPr marL="457200" indent="-457200" algn="l">
                        <a:buFont typeface="Arial" panose="020B0604020202020204" pitchFamily="34" charset="0"/>
                        <a:buChar char="•"/>
                      </a:pPr>
                      <a:r>
                        <a:rPr lang="en-US" sz="2400" b="0" dirty="0"/>
                        <a:t>Drink electrolyte</a:t>
                      </a:r>
                    </a:p>
                    <a:p>
                      <a:pPr marL="457200" indent="-457200" algn="l">
                        <a:buFont typeface="Arial" panose="020B0604020202020204" pitchFamily="34" charset="0"/>
                        <a:buChar char="•"/>
                      </a:pPr>
                      <a:r>
                        <a:rPr lang="en-US" sz="2400" b="0" dirty="0"/>
                        <a:t>Gently stretch and massage affected muscles</a:t>
                      </a:r>
                    </a:p>
                    <a:p>
                      <a:pPr marL="457200" indent="-457200" algn="l">
                        <a:buFont typeface="Arial" panose="020B0604020202020204" pitchFamily="34" charset="0"/>
                        <a:buChar char="•"/>
                      </a:pPr>
                      <a:r>
                        <a:rPr lang="en-US" sz="2400" b="0" dirty="0"/>
                        <a:t>Wait for at least a few hours before continuing work</a:t>
                      </a:r>
                      <a:endParaRPr lang="en-US" sz="2800" b="0" dirty="0"/>
                    </a:p>
                  </a:txBody>
                  <a:tcPr>
                    <a:solidFill>
                      <a:srgbClr val="00567D"/>
                    </a:solidFill>
                  </a:tcPr>
                </a:tc>
                <a:tc>
                  <a:txBody>
                    <a:bodyPr/>
                    <a:lstStyle/>
                    <a:p>
                      <a:pPr algn="ctr"/>
                      <a:r>
                        <a:rPr lang="en-US" sz="2800" dirty="0"/>
                        <a:t>Heat Syncope</a:t>
                      </a:r>
                    </a:p>
                    <a:p>
                      <a:pPr algn="ctr"/>
                      <a:endParaRPr lang="en-US" sz="2800" dirty="0"/>
                    </a:p>
                    <a:p>
                      <a:pPr marL="342900" indent="-342900" algn="l">
                        <a:buFont typeface="Arial" panose="020B0604020202020204" pitchFamily="34" charset="0"/>
                        <a:buChar char="•"/>
                      </a:pPr>
                      <a:r>
                        <a:rPr lang="en-US" sz="2400" b="0" dirty="0"/>
                        <a:t>Have affected person lay down in cool shady environment</a:t>
                      </a:r>
                    </a:p>
                    <a:p>
                      <a:pPr marL="342900" indent="-342900" algn="l">
                        <a:buFont typeface="Arial" panose="020B0604020202020204" pitchFamily="34" charset="0"/>
                        <a:buChar char="•"/>
                      </a:pPr>
                      <a:r>
                        <a:rPr lang="en-US" sz="2400" b="0" dirty="0"/>
                        <a:t>Loosen tight clothing</a:t>
                      </a:r>
                    </a:p>
                    <a:p>
                      <a:pPr marL="342900" indent="-342900" algn="l">
                        <a:buFont typeface="Arial" panose="020B0604020202020204" pitchFamily="34" charset="0"/>
                        <a:buChar char="•"/>
                      </a:pPr>
                      <a:r>
                        <a:rPr lang="en-US" sz="2400" b="0" dirty="0"/>
                        <a:t>Cool person by fanning or cool wet cloths</a:t>
                      </a:r>
                    </a:p>
                    <a:p>
                      <a:pPr marL="342900" indent="-342900" algn="l">
                        <a:buFont typeface="Arial" panose="020B0604020202020204" pitchFamily="34" charset="0"/>
                        <a:buChar char="•"/>
                      </a:pPr>
                      <a:r>
                        <a:rPr lang="en-US" sz="2400" b="0" dirty="0"/>
                        <a:t>Rehydrate with water or electrolyte</a:t>
                      </a:r>
                    </a:p>
                    <a:p>
                      <a:pPr marL="342900" indent="-342900" algn="l">
                        <a:buFont typeface="Arial" panose="020B0604020202020204" pitchFamily="34" charset="0"/>
                        <a:buChar char="•"/>
                      </a:pPr>
                      <a:r>
                        <a:rPr lang="en-US" sz="2400" b="0" dirty="0"/>
                        <a:t>Seek medical help if not responsive to first aid</a:t>
                      </a:r>
                    </a:p>
                  </a:txBody>
                  <a:tcPr>
                    <a:solidFill>
                      <a:srgbClr val="00567D"/>
                    </a:solidFill>
                  </a:tcPr>
                </a:tc>
                <a:extLst>
                  <a:ext uri="{0D108BD9-81ED-4DB2-BD59-A6C34878D82A}">
                    <a16:rowId xmlns:a16="http://schemas.microsoft.com/office/drawing/2014/main" val="4041876727"/>
                  </a:ext>
                </a:extLst>
              </a:tr>
            </a:tbl>
          </a:graphicData>
        </a:graphic>
      </p:graphicFrame>
      <p:sp>
        <p:nvSpPr>
          <p:cNvPr id="2" name="TextBox 1">
            <a:extLst>
              <a:ext uri="{FF2B5EF4-FFF2-40B4-BE49-F238E27FC236}">
                <a16:creationId xmlns:a16="http://schemas.microsoft.com/office/drawing/2014/main" id="{DF04AAC6-47EA-DAD6-E564-DBF4457AB6F6}"/>
              </a:ext>
            </a:extLst>
          </p:cNvPr>
          <p:cNvSpPr txBox="1"/>
          <p:nvPr/>
        </p:nvSpPr>
        <p:spPr>
          <a:xfrm>
            <a:off x="5996940" y="6192296"/>
            <a:ext cx="6195059" cy="369332"/>
          </a:xfrm>
          <a:prstGeom prst="rect">
            <a:avLst/>
          </a:prstGeom>
          <a:noFill/>
        </p:spPr>
        <p:txBody>
          <a:bodyPr wrap="square" rtlCol="0">
            <a:spAutoFit/>
          </a:bodyPr>
          <a:lstStyle/>
          <a:p>
            <a:r>
              <a:rPr lang="en-US" dirty="0">
                <a:solidFill>
                  <a:srgbClr val="00567D"/>
                </a:solidFill>
              </a:rPr>
              <a:t>https://www.cdc.gov/niosh/heat-stress/about/illnesses.html</a:t>
            </a:r>
          </a:p>
        </p:txBody>
      </p:sp>
    </p:spTree>
    <p:extLst>
      <p:ext uri="{BB962C8B-B14F-4D97-AF65-F5344CB8AC3E}">
        <p14:creationId xmlns:p14="http://schemas.microsoft.com/office/powerpoint/2010/main" val="1255442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9A1B6-49F9-576B-35BF-FC0089E78C9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E085DF0-B93A-421B-920D-7D48B54CCAE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5D3B27A3-4893-49B0-1918-5654B4B2F286}"/>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C3D85BF4-F716-3E10-8A11-EE1E93CAE8CE}"/>
              </a:ext>
            </a:extLst>
          </p:cNvPr>
          <p:cNvSpPr>
            <a:spLocks noGrp="1"/>
          </p:cNvSpPr>
          <p:nvPr>
            <p:ph type="sldNum" sz="quarter" idx="12"/>
          </p:nvPr>
        </p:nvSpPr>
        <p:spPr/>
        <p:txBody>
          <a:bodyPr/>
          <a:lstStyle/>
          <a:p>
            <a:fld id="{99562CDD-8BC9-4CF6-AA03-D93997F55C9A}" type="slidenum">
              <a:rPr lang="en-US" smtClean="0"/>
              <a:pPr/>
              <a:t>24</a:t>
            </a:fld>
            <a:endParaRPr lang="en-US" dirty="0"/>
          </a:p>
        </p:txBody>
      </p:sp>
      <p:sp>
        <p:nvSpPr>
          <p:cNvPr id="9" name="Title 8">
            <a:extLst>
              <a:ext uri="{FF2B5EF4-FFF2-40B4-BE49-F238E27FC236}">
                <a16:creationId xmlns:a16="http://schemas.microsoft.com/office/drawing/2014/main" id="{539C3945-AA09-0FA2-47E7-1B7BDB1B9213}"/>
              </a:ext>
            </a:extLst>
          </p:cNvPr>
          <p:cNvSpPr txBox="1">
            <a:spLocks noGrp="1"/>
          </p:cNvSpPr>
          <p:nvPr>
            <p:ph type="title" idx="4294967295"/>
          </p:nvPr>
        </p:nvSpPr>
        <p:spPr>
          <a:xfrm>
            <a:off x="1342597" y="218087"/>
            <a:ext cx="1061151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Illnesses and First Aid/Medical Treatment</a:t>
            </a:r>
          </a:p>
        </p:txBody>
      </p:sp>
      <p:sp>
        <p:nvSpPr>
          <p:cNvPr id="12" name="TextBox 11">
            <a:extLst>
              <a:ext uri="{FF2B5EF4-FFF2-40B4-BE49-F238E27FC236}">
                <a16:creationId xmlns:a16="http://schemas.microsoft.com/office/drawing/2014/main" id="{69B7F784-7A5E-3B4E-280B-3E5459547431}"/>
              </a:ext>
            </a:extLst>
          </p:cNvPr>
          <p:cNvSpPr txBox="1"/>
          <p:nvPr/>
        </p:nvSpPr>
        <p:spPr>
          <a:xfrm>
            <a:off x="431569" y="990563"/>
            <a:ext cx="4200137" cy="1015663"/>
          </a:xfrm>
          <a:prstGeom prst="rect">
            <a:avLst/>
          </a:prstGeom>
          <a:noFill/>
        </p:spPr>
        <p:txBody>
          <a:bodyPr wrap="square" rtlCol="0">
            <a:spAutoFit/>
          </a:bodyPr>
          <a:lstStyle/>
          <a:p>
            <a:pPr lvl="2"/>
            <a:r>
              <a:rPr lang="en-US" sz="3000" b="1" dirty="0">
                <a:solidFill>
                  <a:srgbClr val="00567D"/>
                </a:solidFill>
              </a:rPr>
              <a:t>Rhabdomyolysis</a:t>
            </a:r>
          </a:p>
          <a:p>
            <a:pPr marL="914400" lvl="1" indent="-457200">
              <a:buFont typeface="Arial" panose="020B0604020202020204" pitchFamily="34" charset="0"/>
              <a:buChar char="•"/>
            </a:pPr>
            <a:endParaRPr lang="en-US" sz="3000" dirty="0">
              <a:solidFill>
                <a:srgbClr val="00567D"/>
              </a:solidFill>
            </a:endParaRPr>
          </a:p>
        </p:txBody>
      </p:sp>
      <p:pic>
        <p:nvPicPr>
          <p:cNvPr id="4" name="Picture 3">
            <a:extLst>
              <a:ext uri="{FF2B5EF4-FFF2-40B4-BE49-F238E27FC236}">
                <a16:creationId xmlns:a16="http://schemas.microsoft.com/office/drawing/2014/main" id="{E61169D0-2569-86CF-6A43-4E8459D6AA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graphicFrame>
        <p:nvGraphicFramePr>
          <p:cNvPr id="5" name="Table 4">
            <a:extLst>
              <a:ext uri="{FF2B5EF4-FFF2-40B4-BE49-F238E27FC236}">
                <a16:creationId xmlns:a16="http://schemas.microsoft.com/office/drawing/2014/main" id="{4EC51FB8-5DE8-0E8A-AFB3-D8A6E77B7953}"/>
              </a:ext>
            </a:extLst>
          </p:cNvPr>
          <p:cNvGraphicFramePr>
            <a:graphicFrameLocks noGrp="1"/>
          </p:cNvGraphicFramePr>
          <p:nvPr>
            <p:extLst>
              <p:ext uri="{D42A27DB-BD31-4B8C-83A1-F6EECF244321}">
                <p14:modId xmlns:p14="http://schemas.microsoft.com/office/powerpoint/2010/main" val="1473411620"/>
              </p:ext>
            </p:extLst>
          </p:nvPr>
        </p:nvGraphicFramePr>
        <p:xfrm>
          <a:off x="2688035" y="1858345"/>
          <a:ext cx="8128000" cy="2529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931019689"/>
                    </a:ext>
                  </a:extLst>
                </a:gridCol>
                <a:gridCol w="4064000">
                  <a:extLst>
                    <a:ext uri="{9D8B030D-6E8A-4147-A177-3AD203B41FA5}">
                      <a16:colId xmlns:a16="http://schemas.microsoft.com/office/drawing/2014/main" val="964099268"/>
                    </a:ext>
                  </a:extLst>
                </a:gridCol>
              </a:tblGrid>
              <a:tr h="370840">
                <a:tc>
                  <a:txBody>
                    <a:bodyPr/>
                    <a:lstStyle/>
                    <a:p>
                      <a:pPr algn="ctr"/>
                      <a:r>
                        <a:rPr lang="en-US" sz="2000" dirty="0">
                          <a:solidFill>
                            <a:schemeClr val="bg1"/>
                          </a:solidFill>
                        </a:rPr>
                        <a:t>First Aid</a:t>
                      </a:r>
                    </a:p>
                    <a:p>
                      <a:pPr algn="ctr"/>
                      <a:endParaRPr lang="en-US" sz="2000" dirty="0">
                        <a:solidFill>
                          <a:schemeClr val="bg1"/>
                        </a:solidFill>
                      </a:endParaRPr>
                    </a:p>
                    <a:p>
                      <a:pPr marL="285750" indent="-285750" algn="l">
                        <a:buFont typeface="Arial" panose="020B0604020202020204" pitchFamily="34" charset="0"/>
                        <a:buChar char="•"/>
                      </a:pPr>
                      <a:r>
                        <a:rPr lang="en-US" sz="2000" dirty="0">
                          <a:solidFill>
                            <a:schemeClr val="bg1"/>
                          </a:solidFill>
                        </a:rPr>
                        <a:t>Recognize the symptoms</a:t>
                      </a:r>
                    </a:p>
                    <a:p>
                      <a:pPr marL="285750" indent="-285750" algn="l">
                        <a:buFont typeface="Arial" panose="020B0604020202020204" pitchFamily="34" charset="0"/>
                        <a:buChar char="•"/>
                      </a:pPr>
                      <a:r>
                        <a:rPr lang="en-US" sz="2000" dirty="0">
                          <a:solidFill>
                            <a:schemeClr val="bg1"/>
                          </a:solidFill>
                        </a:rPr>
                        <a:t>Stop strenuous activity</a:t>
                      </a:r>
                    </a:p>
                    <a:p>
                      <a:pPr marL="285750" indent="-285750" algn="l">
                        <a:buFont typeface="Arial" panose="020B0604020202020204" pitchFamily="34" charset="0"/>
                        <a:buChar char="•"/>
                      </a:pPr>
                      <a:r>
                        <a:rPr lang="en-US" sz="2000" dirty="0">
                          <a:solidFill>
                            <a:schemeClr val="bg1"/>
                          </a:solidFill>
                        </a:rPr>
                        <a:t>Hydrate</a:t>
                      </a:r>
                    </a:p>
                    <a:p>
                      <a:pPr marL="285750" indent="-285750" algn="l">
                        <a:buFont typeface="Arial" panose="020B0604020202020204" pitchFamily="34" charset="0"/>
                        <a:buChar char="•"/>
                      </a:pPr>
                      <a:r>
                        <a:rPr lang="en-US" sz="2000" dirty="0">
                          <a:solidFill>
                            <a:schemeClr val="bg1"/>
                          </a:solidFill>
                        </a:rPr>
                        <a:t>SEEK MEDICAL CARE</a:t>
                      </a:r>
                    </a:p>
                    <a:p>
                      <a:pPr marL="285750" indent="-285750" algn="l">
                        <a:buFont typeface="Arial" panose="020B0604020202020204" pitchFamily="34" charset="0"/>
                        <a:buChar char="•"/>
                      </a:pPr>
                      <a:endParaRPr lang="en-US" sz="2000" dirty="0">
                        <a:solidFill>
                          <a:schemeClr val="tx1"/>
                        </a:solidFill>
                      </a:endParaRPr>
                    </a:p>
                    <a:p>
                      <a:pPr marL="285750" indent="-285750" algn="l">
                        <a:buFont typeface="Arial" panose="020B0604020202020204" pitchFamily="34" charset="0"/>
                        <a:buChar char="•"/>
                      </a:pPr>
                      <a:endParaRPr lang="en-US" sz="2000" dirty="0">
                        <a:solidFill>
                          <a:schemeClr val="tx1"/>
                        </a:solidFill>
                      </a:endParaRPr>
                    </a:p>
                  </a:txBody>
                  <a:tcPr>
                    <a:solidFill>
                      <a:srgbClr val="00567D"/>
                    </a:solidFill>
                  </a:tcPr>
                </a:tc>
                <a:tc>
                  <a:txBody>
                    <a:bodyPr/>
                    <a:lstStyle/>
                    <a:p>
                      <a:pPr algn="ctr"/>
                      <a:r>
                        <a:rPr lang="en-US" sz="2000" dirty="0">
                          <a:solidFill>
                            <a:schemeClr val="bg1"/>
                          </a:solidFill>
                        </a:rPr>
                        <a:t>Medical Care</a:t>
                      </a:r>
                    </a:p>
                    <a:p>
                      <a:pPr algn="ctr"/>
                      <a:endParaRPr lang="en-US" sz="2000" dirty="0">
                        <a:solidFill>
                          <a:schemeClr val="bg1"/>
                        </a:solidFill>
                      </a:endParaRPr>
                    </a:p>
                    <a:p>
                      <a:pPr marL="285750" indent="-285750" algn="l">
                        <a:buFont typeface="Arial" panose="020B0604020202020204" pitchFamily="34" charset="0"/>
                        <a:buChar char="•"/>
                      </a:pPr>
                      <a:r>
                        <a:rPr lang="en-US" sz="2000" dirty="0">
                          <a:solidFill>
                            <a:schemeClr val="bg1"/>
                          </a:solidFill>
                        </a:rPr>
                        <a:t>Requires blood testing</a:t>
                      </a:r>
                    </a:p>
                    <a:p>
                      <a:pPr marL="285750" indent="-285750" algn="l">
                        <a:buFont typeface="Arial" panose="020B0604020202020204" pitchFamily="34" charset="0"/>
                        <a:buChar char="•"/>
                      </a:pPr>
                      <a:r>
                        <a:rPr lang="en-US" sz="2000" dirty="0">
                          <a:solidFill>
                            <a:schemeClr val="bg1"/>
                          </a:solidFill>
                        </a:rPr>
                        <a:t>Administer IV fluids</a:t>
                      </a:r>
                    </a:p>
                    <a:p>
                      <a:pPr marL="285750" indent="-285750" algn="l">
                        <a:buFont typeface="Arial" panose="020B0604020202020204" pitchFamily="34" charset="0"/>
                        <a:buChar char="•"/>
                      </a:pPr>
                      <a:r>
                        <a:rPr lang="en-US" sz="2000" dirty="0">
                          <a:solidFill>
                            <a:schemeClr val="bg1"/>
                          </a:solidFill>
                        </a:rPr>
                        <a:t>Electrolyte monitoring</a:t>
                      </a:r>
                    </a:p>
                    <a:p>
                      <a:pPr marL="285750" indent="-285750" algn="l">
                        <a:buFont typeface="Arial" panose="020B0604020202020204" pitchFamily="34" charset="0"/>
                        <a:buChar char="•"/>
                      </a:pPr>
                      <a:r>
                        <a:rPr lang="en-US" sz="2000" dirty="0">
                          <a:solidFill>
                            <a:schemeClr val="bg1"/>
                          </a:solidFill>
                        </a:rPr>
                        <a:t>Kidney function monitoring</a:t>
                      </a:r>
                    </a:p>
                    <a:p>
                      <a:pPr marL="285750" indent="-285750" algn="l">
                        <a:buFont typeface="Arial" panose="020B0604020202020204" pitchFamily="34" charset="0"/>
                        <a:buChar char="•"/>
                      </a:pPr>
                      <a:r>
                        <a:rPr lang="en-US" sz="2000" dirty="0">
                          <a:solidFill>
                            <a:schemeClr val="bg1"/>
                          </a:solidFill>
                        </a:rPr>
                        <a:t>Pain management</a:t>
                      </a:r>
                    </a:p>
                    <a:p>
                      <a:pPr marL="285750" indent="-285750" algn="l">
                        <a:buFont typeface="Arial" panose="020B0604020202020204" pitchFamily="34" charset="0"/>
                        <a:buChar char="•"/>
                      </a:pPr>
                      <a:endParaRPr lang="en-US" sz="2000" dirty="0">
                        <a:solidFill>
                          <a:schemeClr val="tx1"/>
                        </a:solidFill>
                      </a:endParaRPr>
                    </a:p>
                  </a:txBody>
                  <a:tcPr>
                    <a:solidFill>
                      <a:srgbClr val="00567D"/>
                    </a:solidFill>
                  </a:tcPr>
                </a:tc>
                <a:extLst>
                  <a:ext uri="{0D108BD9-81ED-4DB2-BD59-A6C34878D82A}">
                    <a16:rowId xmlns:a16="http://schemas.microsoft.com/office/drawing/2014/main" val="1373384175"/>
                  </a:ext>
                </a:extLst>
              </a:tr>
            </a:tbl>
          </a:graphicData>
        </a:graphic>
      </p:graphicFrame>
      <p:sp>
        <p:nvSpPr>
          <p:cNvPr id="7" name="TextBox 6">
            <a:extLst>
              <a:ext uri="{FF2B5EF4-FFF2-40B4-BE49-F238E27FC236}">
                <a16:creationId xmlns:a16="http://schemas.microsoft.com/office/drawing/2014/main" id="{756AED74-9369-3ECE-6339-9684D8E31D2B}"/>
              </a:ext>
            </a:extLst>
          </p:cNvPr>
          <p:cNvSpPr txBox="1"/>
          <p:nvPr/>
        </p:nvSpPr>
        <p:spPr>
          <a:xfrm>
            <a:off x="431569" y="4645043"/>
            <a:ext cx="11038480" cy="2277547"/>
          </a:xfrm>
          <a:prstGeom prst="rect">
            <a:avLst/>
          </a:prstGeom>
          <a:noFill/>
        </p:spPr>
        <p:txBody>
          <a:bodyPr wrap="square" rtlCol="0">
            <a:spAutoFit/>
          </a:bodyPr>
          <a:lstStyle/>
          <a:p>
            <a:pPr lvl="2"/>
            <a:r>
              <a:rPr lang="en-US" sz="2800" dirty="0">
                <a:solidFill>
                  <a:srgbClr val="00567D"/>
                </a:solidFill>
              </a:rPr>
              <a:t>This condition REQUIRES testing for diagnosis.</a:t>
            </a:r>
          </a:p>
          <a:p>
            <a:pPr lvl="2"/>
            <a:endParaRPr lang="en-US" sz="2800" dirty="0">
              <a:solidFill>
                <a:srgbClr val="00567D"/>
              </a:solidFill>
            </a:endParaRPr>
          </a:p>
          <a:p>
            <a:pPr lvl="2"/>
            <a:r>
              <a:rPr lang="en-US" sz="2800" dirty="0">
                <a:solidFill>
                  <a:srgbClr val="00567D"/>
                </a:solidFill>
              </a:rPr>
              <a:t>Studies show significant problems stemming from misdiagnosis or lack of diagnosis.</a:t>
            </a:r>
          </a:p>
          <a:p>
            <a:pPr marL="914400" lvl="1" indent="-457200">
              <a:buFont typeface="Arial" panose="020B0604020202020204" pitchFamily="34" charset="0"/>
              <a:buChar char="•"/>
            </a:pPr>
            <a:endParaRPr lang="en-US" sz="3000" dirty="0">
              <a:solidFill>
                <a:srgbClr val="00567D"/>
              </a:solidFill>
            </a:endParaRPr>
          </a:p>
        </p:txBody>
      </p:sp>
      <p:sp>
        <p:nvSpPr>
          <p:cNvPr id="2" name="TextBox 1">
            <a:extLst>
              <a:ext uri="{FF2B5EF4-FFF2-40B4-BE49-F238E27FC236}">
                <a16:creationId xmlns:a16="http://schemas.microsoft.com/office/drawing/2014/main" id="{6F053C29-1591-D753-909D-3217821F8081}"/>
              </a:ext>
            </a:extLst>
          </p:cNvPr>
          <p:cNvSpPr txBox="1"/>
          <p:nvPr/>
        </p:nvSpPr>
        <p:spPr>
          <a:xfrm>
            <a:off x="6216418" y="6397719"/>
            <a:ext cx="6195059" cy="369332"/>
          </a:xfrm>
          <a:prstGeom prst="rect">
            <a:avLst/>
          </a:prstGeom>
          <a:noFill/>
        </p:spPr>
        <p:txBody>
          <a:bodyPr wrap="square" rtlCol="0">
            <a:spAutoFit/>
          </a:bodyPr>
          <a:lstStyle/>
          <a:p>
            <a:r>
              <a:rPr lang="en-US" dirty="0">
                <a:solidFill>
                  <a:srgbClr val="00567D"/>
                </a:solidFill>
              </a:rPr>
              <a:t>https://www.cdc.gov/niosh/heat-stress/about/illnesses.html</a:t>
            </a:r>
          </a:p>
        </p:txBody>
      </p:sp>
    </p:spTree>
    <p:extLst>
      <p:ext uri="{BB962C8B-B14F-4D97-AF65-F5344CB8AC3E}">
        <p14:creationId xmlns:p14="http://schemas.microsoft.com/office/powerpoint/2010/main" val="1661188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17D33-3D9B-F62F-67F1-D7F4367633D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6E13419-5A58-4B2B-A491-7E833F8656E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FDF98D3E-1ADC-0BA7-0312-6D7882D00A36}"/>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61C4F94F-22BE-B801-6997-107ECD858D91}"/>
              </a:ext>
            </a:extLst>
          </p:cNvPr>
          <p:cNvSpPr>
            <a:spLocks noGrp="1"/>
          </p:cNvSpPr>
          <p:nvPr>
            <p:ph type="sldNum" sz="quarter" idx="12"/>
          </p:nvPr>
        </p:nvSpPr>
        <p:spPr/>
        <p:txBody>
          <a:bodyPr/>
          <a:lstStyle/>
          <a:p>
            <a:fld id="{99562CDD-8BC9-4CF6-AA03-D93997F55C9A}" type="slidenum">
              <a:rPr lang="en-US" smtClean="0"/>
              <a:pPr/>
              <a:t>25</a:t>
            </a:fld>
            <a:endParaRPr lang="en-US" dirty="0"/>
          </a:p>
        </p:txBody>
      </p:sp>
      <p:sp>
        <p:nvSpPr>
          <p:cNvPr id="9" name="Title 8">
            <a:extLst>
              <a:ext uri="{FF2B5EF4-FFF2-40B4-BE49-F238E27FC236}">
                <a16:creationId xmlns:a16="http://schemas.microsoft.com/office/drawing/2014/main" id="{4F591D77-F141-52FF-DC76-F5DB7B7B9E6E}"/>
              </a:ext>
            </a:extLst>
          </p:cNvPr>
          <p:cNvSpPr txBox="1">
            <a:spLocks noGrp="1"/>
          </p:cNvSpPr>
          <p:nvPr>
            <p:ph type="title" idx="4294967295"/>
          </p:nvPr>
        </p:nvSpPr>
        <p:spPr>
          <a:xfrm>
            <a:off x="1129274" y="59995"/>
            <a:ext cx="1072447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Illnesses and First Aid/Medical Treatment</a:t>
            </a:r>
          </a:p>
        </p:txBody>
      </p:sp>
      <p:sp>
        <p:nvSpPr>
          <p:cNvPr id="12" name="TextBox 11">
            <a:extLst>
              <a:ext uri="{FF2B5EF4-FFF2-40B4-BE49-F238E27FC236}">
                <a16:creationId xmlns:a16="http://schemas.microsoft.com/office/drawing/2014/main" id="{BD863A86-C74D-612B-51CC-8927596BB47B}"/>
              </a:ext>
            </a:extLst>
          </p:cNvPr>
          <p:cNvSpPr txBox="1"/>
          <p:nvPr/>
        </p:nvSpPr>
        <p:spPr>
          <a:xfrm>
            <a:off x="1440873" y="960612"/>
            <a:ext cx="4911064" cy="4770537"/>
          </a:xfrm>
          <a:prstGeom prst="rect">
            <a:avLst/>
          </a:prstGeom>
          <a:solidFill>
            <a:schemeClr val="accent4"/>
          </a:solidFill>
        </p:spPr>
        <p:txBody>
          <a:bodyPr wrap="square" rtlCol="0">
            <a:spAutoFit/>
          </a:bodyPr>
          <a:lstStyle/>
          <a:p>
            <a:pPr algn="ctr"/>
            <a:r>
              <a:rPr lang="en-US" sz="1900" b="1" dirty="0">
                <a:solidFill>
                  <a:srgbClr val="00567D"/>
                </a:solidFill>
              </a:rPr>
              <a:t>Heat Exhaustion</a:t>
            </a:r>
          </a:p>
          <a:p>
            <a:pPr marL="342900" indent="-342900" algn="l">
              <a:buFont typeface="Arial" panose="020B0604020202020204" pitchFamily="34" charset="0"/>
              <a:buChar char="•"/>
            </a:pPr>
            <a:endParaRPr lang="en-US" sz="1900" b="1" i="0" dirty="0">
              <a:solidFill>
                <a:srgbClr val="00567D"/>
              </a:solidFill>
              <a:effectLst/>
              <a:latin typeface="Nunito" pitchFamily="2" charset="0"/>
            </a:endParaRPr>
          </a:p>
          <a:p>
            <a:pPr marL="342900" indent="-342900" algn="l">
              <a:buFont typeface="Arial" panose="020B0604020202020204" pitchFamily="34" charset="0"/>
              <a:buChar char="•"/>
            </a:pPr>
            <a:r>
              <a:rPr lang="en-US" sz="1900" b="1" i="0" dirty="0">
                <a:solidFill>
                  <a:srgbClr val="00567D"/>
                </a:solidFill>
                <a:effectLst/>
                <a:latin typeface="Nunito" pitchFamily="2" charset="0"/>
              </a:rPr>
              <a:t>Take worker to a clinic or emergency room for medical evaluation and treatment.</a:t>
            </a:r>
          </a:p>
          <a:p>
            <a:pPr marL="342900" indent="-342900" algn="l">
              <a:buFont typeface="Arial" panose="020B0604020202020204" pitchFamily="34" charset="0"/>
              <a:buChar char="•"/>
            </a:pPr>
            <a:r>
              <a:rPr lang="en-US" sz="1900" b="1" i="0" u="sng" dirty="0">
                <a:solidFill>
                  <a:srgbClr val="00567D"/>
                </a:solidFill>
                <a:effectLst/>
                <a:latin typeface="Nunito" pitchFamily="2" charset="0"/>
              </a:rPr>
              <a:t>Call 911 if medical care is unavailable.</a:t>
            </a:r>
          </a:p>
          <a:p>
            <a:pPr marL="342900" indent="-342900" algn="l">
              <a:buFont typeface="Arial" panose="020B0604020202020204" pitchFamily="34" charset="0"/>
              <a:buChar char="•"/>
            </a:pPr>
            <a:r>
              <a:rPr lang="en-US" sz="1900" b="1" i="0" dirty="0">
                <a:solidFill>
                  <a:srgbClr val="00567D"/>
                </a:solidFill>
                <a:effectLst/>
                <a:latin typeface="Nunito" pitchFamily="2" charset="0"/>
              </a:rPr>
              <a:t>Have someone stay with the worker until help arrives.</a:t>
            </a:r>
          </a:p>
          <a:p>
            <a:pPr marL="342900" indent="-342900" algn="l">
              <a:buFont typeface="Arial" panose="020B0604020202020204" pitchFamily="34" charset="0"/>
              <a:buChar char="•"/>
            </a:pPr>
            <a:r>
              <a:rPr lang="en-US" sz="1900" b="1" i="0" dirty="0">
                <a:solidFill>
                  <a:srgbClr val="00567D"/>
                </a:solidFill>
                <a:effectLst/>
                <a:latin typeface="Nunito" pitchFamily="2" charset="0"/>
              </a:rPr>
              <a:t>Remove the worker from the hot area and give liquids to drink.</a:t>
            </a:r>
          </a:p>
          <a:p>
            <a:pPr marL="342900" indent="-342900" algn="l">
              <a:buFont typeface="Arial" panose="020B0604020202020204" pitchFamily="34" charset="0"/>
              <a:buChar char="•"/>
            </a:pPr>
            <a:r>
              <a:rPr lang="en-US" sz="1900" b="1" i="0" dirty="0">
                <a:solidFill>
                  <a:srgbClr val="00567D"/>
                </a:solidFill>
                <a:effectLst/>
                <a:latin typeface="Nunito" pitchFamily="2" charset="0"/>
              </a:rPr>
              <a:t>Remove unnecessary clothing, including shoes and socks.</a:t>
            </a:r>
          </a:p>
          <a:p>
            <a:pPr marL="342900" indent="-342900" algn="l">
              <a:buFont typeface="Arial" panose="020B0604020202020204" pitchFamily="34" charset="0"/>
              <a:buChar char="•"/>
            </a:pPr>
            <a:r>
              <a:rPr lang="en-US" sz="1900" b="1" i="0" dirty="0">
                <a:solidFill>
                  <a:srgbClr val="00567D"/>
                </a:solidFill>
                <a:effectLst/>
                <a:latin typeface="Nunito" pitchFamily="2" charset="0"/>
              </a:rPr>
              <a:t>Cool the worker with cold compresses or have the worker wash their head, face, and neck with cold water.</a:t>
            </a:r>
          </a:p>
          <a:p>
            <a:pPr marL="342900" indent="-342900" algn="l">
              <a:buFont typeface="Arial" panose="020B0604020202020204" pitchFamily="34" charset="0"/>
              <a:buChar char="•"/>
            </a:pPr>
            <a:r>
              <a:rPr lang="en-US" sz="1900" b="1" i="0" dirty="0">
                <a:solidFill>
                  <a:srgbClr val="00567D"/>
                </a:solidFill>
                <a:effectLst/>
                <a:latin typeface="Nunito" pitchFamily="2" charset="0"/>
              </a:rPr>
              <a:t>Encourage frequent sips of cool water.</a:t>
            </a:r>
          </a:p>
        </p:txBody>
      </p:sp>
      <p:pic>
        <p:nvPicPr>
          <p:cNvPr id="4" name="Picture 3">
            <a:extLst>
              <a:ext uri="{FF2B5EF4-FFF2-40B4-BE49-F238E27FC236}">
                <a16:creationId xmlns:a16="http://schemas.microsoft.com/office/drawing/2014/main" id="{8A75A7CC-EE56-0AE2-81CD-D5229BAF25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3E58908D-B08B-7134-5F48-DD7EB3BDF224}"/>
              </a:ext>
            </a:extLst>
          </p:cNvPr>
          <p:cNvSpPr txBox="1"/>
          <p:nvPr/>
        </p:nvSpPr>
        <p:spPr>
          <a:xfrm>
            <a:off x="6456218" y="960611"/>
            <a:ext cx="5542858" cy="5355312"/>
          </a:xfrm>
          <a:prstGeom prst="rect">
            <a:avLst/>
          </a:prstGeom>
          <a:solidFill>
            <a:srgbClr val="F9BD94"/>
          </a:solidFill>
        </p:spPr>
        <p:txBody>
          <a:bodyPr wrap="square" rtlCol="0">
            <a:spAutoFit/>
          </a:bodyPr>
          <a:lstStyle/>
          <a:p>
            <a:pPr algn="ctr"/>
            <a:r>
              <a:rPr lang="en-US" sz="1900" b="1" dirty="0">
                <a:solidFill>
                  <a:srgbClr val="00567D"/>
                </a:solidFill>
              </a:rPr>
              <a:t>Heat Stroke</a:t>
            </a:r>
          </a:p>
          <a:p>
            <a:pPr algn="ctr"/>
            <a:endParaRPr lang="en-US" sz="1900" dirty="0">
              <a:solidFill>
                <a:srgbClr val="00567D"/>
              </a:solidFill>
            </a:endParaRPr>
          </a:p>
          <a:p>
            <a:pPr marL="342900" indent="-342900" algn="l">
              <a:buFont typeface="Arial" panose="020B0604020202020204" pitchFamily="34" charset="0"/>
              <a:buChar char="•"/>
            </a:pPr>
            <a:r>
              <a:rPr lang="en-US" sz="1900" b="1" i="0" u="sng" dirty="0">
                <a:solidFill>
                  <a:srgbClr val="00567D"/>
                </a:solidFill>
                <a:effectLst/>
                <a:latin typeface="Nunito" pitchFamily="2" charset="0"/>
              </a:rPr>
              <a:t>Call 911 for emergency medical care.</a:t>
            </a:r>
          </a:p>
          <a:p>
            <a:pPr marL="342900" indent="-342900" algn="l">
              <a:buFont typeface="Arial" panose="020B0604020202020204" pitchFamily="34" charset="0"/>
              <a:buChar char="•"/>
            </a:pPr>
            <a:r>
              <a:rPr lang="en-US" sz="1900" b="1" i="0" dirty="0">
                <a:solidFill>
                  <a:srgbClr val="00567D"/>
                </a:solidFill>
                <a:effectLst/>
                <a:latin typeface="Nunito" pitchFamily="2" charset="0"/>
              </a:rPr>
              <a:t>Stay with the worker until emergency medical services arrive.</a:t>
            </a:r>
          </a:p>
          <a:p>
            <a:pPr marL="342900" indent="-342900" algn="l">
              <a:buFont typeface="Arial" panose="020B0604020202020204" pitchFamily="34" charset="0"/>
              <a:buChar char="•"/>
            </a:pPr>
            <a:r>
              <a:rPr lang="en-US" sz="1900" b="1" i="0" dirty="0">
                <a:solidFill>
                  <a:srgbClr val="00567D"/>
                </a:solidFill>
                <a:effectLst/>
                <a:latin typeface="Nunito" pitchFamily="2" charset="0"/>
              </a:rPr>
              <a:t>Move the worker to a shaded, cool area and remove outer clothing.</a:t>
            </a:r>
          </a:p>
          <a:p>
            <a:pPr marL="342900" indent="-342900" algn="l">
              <a:buFont typeface="Arial" panose="020B0604020202020204" pitchFamily="34" charset="0"/>
              <a:buChar char="•"/>
            </a:pPr>
            <a:r>
              <a:rPr lang="en-US" sz="1900" b="1" i="0" dirty="0">
                <a:solidFill>
                  <a:srgbClr val="00567D"/>
                </a:solidFill>
                <a:effectLst/>
                <a:latin typeface="Nunito" pitchFamily="2" charset="0"/>
              </a:rPr>
              <a:t>Cool the worker quickly, using the following methods:</a:t>
            </a:r>
          </a:p>
          <a:p>
            <a:pPr marL="800100" lvl="1" indent="-342900" algn="l">
              <a:buFont typeface="Arial" panose="020B0604020202020204" pitchFamily="34" charset="0"/>
              <a:buChar char="•"/>
            </a:pPr>
            <a:r>
              <a:rPr lang="en-US" sz="1900" b="1" i="0" dirty="0">
                <a:solidFill>
                  <a:srgbClr val="00567D"/>
                </a:solidFill>
                <a:effectLst/>
                <a:latin typeface="Nunito" pitchFamily="2" charset="0"/>
              </a:rPr>
              <a:t>With a cold water or ice bath, if possible</a:t>
            </a:r>
          </a:p>
          <a:p>
            <a:pPr marL="800100" lvl="1" indent="-342900" algn="l">
              <a:buFont typeface="Arial" panose="020B0604020202020204" pitchFamily="34" charset="0"/>
              <a:buChar char="•"/>
            </a:pPr>
            <a:r>
              <a:rPr lang="en-US" sz="1900" b="1" i="0" dirty="0">
                <a:solidFill>
                  <a:srgbClr val="00567D"/>
                </a:solidFill>
                <a:effectLst/>
                <a:latin typeface="Nunito" pitchFamily="2" charset="0"/>
              </a:rPr>
              <a:t>Wet the skin</a:t>
            </a:r>
          </a:p>
          <a:p>
            <a:pPr marL="800100" lvl="1" indent="-342900" algn="l">
              <a:buFont typeface="Arial" panose="020B0604020202020204" pitchFamily="34" charset="0"/>
              <a:buChar char="•"/>
            </a:pPr>
            <a:r>
              <a:rPr lang="en-US" sz="1900" b="1" i="0" dirty="0">
                <a:solidFill>
                  <a:srgbClr val="00567D"/>
                </a:solidFill>
                <a:effectLst/>
                <a:latin typeface="Nunito" pitchFamily="2" charset="0"/>
              </a:rPr>
              <a:t>Place cold wet cloths on the skin</a:t>
            </a:r>
          </a:p>
          <a:p>
            <a:pPr marL="800100" lvl="1" indent="-342900" algn="l">
              <a:buFont typeface="Arial" panose="020B0604020202020204" pitchFamily="34" charset="0"/>
              <a:buChar char="•"/>
            </a:pPr>
            <a:r>
              <a:rPr lang="en-US" sz="1900" b="1" i="0" dirty="0">
                <a:solidFill>
                  <a:srgbClr val="00567D"/>
                </a:solidFill>
                <a:effectLst/>
                <a:latin typeface="Nunito" pitchFamily="2" charset="0"/>
              </a:rPr>
              <a:t>Soak clothing with cool water</a:t>
            </a:r>
          </a:p>
          <a:p>
            <a:pPr marL="342900" indent="-342900" algn="l">
              <a:buFont typeface="Arial" panose="020B0604020202020204" pitchFamily="34" charset="0"/>
              <a:buChar char="•"/>
            </a:pPr>
            <a:r>
              <a:rPr lang="en-US" sz="1900" b="1" i="0" dirty="0">
                <a:solidFill>
                  <a:srgbClr val="00567D"/>
                </a:solidFill>
                <a:effectLst/>
                <a:latin typeface="Nunito" pitchFamily="2" charset="0"/>
              </a:rPr>
              <a:t>Circulate the air around the worker to speed cooling.</a:t>
            </a:r>
          </a:p>
          <a:p>
            <a:pPr marL="342900" indent="-342900" algn="l">
              <a:buFont typeface="Arial" panose="020B0604020202020204" pitchFamily="34" charset="0"/>
              <a:buChar char="•"/>
            </a:pPr>
            <a:r>
              <a:rPr lang="en-US" sz="1900" b="1" i="0" dirty="0">
                <a:solidFill>
                  <a:srgbClr val="00567D"/>
                </a:solidFill>
                <a:effectLst/>
                <a:latin typeface="Nunito" pitchFamily="2" charset="0"/>
              </a:rPr>
              <a:t>Place cold wet cloths or ice on the head, neck, armpits, and groin; or soak the clothing with cool water.</a:t>
            </a:r>
            <a:endParaRPr lang="en-US" sz="1900" dirty="0"/>
          </a:p>
        </p:txBody>
      </p:sp>
      <p:sp>
        <p:nvSpPr>
          <p:cNvPr id="2" name="TextBox 1">
            <a:extLst>
              <a:ext uri="{FF2B5EF4-FFF2-40B4-BE49-F238E27FC236}">
                <a16:creationId xmlns:a16="http://schemas.microsoft.com/office/drawing/2014/main" id="{326AF65D-8E0B-2D81-BBB0-4931ABB915CF}"/>
              </a:ext>
            </a:extLst>
          </p:cNvPr>
          <p:cNvSpPr txBox="1"/>
          <p:nvPr/>
        </p:nvSpPr>
        <p:spPr>
          <a:xfrm>
            <a:off x="1284876" y="6055900"/>
            <a:ext cx="6592232" cy="646331"/>
          </a:xfrm>
          <a:prstGeom prst="rect">
            <a:avLst/>
          </a:prstGeom>
          <a:noFill/>
        </p:spPr>
        <p:txBody>
          <a:bodyPr wrap="square" rtlCol="0">
            <a:spAutoFit/>
          </a:bodyPr>
          <a:lstStyle/>
          <a:p>
            <a:r>
              <a:rPr lang="en-US" dirty="0">
                <a:solidFill>
                  <a:srgbClr val="00567D"/>
                </a:solidFill>
              </a:rPr>
              <a:t>https://www.weather.gov/safety/heat-illness</a:t>
            </a:r>
          </a:p>
          <a:p>
            <a:r>
              <a:rPr lang="en-US" dirty="0">
                <a:solidFill>
                  <a:srgbClr val="00567D"/>
                </a:solidFill>
              </a:rPr>
              <a:t>https://www.cdc.gov/niosh/heat-stress/about/illnesses.html </a:t>
            </a:r>
          </a:p>
        </p:txBody>
      </p:sp>
    </p:spTree>
    <p:extLst>
      <p:ext uri="{BB962C8B-B14F-4D97-AF65-F5344CB8AC3E}">
        <p14:creationId xmlns:p14="http://schemas.microsoft.com/office/powerpoint/2010/main" val="4040782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7724C-ADA2-3302-2E74-9ED22260D40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8C2FA11-35C2-6D52-531C-A65D5F0CC33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73C4C13F-47BE-3E81-B6E4-3E68982F029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019F463E-2D3B-AB56-CA45-F0BC6F8C095F}"/>
              </a:ext>
            </a:extLst>
          </p:cNvPr>
          <p:cNvSpPr>
            <a:spLocks noGrp="1"/>
          </p:cNvSpPr>
          <p:nvPr>
            <p:ph type="sldNum" sz="quarter" idx="12"/>
          </p:nvPr>
        </p:nvSpPr>
        <p:spPr/>
        <p:txBody>
          <a:bodyPr/>
          <a:lstStyle/>
          <a:p>
            <a:fld id="{99562CDD-8BC9-4CF6-AA03-D93997F55C9A}" type="slidenum">
              <a:rPr lang="en-US" smtClean="0"/>
              <a:pPr/>
              <a:t>26</a:t>
            </a:fld>
            <a:endParaRPr lang="en-US" dirty="0"/>
          </a:p>
        </p:txBody>
      </p:sp>
      <p:sp>
        <p:nvSpPr>
          <p:cNvPr id="9" name="Title 8">
            <a:extLst>
              <a:ext uri="{FF2B5EF4-FFF2-40B4-BE49-F238E27FC236}">
                <a16:creationId xmlns:a16="http://schemas.microsoft.com/office/drawing/2014/main" id="{CA2DF884-FC96-907B-4AA7-01A595A2329C}"/>
              </a:ext>
            </a:extLst>
          </p:cNvPr>
          <p:cNvSpPr txBox="1">
            <a:spLocks noGrp="1"/>
          </p:cNvSpPr>
          <p:nvPr>
            <p:ph type="title" idx="4294967295"/>
          </p:nvPr>
        </p:nvSpPr>
        <p:spPr>
          <a:xfrm>
            <a:off x="1223210" y="218087"/>
            <a:ext cx="629519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Emergency Medical Plan</a:t>
            </a:r>
          </a:p>
        </p:txBody>
      </p:sp>
      <p:sp>
        <p:nvSpPr>
          <p:cNvPr id="12" name="TextBox 11">
            <a:extLst>
              <a:ext uri="{FF2B5EF4-FFF2-40B4-BE49-F238E27FC236}">
                <a16:creationId xmlns:a16="http://schemas.microsoft.com/office/drawing/2014/main" id="{5E384769-0635-22F0-79A2-959DDEEB44E9}"/>
              </a:ext>
            </a:extLst>
          </p:cNvPr>
          <p:cNvSpPr txBox="1"/>
          <p:nvPr/>
        </p:nvSpPr>
        <p:spPr>
          <a:xfrm>
            <a:off x="1284876" y="1064861"/>
            <a:ext cx="5229046" cy="4632037"/>
          </a:xfrm>
          <a:prstGeom prst="rect">
            <a:avLst/>
          </a:prstGeom>
          <a:noFill/>
        </p:spPr>
        <p:txBody>
          <a:bodyPr wrap="square" rtlCol="0">
            <a:spAutoFit/>
          </a:bodyPr>
          <a:lstStyle/>
          <a:p>
            <a:endParaRPr lang="en-US" sz="2500" dirty="0">
              <a:solidFill>
                <a:srgbClr val="00567D"/>
              </a:solidFill>
            </a:endParaRPr>
          </a:p>
          <a:p>
            <a:pPr marL="457200" indent="-457200">
              <a:buFont typeface="Arial" panose="020B0604020202020204" pitchFamily="34" charset="0"/>
              <a:buChar char="•"/>
            </a:pPr>
            <a:r>
              <a:rPr lang="en-US" sz="3000" dirty="0">
                <a:solidFill>
                  <a:srgbClr val="00567D"/>
                </a:solidFill>
              </a:rPr>
              <a:t>Must have a plan in place to respond to emergencies in accordance with </a:t>
            </a:r>
            <a:r>
              <a:rPr lang="en-US" sz="3000" dirty="0">
                <a:solidFill>
                  <a:srgbClr val="00567D"/>
                </a:solidFill>
                <a:hlinkClick r:id="rId4"/>
              </a:rPr>
              <a:t>OAR 437-002-0161(4)</a:t>
            </a:r>
            <a:r>
              <a:rPr lang="en-US" sz="3000" dirty="0">
                <a:solidFill>
                  <a:srgbClr val="00567D"/>
                </a:solidFill>
              </a:rPr>
              <a:t> or OAR 437-004-1305(4) for agriculture employers.</a:t>
            </a:r>
          </a:p>
          <a:p>
            <a:pPr marL="1371600" lvl="2" indent="-457200">
              <a:buFont typeface="Arial" panose="020B0604020202020204" pitchFamily="34" charset="0"/>
              <a:buChar char="•"/>
            </a:pPr>
            <a:endParaRPr lang="en-US" sz="3000" dirty="0">
              <a:solidFill>
                <a:srgbClr val="00567D"/>
              </a:solidFill>
            </a:endParaRPr>
          </a:p>
          <a:p>
            <a:pPr marL="1371600" lvl="2" indent="-457200">
              <a:buFont typeface="Arial" panose="020B0604020202020204" pitchFamily="34" charset="0"/>
              <a:buChar char="•"/>
            </a:pPr>
            <a:endParaRPr lang="en-US" sz="3000" dirty="0">
              <a:solidFill>
                <a:srgbClr val="00567D"/>
              </a:solidFill>
            </a:endParaRPr>
          </a:p>
          <a:p>
            <a:pPr marL="914400" lvl="1" indent="-457200">
              <a:buFont typeface="Arial" panose="020B0604020202020204" pitchFamily="34" charset="0"/>
              <a:buChar char="•"/>
            </a:pPr>
            <a:endParaRPr lang="en-US" sz="3000" dirty="0">
              <a:solidFill>
                <a:srgbClr val="00567D"/>
              </a:solidFill>
            </a:endParaRPr>
          </a:p>
        </p:txBody>
      </p:sp>
      <p:pic>
        <p:nvPicPr>
          <p:cNvPr id="4" name="Picture 3">
            <a:extLst>
              <a:ext uri="{FF2B5EF4-FFF2-40B4-BE49-F238E27FC236}">
                <a16:creationId xmlns:a16="http://schemas.microsoft.com/office/drawing/2014/main" id="{A1FD1BBE-9BE6-EC63-776B-F4B0587202E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pic>
        <p:nvPicPr>
          <p:cNvPr id="7" name="Picture 6" descr="image of a generic clipboard.">
            <a:extLst>
              <a:ext uri="{FF2B5EF4-FFF2-40B4-BE49-F238E27FC236}">
                <a16:creationId xmlns:a16="http://schemas.microsoft.com/office/drawing/2014/main" id="{8331A308-9434-3C7D-A48D-2256B7CA4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3248" y="802888"/>
            <a:ext cx="5264635" cy="5252224"/>
          </a:xfrm>
          <a:prstGeom prst="rect">
            <a:avLst/>
          </a:prstGeom>
        </p:spPr>
      </p:pic>
    </p:spTree>
    <p:extLst>
      <p:ext uri="{BB962C8B-B14F-4D97-AF65-F5344CB8AC3E}">
        <p14:creationId xmlns:p14="http://schemas.microsoft.com/office/powerpoint/2010/main" val="2086411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E0A2C-39D2-A884-4B1A-917B2FC1B2F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2FC4751-6A10-7B34-1AA0-253DCFCEF56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E51913B0-B886-33CE-189E-1C7A9B6593E1}"/>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69DEF7E3-37BB-5366-75DC-FE4A974081B0}"/>
              </a:ext>
            </a:extLst>
          </p:cNvPr>
          <p:cNvSpPr>
            <a:spLocks noGrp="1"/>
          </p:cNvSpPr>
          <p:nvPr>
            <p:ph type="sldNum" sz="quarter" idx="12"/>
          </p:nvPr>
        </p:nvSpPr>
        <p:spPr/>
        <p:txBody>
          <a:bodyPr/>
          <a:lstStyle/>
          <a:p>
            <a:fld id="{99562CDD-8BC9-4CF6-AA03-D93997F55C9A}" type="slidenum">
              <a:rPr lang="en-US" smtClean="0"/>
              <a:pPr/>
              <a:t>27</a:t>
            </a:fld>
            <a:endParaRPr lang="en-US" dirty="0"/>
          </a:p>
        </p:txBody>
      </p:sp>
      <p:sp>
        <p:nvSpPr>
          <p:cNvPr id="9" name="Title 8">
            <a:extLst>
              <a:ext uri="{FF2B5EF4-FFF2-40B4-BE49-F238E27FC236}">
                <a16:creationId xmlns:a16="http://schemas.microsoft.com/office/drawing/2014/main" id="{BBCA59C4-F103-4B44-A44A-479F2154568D}"/>
              </a:ext>
            </a:extLst>
          </p:cNvPr>
          <p:cNvSpPr txBox="1">
            <a:spLocks noGrp="1"/>
          </p:cNvSpPr>
          <p:nvPr>
            <p:ph type="title" idx="4294967295"/>
          </p:nvPr>
        </p:nvSpPr>
        <p:spPr>
          <a:xfrm>
            <a:off x="1258768" y="301113"/>
            <a:ext cx="620139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lang="en-US" sz="4000" b="1" dirty="0">
                <a:solidFill>
                  <a:srgbClr val="00567D"/>
                </a:solidFill>
                <a:latin typeface="+mn-lt"/>
                <a:ea typeface="+mn-ea"/>
                <a:cs typeface="+mn-cs"/>
              </a:rPr>
              <a:t>Heat Illness Prevention Plan</a:t>
            </a:r>
          </a:p>
        </p:txBody>
      </p:sp>
      <p:pic>
        <p:nvPicPr>
          <p:cNvPr id="4" name="Picture 3">
            <a:extLst>
              <a:ext uri="{FF2B5EF4-FFF2-40B4-BE49-F238E27FC236}">
                <a16:creationId xmlns:a16="http://schemas.microsoft.com/office/drawing/2014/main" id="{A5984263-30DF-7518-53C5-0BA6A6B240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326B15F3-4CD2-F399-EBD8-4A0775955593}"/>
              </a:ext>
            </a:extLst>
          </p:cNvPr>
          <p:cNvSpPr txBox="1"/>
          <p:nvPr/>
        </p:nvSpPr>
        <p:spPr>
          <a:xfrm>
            <a:off x="1258768" y="922426"/>
            <a:ext cx="10661885" cy="4770537"/>
          </a:xfrm>
          <a:prstGeom prst="rect">
            <a:avLst/>
          </a:prstGeom>
          <a:noFill/>
        </p:spPr>
        <p:txBody>
          <a:bodyPr wrap="square">
            <a:spAutoFit/>
          </a:bodyPr>
          <a:lstStyle/>
          <a:p>
            <a:pPr marL="285750" indent="-285750">
              <a:buFont typeface="Arial" panose="020B0604020202020204" pitchFamily="34" charset="0"/>
              <a:buChar char="•"/>
            </a:pPr>
            <a:endParaRPr lang="en-US" dirty="0"/>
          </a:p>
          <a:p>
            <a:pPr marL="0" lvl="1" indent="-285750">
              <a:buFont typeface="Arial" panose="020B0604020202020204" pitchFamily="34" charset="0"/>
              <a:buChar char="•"/>
            </a:pPr>
            <a:r>
              <a:rPr lang="en-US" sz="2200" dirty="0">
                <a:solidFill>
                  <a:srgbClr val="00567D"/>
                </a:solidFill>
              </a:rPr>
              <a:t>Develop a Written Policy </a:t>
            </a:r>
            <a:endParaRPr lang="en-US" sz="2200" i="1" dirty="0">
              <a:solidFill>
                <a:srgbClr val="00567D"/>
              </a:solidFill>
            </a:endParaRPr>
          </a:p>
          <a:p>
            <a:pPr marL="742950" lvl="1" indent="-285750">
              <a:buFont typeface="Arial" panose="020B0604020202020204" pitchFamily="34" charset="0"/>
              <a:buChar char="•"/>
            </a:pPr>
            <a:r>
              <a:rPr lang="en-US" sz="2200" dirty="0">
                <a:solidFill>
                  <a:srgbClr val="00567D"/>
                </a:solidFill>
              </a:rPr>
              <a:t>Methods of compliance</a:t>
            </a:r>
          </a:p>
          <a:p>
            <a:pPr marL="1200150" lvl="2" indent="-285750">
              <a:buFont typeface="Arial" panose="020B0604020202020204" pitchFamily="34" charset="0"/>
              <a:buChar char="•"/>
            </a:pPr>
            <a:r>
              <a:rPr lang="en-US" sz="2200" dirty="0">
                <a:solidFill>
                  <a:srgbClr val="00567D"/>
                </a:solidFill>
              </a:rPr>
              <a:t>Thresholds (Heat Index)</a:t>
            </a:r>
          </a:p>
          <a:p>
            <a:pPr marL="1200150" lvl="2" indent="-285750">
              <a:buFont typeface="Arial" panose="020B0604020202020204" pitchFamily="34" charset="0"/>
              <a:buChar char="•"/>
            </a:pPr>
            <a:r>
              <a:rPr lang="en-US" sz="2200" dirty="0">
                <a:solidFill>
                  <a:srgbClr val="00567D"/>
                </a:solidFill>
              </a:rPr>
              <a:t>Engineering Controls</a:t>
            </a:r>
          </a:p>
          <a:p>
            <a:pPr marL="1200150" lvl="2" indent="-285750">
              <a:buFont typeface="Arial" panose="020B0604020202020204" pitchFamily="34" charset="0"/>
              <a:buChar char="•"/>
            </a:pPr>
            <a:r>
              <a:rPr lang="en-US" sz="2200" dirty="0">
                <a:solidFill>
                  <a:srgbClr val="00567D"/>
                </a:solidFill>
              </a:rPr>
              <a:t>Training</a:t>
            </a:r>
          </a:p>
          <a:p>
            <a:pPr marL="1200150" lvl="2" indent="-285750">
              <a:buFont typeface="Arial" panose="020B0604020202020204" pitchFamily="34" charset="0"/>
              <a:buChar char="•"/>
            </a:pPr>
            <a:r>
              <a:rPr lang="en-US" sz="2200" dirty="0">
                <a:solidFill>
                  <a:srgbClr val="00567D"/>
                </a:solidFill>
              </a:rPr>
              <a:t>Communication Methods</a:t>
            </a:r>
          </a:p>
          <a:p>
            <a:pPr marL="1200150" lvl="2" indent="-285750">
              <a:buFont typeface="Arial" panose="020B0604020202020204" pitchFamily="34" charset="0"/>
              <a:buChar char="•"/>
            </a:pPr>
            <a:r>
              <a:rPr lang="en-US" sz="2200" dirty="0">
                <a:solidFill>
                  <a:srgbClr val="00567D"/>
                </a:solidFill>
              </a:rPr>
              <a:t>Medical and First Aid</a:t>
            </a:r>
          </a:p>
          <a:p>
            <a:pPr marL="1200150" lvl="2" indent="-285750">
              <a:buFont typeface="Arial" panose="020B0604020202020204" pitchFamily="34" charset="0"/>
              <a:buChar char="•"/>
            </a:pPr>
            <a:r>
              <a:rPr lang="en-US" sz="2200" i="1" dirty="0">
                <a:solidFill>
                  <a:srgbClr val="00567D"/>
                </a:solidFill>
              </a:rPr>
              <a:t>Record Keeping (Minimum 1 year retention for training records)</a:t>
            </a:r>
          </a:p>
          <a:p>
            <a:pPr marL="742950" lvl="1" indent="-285750">
              <a:buFont typeface="Arial" panose="020B0604020202020204" pitchFamily="34" charset="0"/>
              <a:buChar char="•"/>
            </a:pPr>
            <a:r>
              <a:rPr lang="en-US" sz="2200" dirty="0">
                <a:solidFill>
                  <a:srgbClr val="00567D"/>
                </a:solidFill>
              </a:rPr>
              <a:t>Emergency action/response</a:t>
            </a:r>
          </a:p>
          <a:p>
            <a:pPr lvl="2"/>
            <a:endParaRPr lang="en-US" sz="2200" b="1" dirty="0"/>
          </a:p>
          <a:p>
            <a:pPr marL="285750" indent="-285750">
              <a:buFont typeface="Arial" panose="020B0604020202020204" pitchFamily="34" charset="0"/>
              <a:buChar char="•"/>
            </a:pPr>
            <a:r>
              <a:rPr lang="en-US" sz="2200" dirty="0">
                <a:solidFill>
                  <a:srgbClr val="00612C"/>
                </a:solidFill>
              </a:rPr>
              <a:t>Provides a framework for consistency in performance.</a:t>
            </a:r>
          </a:p>
          <a:p>
            <a:endParaRPr lang="en-US" sz="2200" dirty="0">
              <a:solidFill>
                <a:srgbClr val="00B050"/>
              </a:solidFill>
            </a:endParaRPr>
          </a:p>
          <a:p>
            <a:pPr marL="285750" indent="-285750">
              <a:buFont typeface="Arial" panose="020B0604020202020204" pitchFamily="34" charset="0"/>
              <a:buChar char="•"/>
            </a:pPr>
            <a:r>
              <a:rPr lang="en-US" sz="2200" dirty="0">
                <a:solidFill>
                  <a:srgbClr val="8F3F0A"/>
                </a:solidFill>
              </a:rPr>
              <a:t>No downsides other than the requirement for managerial resources and deliberation</a:t>
            </a:r>
            <a:r>
              <a:rPr lang="en-US" sz="2200" dirty="0">
                <a:solidFill>
                  <a:schemeClr val="accent2"/>
                </a:solidFill>
              </a:rPr>
              <a:t>.</a:t>
            </a:r>
          </a:p>
        </p:txBody>
      </p:sp>
      <p:sp>
        <p:nvSpPr>
          <p:cNvPr id="10" name="TextBox 9">
            <a:extLst>
              <a:ext uri="{FF2B5EF4-FFF2-40B4-BE49-F238E27FC236}">
                <a16:creationId xmlns:a16="http://schemas.microsoft.com/office/drawing/2014/main" id="{5424BB5B-98D2-4A9D-839E-95A54378F009}"/>
              </a:ext>
            </a:extLst>
          </p:cNvPr>
          <p:cNvSpPr txBox="1"/>
          <p:nvPr/>
        </p:nvSpPr>
        <p:spPr>
          <a:xfrm>
            <a:off x="1091953" y="6040792"/>
            <a:ext cx="6096000" cy="369332"/>
          </a:xfrm>
          <a:prstGeom prst="rect">
            <a:avLst/>
          </a:prstGeom>
          <a:noFill/>
        </p:spPr>
        <p:txBody>
          <a:bodyPr wrap="square">
            <a:spAutoFit/>
          </a:bodyPr>
          <a:lstStyle/>
          <a:p>
            <a:pPr lvl="1"/>
            <a:r>
              <a:rPr lang="en-US" i="1" dirty="0">
                <a:solidFill>
                  <a:srgbClr val="00567D"/>
                </a:solidFill>
                <a:hlinkClick r:id="rId5"/>
              </a:rPr>
              <a:t>Resource: Oregon OSHA </a:t>
            </a:r>
            <a:endParaRPr lang="en-US" i="1" dirty="0">
              <a:solidFill>
                <a:srgbClr val="00567D"/>
              </a:solidFill>
            </a:endParaRPr>
          </a:p>
        </p:txBody>
      </p:sp>
    </p:spTree>
    <p:extLst>
      <p:ext uri="{BB962C8B-B14F-4D97-AF65-F5344CB8AC3E}">
        <p14:creationId xmlns:p14="http://schemas.microsoft.com/office/powerpoint/2010/main" val="3121014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866C3-17F0-A6F0-AAF5-6E39530A6F5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305CBC2-543D-5669-01D1-58AE9A1ACCE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8B9BDC85-00C6-012E-CC5E-C7711096A14B}"/>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2" name="Slide Number Placeholder 2">
            <a:extLst>
              <a:ext uri="{FF2B5EF4-FFF2-40B4-BE49-F238E27FC236}">
                <a16:creationId xmlns:a16="http://schemas.microsoft.com/office/drawing/2014/main" id="{37E26418-B924-2860-E0B9-46E2C61F2AD4}"/>
              </a:ext>
            </a:extLst>
          </p:cNvPr>
          <p:cNvSpPr txBox="1">
            <a:spLocks/>
          </p:cNvSpPr>
          <p:nvPr/>
        </p:nvSpPr>
        <p:spPr>
          <a:xfrm>
            <a:off x="213120" y="6300109"/>
            <a:ext cx="4772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562CDD-8BC9-4CF6-AA03-D93997F55C9A}" type="slidenum">
              <a:rPr lang="en-US" smtClean="0"/>
              <a:pPr/>
              <a:t>28</a:t>
            </a:fld>
            <a:endParaRPr lang="en-US" dirty="0"/>
          </a:p>
        </p:txBody>
      </p:sp>
      <p:sp>
        <p:nvSpPr>
          <p:cNvPr id="9" name="Title 8">
            <a:extLst>
              <a:ext uri="{FF2B5EF4-FFF2-40B4-BE49-F238E27FC236}">
                <a16:creationId xmlns:a16="http://schemas.microsoft.com/office/drawing/2014/main" id="{350310CA-C2C4-51F8-DEE4-11A10CCBCBE3}"/>
              </a:ext>
            </a:extLst>
          </p:cNvPr>
          <p:cNvSpPr txBox="1">
            <a:spLocks noGrp="1"/>
          </p:cNvSpPr>
          <p:nvPr>
            <p:ph type="title" idx="4294967295"/>
          </p:nvPr>
        </p:nvSpPr>
        <p:spPr>
          <a:xfrm>
            <a:off x="1253123" y="141885"/>
            <a:ext cx="61592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Illness Prevention Plan</a:t>
            </a:r>
          </a:p>
        </p:txBody>
      </p:sp>
      <p:pic>
        <p:nvPicPr>
          <p:cNvPr id="4" name="Picture 3">
            <a:extLst>
              <a:ext uri="{FF2B5EF4-FFF2-40B4-BE49-F238E27FC236}">
                <a16:creationId xmlns:a16="http://schemas.microsoft.com/office/drawing/2014/main" id="{1071C1CF-A134-4F30-D866-814FF4144E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E499A0F1-80AB-381B-E547-E9C926E3DBEC}"/>
              </a:ext>
            </a:extLst>
          </p:cNvPr>
          <p:cNvSpPr txBox="1"/>
          <p:nvPr/>
        </p:nvSpPr>
        <p:spPr>
          <a:xfrm>
            <a:off x="1253123" y="1252573"/>
            <a:ext cx="10605798" cy="5047536"/>
          </a:xfrm>
          <a:prstGeom prst="rect">
            <a:avLst/>
          </a:prstGeom>
          <a:noFill/>
        </p:spPr>
        <p:txBody>
          <a:bodyPr wrap="square">
            <a:spAutoFit/>
          </a:bodyPr>
          <a:lstStyle/>
          <a:p>
            <a:pPr marL="0" lvl="1"/>
            <a:r>
              <a:rPr lang="en-US" sz="2200" b="1" dirty="0">
                <a:solidFill>
                  <a:srgbClr val="00567D"/>
                </a:solidFill>
              </a:rPr>
              <a:t>What the key points look like:</a:t>
            </a:r>
          </a:p>
          <a:p>
            <a:pPr algn="l">
              <a:buFont typeface="Arial" panose="020B0604020202020204" pitchFamily="34" charset="0"/>
              <a:buChar char="•"/>
            </a:pPr>
            <a:r>
              <a:rPr lang="en-US" sz="2200" b="0" i="0" dirty="0">
                <a:solidFill>
                  <a:srgbClr val="00567D"/>
                </a:solidFill>
                <a:effectLst/>
                <a:latin typeface="Söhne"/>
              </a:rPr>
              <a:t>Employee Training on Heat Hazards:</a:t>
            </a:r>
          </a:p>
          <a:p>
            <a:pPr marL="742950" lvl="1" indent="-285750" algn="l">
              <a:spcBef>
                <a:spcPts val="600"/>
              </a:spcBef>
              <a:buFont typeface="Arial" panose="020B0604020202020204" pitchFamily="34" charset="0"/>
              <a:buChar char="•"/>
            </a:pPr>
            <a:r>
              <a:rPr lang="en-US" sz="2200" b="0" i="0" dirty="0">
                <a:solidFill>
                  <a:srgbClr val="00567D"/>
                </a:solidFill>
                <a:effectLst/>
                <a:latin typeface="Söhne"/>
              </a:rPr>
              <a:t>Train on the hazards of heat exposure and preventive steps for heat-related illnesses.</a:t>
            </a:r>
          </a:p>
          <a:p>
            <a:pPr algn="l">
              <a:spcBef>
                <a:spcPts val="600"/>
              </a:spcBef>
              <a:buFont typeface="Arial" panose="020B0604020202020204" pitchFamily="34" charset="0"/>
              <a:buChar char="•"/>
            </a:pPr>
            <a:r>
              <a:rPr lang="en-US" sz="2200" b="0" i="0" dirty="0">
                <a:solidFill>
                  <a:srgbClr val="00567D"/>
                </a:solidFill>
                <a:effectLst/>
                <a:latin typeface="Söhne"/>
              </a:rPr>
              <a:t>Identification and Response to Dehydration:</a:t>
            </a:r>
          </a:p>
          <a:p>
            <a:pPr marL="742950" lvl="1" indent="-285750" algn="l">
              <a:spcBef>
                <a:spcPts val="600"/>
              </a:spcBef>
              <a:buFont typeface="Arial" panose="020B0604020202020204" pitchFamily="34" charset="0"/>
              <a:buChar char="•"/>
            </a:pPr>
            <a:r>
              <a:rPr lang="en-US" sz="2200" b="0" i="0" dirty="0">
                <a:solidFill>
                  <a:srgbClr val="00567D"/>
                </a:solidFill>
                <a:effectLst/>
                <a:latin typeface="Söhne"/>
              </a:rPr>
              <a:t>Teach how to recognize dehydration symptoms and respond to heat-related illnesses in others.</a:t>
            </a:r>
          </a:p>
          <a:p>
            <a:pPr algn="l">
              <a:spcBef>
                <a:spcPts val="600"/>
              </a:spcBef>
              <a:buFont typeface="Arial" panose="020B0604020202020204" pitchFamily="34" charset="0"/>
              <a:buChar char="•"/>
            </a:pPr>
            <a:r>
              <a:rPr lang="en-US" sz="2200" b="0" i="0" dirty="0">
                <a:solidFill>
                  <a:srgbClr val="00567D"/>
                </a:solidFill>
                <a:effectLst/>
                <a:latin typeface="Söhne"/>
              </a:rPr>
              <a:t>Water Provision:</a:t>
            </a:r>
          </a:p>
          <a:p>
            <a:pPr marL="742950" lvl="1" indent="-285750" algn="l">
              <a:spcBef>
                <a:spcPts val="600"/>
              </a:spcBef>
              <a:buFont typeface="Arial" panose="020B0604020202020204" pitchFamily="34" charset="0"/>
              <a:buChar char="•"/>
            </a:pPr>
            <a:r>
              <a:rPr lang="en-US" sz="2200" b="0" i="0" dirty="0">
                <a:solidFill>
                  <a:srgbClr val="00567D"/>
                </a:solidFill>
                <a:effectLst/>
                <a:latin typeface="Söhne"/>
              </a:rPr>
              <a:t>Ensure sufficient amounts (32 oz per person per hour) of cool or cold potable water is available in work areas.</a:t>
            </a:r>
          </a:p>
          <a:p>
            <a:pPr algn="l">
              <a:spcBef>
                <a:spcPts val="600"/>
              </a:spcBef>
              <a:buFont typeface="Arial" panose="020B0604020202020204" pitchFamily="34" charset="0"/>
              <a:buChar char="•"/>
            </a:pPr>
            <a:r>
              <a:rPr lang="en-US" sz="2200" b="0" i="0" dirty="0">
                <a:solidFill>
                  <a:srgbClr val="00567D"/>
                </a:solidFill>
                <a:effectLst/>
                <a:latin typeface="Söhne"/>
              </a:rPr>
              <a:t>Hydration Opportunities:</a:t>
            </a:r>
          </a:p>
          <a:p>
            <a:pPr marL="742950" lvl="1" indent="-285750" algn="l">
              <a:spcBef>
                <a:spcPts val="600"/>
              </a:spcBef>
              <a:buFont typeface="Arial" panose="020B0604020202020204" pitchFamily="34" charset="0"/>
              <a:buChar char="•"/>
            </a:pPr>
            <a:r>
              <a:rPr lang="en-US" sz="2200" b="0" i="0" dirty="0">
                <a:solidFill>
                  <a:srgbClr val="00567D"/>
                </a:solidFill>
                <a:effectLst/>
                <a:latin typeface="Söhne"/>
              </a:rPr>
              <a:t>Provide frequent opportunities and encouragement for employees to drink water.</a:t>
            </a:r>
            <a:endParaRPr lang="en-US" sz="2200" dirty="0">
              <a:solidFill>
                <a:srgbClr val="00567D"/>
              </a:solidFill>
              <a:latin typeface="Söhne"/>
            </a:endParaRPr>
          </a:p>
          <a:p>
            <a:pPr>
              <a:spcBef>
                <a:spcPts val="600"/>
              </a:spcBef>
            </a:pPr>
            <a:r>
              <a:rPr lang="en-US" sz="2200" i="1" dirty="0">
                <a:solidFill>
                  <a:srgbClr val="00567D"/>
                </a:solidFill>
                <a:latin typeface="Söhne"/>
              </a:rPr>
              <a:t>continued on next slide</a:t>
            </a:r>
            <a:endParaRPr lang="en-US" sz="2200" b="0" i="1" dirty="0">
              <a:solidFill>
                <a:srgbClr val="00567D"/>
              </a:solidFill>
              <a:effectLst/>
              <a:latin typeface="Söhne"/>
            </a:endParaRPr>
          </a:p>
          <a:p>
            <a:pPr marL="742950" lvl="1" indent="-285750">
              <a:buFont typeface="Arial" panose="020B0604020202020204" pitchFamily="34" charset="0"/>
              <a:buChar char="•"/>
            </a:pPr>
            <a:endParaRPr lang="en-US" b="1" i="1" dirty="0"/>
          </a:p>
        </p:txBody>
      </p:sp>
    </p:spTree>
    <p:extLst>
      <p:ext uri="{BB962C8B-B14F-4D97-AF65-F5344CB8AC3E}">
        <p14:creationId xmlns:p14="http://schemas.microsoft.com/office/powerpoint/2010/main" val="1725695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30FFA-F46F-AF20-A13B-BDF6933F231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EC2EAE2-B309-2514-B1D9-106CAE3726A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087EF3F1-0E73-EC9B-F2E8-CD70AC52CFE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9" name="Title 8">
            <a:extLst>
              <a:ext uri="{FF2B5EF4-FFF2-40B4-BE49-F238E27FC236}">
                <a16:creationId xmlns:a16="http://schemas.microsoft.com/office/drawing/2014/main" id="{27BC9256-54DE-1B75-93C1-8D2BE3A473E1}"/>
              </a:ext>
            </a:extLst>
          </p:cNvPr>
          <p:cNvSpPr txBox="1">
            <a:spLocks noGrp="1"/>
          </p:cNvSpPr>
          <p:nvPr>
            <p:ph type="title" idx="4294967295"/>
          </p:nvPr>
        </p:nvSpPr>
        <p:spPr>
          <a:xfrm>
            <a:off x="1229466" y="237137"/>
            <a:ext cx="863843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Illness Prevention Plan </a:t>
            </a:r>
          </a:p>
        </p:txBody>
      </p:sp>
      <p:pic>
        <p:nvPicPr>
          <p:cNvPr id="4" name="Picture 3">
            <a:extLst>
              <a:ext uri="{FF2B5EF4-FFF2-40B4-BE49-F238E27FC236}">
                <a16:creationId xmlns:a16="http://schemas.microsoft.com/office/drawing/2014/main" id="{68494C5D-8694-BC74-3149-B68C30926C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3EBD0A23-EFFE-988F-1F89-77DF30DAC03E}"/>
              </a:ext>
            </a:extLst>
          </p:cNvPr>
          <p:cNvSpPr txBox="1"/>
          <p:nvPr/>
        </p:nvSpPr>
        <p:spPr>
          <a:xfrm>
            <a:off x="1306808" y="1367212"/>
            <a:ext cx="8894467" cy="4893647"/>
          </a:xfrm>
          <a:prstGeom prst="rect">
            <a:avLst/>
          </a:prstGeom>
          <a:noFill/>
        </p:spPr>
        <p:txBody>
          <a:bodyPr wrap="square">
            <a:spAutoFit/>
          </a:bodyPr>
          <a:lstStyle/>
          <a:p>
            <a:pPr algn="l">
              <a:spcBef>
                <a:spcPts val="600"/>
              </a:spcBef>
              <a:buFont typeface="Arial" panose="020B0604020202020204" pitchFamily="34" charset="0"/>
              <a:buChar char="•"/>
            </a:pPr>
            <a:r>
              <a:rPr lang="en-US" sz="2400" b="0" i="0" dirty="0">
                <a:solidFill>
                  <a:srgbClr val="00567D"/>
                </a:solidFill>
                <a:effectLst/>
                <a:latin typeface="Söhne"/>
              </a:rPr>
              <a:t>Rest and Recovery Areas:</a:t>
            </a:r>
          </a:p>
          <a:p>
            <a:pPr marL="742950" lvl="1" indent="-285750" algn="l">
              <a:spcBef>
                <a:spcPts val="600"/>
              </a:spcBef>
              <a:buFont typeface="Arial" panose="020B0604020202020204" pitchFamily="34" charset="0"/>
              <a:buChar char="•"/>
            </a:pPr>
            <a:r>
              <a:rPr lang="en-US" sz="2400" b="0" i="0" dirty="0">
                <a:solidFill>
                  <a:srgbClr val="00567D"/>
                </a:solidFill>
                <a:effectLst/>
                <a:latin typeface="Söhne"/>
              </a:rPr>
              <a:t>Provide sufficient space for resting in shaded or climate-controlled areas.</a:t>
            </a:r>
          </a:p>
          <a:p>
            <a:pPr marL="742950" lvl="1" indent="-285750" algn="l">
              <a:spcBef>
                <a:spcPts val="600"/>
              </a:spcBef>
              <a:buFont typeface="Arial" panose="020B0604020202020204" pitchFamily="34" charset="0"/>
              <a:buChar char="•"/>
            </a:pPr>
            <a:r>
              <a:rPr lang="en-US" sz="2400" b="0" i="0" dirty="0">
                <a:solidFill>
                  <a:srgbClr val="00567D"/>
                </a:solidFill>
                <a:effectLst/>
                <a:latin typeface="Söhne"/>
              </a:rPr>
              <a:t>Designate areas for cooling off and recovery upon recognizing heat illness symptoms.</a:t>
            </a:r>
          </a:p>
          <a:p>
            <a:pPr algn="l">
              <a:spcBef>
                <a:spcPts val="600"/>
              </a:spcBef>
              <a:buFont typeface="Arial" panose="020B0604020202020204" pitchFamily="34" charset="0"/>
              <a:buChar char="•"/>
            </a:pPr>
            <a:r>
              <a:rPr lang="en-US" sz="2400" b="0" i="0" dirty="0">
                <a:solidFill>
                  <a:srgbClr val="00567D"/>
                </a:solidFill>
                <a:effectLst/>
                <a:latin typeface="Söhne"/>
              </a:rPr>
              <a:t>Heat Illness Prevention Breaks:</a:t>
            </a:r>
          </a:p>
          <a:p>
            <a:pPr marL="742950" lvl="1" indent="-285750" algn="l">
              <a:spcBef>
                <a:spcPts val="600"/>
              </a:spcBef>
              <a:buFont typeface="Arial" panose="020B0604020202020204" pitchFamily="34" charset="0"/>
              <a:buChar char="•"/>
            </a:pPr>
            <a:r>
              <a:rPr lang="en-US" sz="2400" b="0" i="0" dirty="0">
                <a:solidFill>
                  <a:srgbClr val="00567D"/>
                </a:solidFill>
                <a:effectLst/>
                <a:latin typeface="Söhne"/>
              </a:rPr>
              <a:t>Implement rest break schedules to maintain employee safety in high-heat conditions.</a:t>
            </a:r>
          </a:p>
          <a:p>
            <a:pPr algn="l">
              <a:spcBef>
                <a:spcPts val="600"/>
              </a:spcBef>
              <a:buFont typeface="Arial" panose="020B0604020202020204" pitchFamily="34" charset="0"/>
              <a:buChar char="•"/>
            </a:pPr>
            <a:r>
              <a:rPr lang="en-US" sz="2400" b="0" i="0" dirty="0">
                <a:solidFill>
                  <a:srgbClr val="00567D"/>
                </a:solidFill>
                <a:effectLst/>
                <a:latin typeface="Söhne"/>
              </a:rPr>
              <a:t>Heat Acclimatization Procedures:</a:t>
            </a:r>
          </a:p>
          <a:p>
            <a:pPr marL="742950" lvl="1" indent="-285750" algn="l">
              <a:spcBef>
                <a:spcPts val="600"/>
              </a:spcBef>
              <a:buFont typeface="Arial" panose="020B0604020202020204" pitchFamily="34" charset="0"/>
              <a:buChar char="•"/>
            </a:pPr>
            <a:r>
              <a:rPr lang="en-US" sz="2400" b="0" i="0" dirty="0">
                <a:solidFill>
                  <a:srgbClr val="00567D"/>
                </a:solidFill>
                <a:effectLst/>
                <a:latin typeface="Söhne"/>
              </a:rPr>
              <a:t>Enact acclimatization measures for new or returning employees after an absence of seven days or more.</a:t>
            </a:r>
          </a:p>
          <a:p>
            <a:pPr marL="742950" lvl="1" indent="-285750">
              <a:buFont typeface="Arial" panose="020B0604020202020204" pitchFamily="34" charset="0"/>
              <a:buChar char="•"/>
            </a:pPr>
            <a:endParaRPr lang="en-US" b="1" i="1" dirty="0"/>
          </a:p>
        </p:txBody>
      </p:sp>
      <p:sp>
        <p:nvSpPr>
          <p:cNvPr id="2" name="Slide Number Placeholder 2">
            <a:extLst>
              <a:ext uri="{FF2B5EF4-FFF2-40B4-BE49-F238E27FC236}">
                <a16:creationId xmlns:a16="http://schemas.microsoft.com/office/drawing/2014/main" id="{3E7B2B53-5404-65CC-2B45-A772E033A79C}"/>
              </a:ext>
            </a:extLst>
          </p:cNvPr>
          <p:cNvSpPr txBox="1">
            <a:spLocks/>
          </p:cNvSpPr>
          <p:nvPr/>
        </p:nvSpPr>
        <p:spPr>
          <a:xfrm>
            <a:off x="224137" y="6211974"/>
            <a:ext cx="4772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562CDD-8BC9-4CF6-AA03-D93997F55C9A}" type="slidenum">
              <a:rPr lang="en-US" smtClean="0"/>
              <a:pPr/>
              <a:t>29</a:t>
            </a:fld>
            <a:endParaRPr lang="en-US" dirty="0"/>
          </a:p>
        </p:txBody>
      </p:sp>
    </p:spTree>
    <p:extLst>
      <p:ext uri="{BB962C8B-B14F-4D97-AF65-F5344CB8AC3E}">
        <p14:creationId xmlns:p14="http://schemas.microsoft.com/office/powerpoint/2010/main" val="4029235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46C75C-12F0-480C-9C37-07E5A7B335C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2A45F8F1-C9A7-42B6-BB1A-41627145F1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5" name="Slide Number Placeholder 4">
            <a:extLst>
              <a:ext uri="{FF2B5EF4-FFF2-40B4-BE49-F238E27FC236}">
                <a16:creationId xmlns:a16="http://schemas.microsoft.com/office/drawing/2014/main" id="{707FF94A-E70C-3A0B-9340-2BFB24612FA9}"/>
              </a:ext>
            </a:extLst>
          </p:cNvPr>
          <p:cNvSpPr>
            <a:spLocks noGrp="1"/>
          </p:cNvSpPr>
          <p:nvPr>
            <p:ph type="sldNum" sz="quarter" idx="12"/>
          </p:nvPr>
        </p:nvSpPr>
        <p:spPr/>
        <p:txBody>
          <a:bodyPr/>
          <a:lstStyle/>
          <a:p>
            <a:fld id="{99562CDD-8BC9-4CF6-AA03-D93997F55C9A}" type="slidenum">
              <a:rPr lang="en-US" smtClean="0"/>
              <a:pPr/>
              <a:t>3</a:t>
            </a:fld>
            <a:endParaRPr lang="en-US" dirty="0"/>
          </a:p>
        </p:txBody>
      </p:sp>
      <p:sp>
        <p:nvSpPr>
          <p:cNvPr id="9" name="Title 8">
            <a:extLst>
              <a:ext uri="{FF2B5EF4-FFF2-40B4-BE49-F238E27FC236}">
                <a16:creationId xmlns:a16="http://schemas.microsoft.com/office/drawing/2014/main" id="{77D61C59-AA2E-4B41-9E1C-C1AF1DC66164}"/>
              </a:ext>
            </a:extLst>
          </p:cNvPr>
          <p:cNvSpPr txBox="1">
            <a:spLocks noGrp="1"/>
          </p:cNvSpPr>
          <p:nvPr>
            <p:ph type="title" idx="4294967295"/>
          </p:nvPr>
        </p:nvSpPr>
        <p:spPr>
          <a:xfrm>
            <a:off x="1513323" y="491405"/>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Contact us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7A5541AA-0630-4F60-A448-A1DAF1974BFA}"/>
              </a:ext>
            </a:extLst>
          </p:cNvPr>
          <p:cNvSpPr txBox="1"/>
          <p:nvPr/>
        </p:nvSpPr>
        <p:spPr>
          <a:xfrm>
            <a:off x="1513323" y="1814844"/>
            <a:ext cx="5323706" cy="4739759"/>
          </a:xfrm>
          <a:prstGeom prst="rect">
            <a:avLst/>
          </a:prstGeom>
          <a:noFill/>
        </p:spPr>
        <p:txBody>
          <a:bodyPr wrap="square" rtlCol="0">
            <a:spAutoFit/>
          </a:bodyPr>
          <a:lstStyle/>
          <a:p>
            <a:r>
              <a:rPr lang="en-US" sz="3000" b="1" dirty="0">
                <a:solidFill>
                  <a:srgbClr val="00567D"/>
                </a:solidFill>
              </a:rPr>
              <a:t>Field Offices (Consultation)</a:t>
            </a:r>
            <a:r>
              <a:rPr lang="en-US" sz="3000" dirty="0">
                <a:solidFill>
                  <a:srgbClr val="00567D"/>
                </a:solidFill>
              </a:rPr>
              <a:t>:</a:t>
            </a:r>
          </a:p>
          <a:p>
            <a:r>
              <a:rPr lang="en-US" sz="3000" dirty="0">
                <a:solidFill>
                  <a:srgbClr val="00567D"/>
                </a:solidFill>
              </a:rPr>
              <a:t>Portland		503-229-6193</a:t>
            </a:r>
          </a:p>
          <a:p>
            <a:r>
              <a:rPr lang="en-US" sz="3000" dirty="0">
                <a:solidFill>
                  <a:srgbClr val="00567D"/>
                </a:solidFill>
              </a:rPr>
              <a:t>Salem		503-373-7819</a:t>
            </a:r>
          </a:p>
          <a:p>
            <a:r>
              <a:rPr lang="en-US" sz="3000" dirty="0">
                <a:solidFill>
                  <a:srgbClr val="00567D"/>
                </a:solidFill>
              </a:rPr>
              <a:t>Eugene		541-686-7913</a:t>
            </a:r>
          </a:p>
          <a:p>
            <a:r>
              <a:rPr lang="en-US" sz="3000" dirty="0">
                <a:solidFill>
                  <a:srgbClr val="00567D"/>
                </a:solidFill>
              </a:rPr>
              <a:t>Medford		541-776-6016</a:t>
            </a:r>
          </a:p>
          <a:p>
            <a:r>
              <a:rPr lang="en-US" sz="3000" dirty="0">
                <a:solidFill>
                  <a:srgbClr val="00567D"/>
                </a:solidFill>
              </a:rPr>
              <a:t>Bend			541-388-6068</a:t>
            </a:r>
          </a:p>
          <a:p>
            <a:r>
              <a:rPr lang="en-US" sz="3000" dirty="0">
                <a:solidFill>
                  <a:srgbClr val="00567D"/>
                </a:solidFill>
              </a:rPr>
              <a:t>Pendleton 		541-276-2353</a:t>
            </a:r>
          </a:p>
          <a:p>
            <a:endParaRPr lang="en-US" sz="3000" dirty="0">
              <a:solidFill>
                <a:srgbClr val="00567D"/>
              </a:solidFill>
            </a:endParaRPr>
          </a:p>
          <a:p>
            <a:r>
              <a:rPr lang="en-US" sz="3000" dirty="0">
                <a:solidFill>
                  <a:srgbClr val="00567D"/>
                </a:solidFill>
              </a:rPr>
              <a:t> </a:t>
            </a:r>
          </a:p>
          <a:p>
            <a:endParaRPr lang="en-US" sz="3200" dirty="0">
              <a:solidFill>
                <a:srgbClr val="00567D"/>
              </a:solidFill>
            </a:endParaRPr>
          </a:p>
        </p:txBody>
      </p:sp>
      <p:sp>
        <p:nvSpPr>
          <p:cNvPr id="3" name="TextBox 2">
            <a:extLst>
              <a:ext uri="{FF2B5EF4-FFF2-40B4-BE49-F238E27FC236}">
                <a16:creationId xmlns:a16="http://schemas.microsoft.com/office/drawing/2014/main" id="{19E1EA25-9DC0-5B91-77A7-FCD6406F22E9}"/>
              </a:ext>
            </a:extLst>
          </p:cNvPr>
          <p:cNvSpPr txBox="1"/>
          <p:nvPr/>
        </p:nvSpPr>
        <p:spPr>
          <a:xfrm>
            <a:off x="1174660" y="5535598"/>
            <a:ext cx="4921340" cy="830997"/>
          </a:xfrm>
          <a:prstGeom prst="rect">
            <a:avLst/>
          </a:prstGeom>
          <a:noFill/>
        </p:spPr>
        <p:txBody>
          <a:bodyPr wrap="square" rtlCol="0">
            <a:spAutoFit/>
          </a:bodyPr>
          <a:lstStyle/>
          <a:p>
            <a:pPr algn="ctr"/>
            <a:r>
              <a:rPr lang="en-US" sz="3000" b="1" dirty="0">
                <a:solidFill>
                  <a:srgbClr val="00567D"/>
                </a:solidFill>
              </a:rPr>
              <a:t>Website</a:t>
            </a:r>
            <a:r>
              <a:rPr lang="en-US" sz="3000" dirty="0">
                <a:solidFill>
                  <a:srgbClr val="00567D"/>
                </a:solidFill>
              </a:rPr>
              <a:t>: </a:t>
            </a:r>
            <a:r>
              <a:rPr lang="en-US" sz="3000" u="sng" dirty="0">
                <a:solidFill>
                  <a:srgbClr val="00567D"/>
                </a:solidFill>
                <a:hlinkClick r:id="rId4">
                  <a:extLst>
                    <a:ext uri="{A12FA001-AC4F-418D-AE19-62706E023703}">
                      <ahyp:hlinkClr xmlns:ahyp="http://schemas.microsoft.com/office/drawing/2018/hyperlinkcolor" val="tx"/>
                    </a:ext>
                  </a:extLst>
                </a:hlinkClick>
              </a:rPr>
              <a:t>osha.oregon.gov</a:t>
            </a:r>
            <a:endParaRPr lang="en-US" sz="3000" dirty="0">
              <a:solidFill>
                <a:srgbClr val="00567D"/>
              </a:solidFill>
              <a:hlinkClick r:id="rId3"/>
            </a:endParaRPr>
          </a:p>
          <a:p>
            <a:endParaRPr lang="en-US" dirty="0"/>
          </a:p>
        </p:txBody>
      </p:sp>
      <p:sp>
        <p:nvSpPr>
          <p:cNvPr id="4" name="TextBox 3">
            <a:extLst>
              <a:ext uri="{FF2B5EF4-FFF2-40B4-BE49-F238E27FC236}">
                <a16:creationId xmlns:a16="http://schemas.microsoft.com/office/drawing/2014/main" id="{661C5FED-C294-3489-0A20-E384144B5908}"/>
              </a:ext>
            </a:extLst>
          </p:cNvPr>
          <p:cNvSpPr txBox="1"/>
          <p:nvPr/>
        </p:nvSpPr>
        <p:spPr>
          <a:xfrm>
            <a:off x="7258399" y="2336299"/>
            <a:ext cx="4595243" cy="2862322"/>
          </a:xfrm>
          <a:prstGeom prst="rect">
            <a:avLst/>
          </a:prstGeom>
          <a:noFill/>
        </p:spPr>
        <p:txBody>
          <a:bodyPr wrap="square" rtlCol="0">
            <a:spAutoFit/>
          </a:bodyPr>
          <a:lstStyle/>
          <a:p>
            <a:r>
              <a:rPr lang="en-US" sz="3000" b="1" dirty="0">
                <a:solidFill>
                  <a:srgbClr val="00567D"/>
                </a:solidFill>
              </a:rPr>
              <a:t>Salem Central</a:t>
            </a:r>
            <a:endParaRPr lang="en-US" sz="3000" dirty="0">
              <a:solidFill>
                <a:srgbClr val="00567D"/>
              </a:solidFill>
            </a:endParaRPr>
          </a:p>
          <a:p>
            <a:r>
              <a:rPr lang="en-US" sz="3000" dirty="0">
                <a:solidFill>
                  <a:srgbClr val="00567D"/>
                </a:solidFill>
              </a:rPr>
              <a:t>Toll Free English:	</a:t>
            </a:r>
          </a:p>
          <a:p>
            <a:r>
              <a:rPr lang="en-US" sz="3000" dirty="0">
                <a:solidFill>
                  <a:srgbClr val="00567D"/>
                </a:solidFill>
              </a:rPr>
              <a:t>800-922-2689</a:t>
            </a:r>
          </a:p>
          <a:p>
            <a:endParaRPr lang="en-US" sz="3000" dirty="0">
              <a:solidFill>
                <a:srgbClr val="00567D"/>
              </a:solidFill>
            </a:endParaRPr>
          </a:p>
          <a:p>
            <a:r>
              <a:rPr lang="en-US" sz="3000" dirty="0">
                <a:solidFill>
                  <a:srgbClr val="00567D"/>
                </a:solidFill>
              </a:rPr>
              <a:t>Toll Free Spanish:	</a:t>
            </a:r>
          </a:p>
          <a:p>
            <a:r>
              <a:rPr lang="en-US" sz="3000" dirty="0">
                <a:solidFill>
                  <a:srgbClr val="00567D"/>
                </a:solidFill>
              </a:rPr>
              <a:t>800-843-8086</a:t>
            </a:r>
            <a:endParaRPr lang="en-US" sz="3000" dirty="0"/>
          </a:p>
        </p:txBody>
      </p:sp>
      <p:cxnSp>
        <p:nvCxnSpPr>
          <p:cNvPr id="7" name="Straight Connector 6">
            <a:extLst>
              <a:ext uri="{FF2B5EF4-FFF2-40B4-BE49-F238E27FC236}">
                <a16:creationId xmlns:a16="http://schemas.microsoft.com/office/drawing/2014/main" id="{1CB2F0F4-98D8-843B-C4D1-E3D361467172}"/>
              </a:ext>
              <a:ext uri="{C183D7F6-B498-43B3-948B-1728B52AA6E4}">
                <adec:decorative xmlns:adec="http://schemas.microsoft.com/office/drawing/2017/decorative" val="1"/>
              </a:ext>
            </a:extLst>
          </p:cNvPr>
          <p:cNvCxnSpPr/>
          <p:nvPr/>
        </p:nvCxnSpPr>
        <p:spPr>
          <a:xfrm>
            <a:off x="6912528" y="2231472"/>
            <a:ext cx="0" cy="2811685"/>
          </a:xfrm>
          <a:prstGeom prst="line">
            <a:avLst/>
          </a:prstGeom>
          <a:ln>
            <a:solidFill>
              <a:srgbClr val="00567D"/>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926DCF3-A656-30AC-A256-4C73ED44182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spTree>
    <p:extLst>
      <p:ext uri="{BB962C8B-B14F-4D97-AF65-F5344CB8AC3E}">
        <p14:creationId xmlns:p14="http://schemas.microsoft.com/office/powerpoint/2010/main" val="3273401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F9E52-924F-085D-97E0-032B63B09EC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825AAC0-EB75-929F-AC0B-7445F89F583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BD3D6223-6574-BF51-0FD5-59E738079F0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14" name="Slide Number Placeholder 2">
            <a:extLst>
              <a:ext uri="{FF2B5EF4-FFF2-40B4-BE49-F238E27FC236}">
                <a16:creationId xmlns:a16="http://schemas.microsoft.com/office/drawing/2014/main" id="{424F1E04-47F6-BB9B-5B70-532154057752}"/>
              </a:ext>
            </a:extLst>
          </p:cNvPr>
          <p:cNvSpPr txBox="1">
            <a:spLocks/>
          </p:cNvSpPr>
          <p:nvPr/>
        </p:nvSpPr>
        <p:spPr>
          <a:xfrm>
            <a:off x="261681" y="6196503"/>
            <a:ext cx="4772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562CDD-8BC9-4CF6-AA03-D93997F55C9A}" type="slidenum">
              <a:rPr lang="en-US" smtClean="0"/>
              <a:pPr/>
              <a:t>30</a:t>
            </a:fld>
            <a:endParaRPr lang="en-US" dirty="0"/>
          </a:p>
        </p:txBody>
      </p:sp>
      <p:sp>
        <p:nvSpPr>
          <p:cNvPr id="9" name="Title 8">
            <a:extLst>
              <a:ext uri="{FF2B5EF4-FFF2-40B4-BE49-F238E27FC236}">
                <a16:creationId xmlns:a16="http://schemas.microsoft.com/office/drawing/2014/main" id="{40D84106-6D2C-11DF-0D09-2EA694C6FB68}"/>
              </a:ext>
            </a:extLst>
          </p:cNvPr>
          <p:cNvSpPr txBox="1">
            <a:spLocks noGrp="1"/>
          </p:cNvSpPr>
          <p:nvPr>
            <p:ph type="title" idx="4294967295"/>
          </p:nvPr>
        </p:nvSpPr>
        <p:spPr>
          <a:xfrm>
            <a:off x="1229466" y="237137"/>
            <a:ext cx="863843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Drinking Water</a:t>
            </a:r>
          </a:p>
        </p:txBody>
      </p:sp>
      <p:pic>
        <p:nvPicPr>
          <p:cNvPr id="4" name="Picture 3">
            <a:extLst>
              <a:ext uri="{FF2B5EF4-FFF2-40B4-BE49-F238E27FC236}">
                <a16:creationId xmlns:a16="http://schemas.microsoft.com/office/drawing/2014/main" id="{CC18842A-0AB8-7BA1-BF53-8FE5B477BF9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12" name="TextBox 11">
            <a:extLst>
              <a:ext uri="{FF2B5EF4-FFF2-40B4-BE49-F238E27FC236}">
                <a16:creationId xmlns:a16="http://schemas.microsoft.com/office/drawing/2014/main" id="{2D207C80-821C-3BC9-696F-96CC7BB2626C}"/>
              </a:ext>
            </a:extLst>
          </p:cNvPr>
          <p:cNvSpPr txBox="1"/>
          <p:nvPr/>
        </p:nvSpPr>
        <p:spPr>
          <a:xfrm>
            <a:off x="1229466" y="1182159"/>
            <a:ext cx="5896163" cy="6093976"/>
          </a:xfrm>
          <a:prstGeom prst="rect">
            <a:avLst/>
          </a:prstGeom>
          <a:noFill/>
        </p:spPr>
        <p:txBody>
          <a:bodyPr wrap="square">
            <a:spAutoFit/>
          </a:bodyPr>
          <a:lstStyle/>
          <a:p>
            <a:pPr lvl="1" indent="-457200">
              <a:spcBef>
                <a:spcPts val="600"/>
              </a:spcBef>
              <a:buFont typeface="Arial" panose="020B0604020202020204" pitchFamily="34" charset="0"/>
              <a:buChar char="•"/>
            </a:pPr>
            <a:r>
              <a:rPr lang="en-US" sz="2300" dirty="0">
                <a:solidFill>
                  <a:srgbClr val="00567D"/>
                </a:solidFill>
                <a:latin typeface="Söhne"/>
              </a:rPr>
              <a:t>Required when the heat index is at 80°F or higher</a:t>
            </a:r>
          </a:p>
          <a:p>
            <a:pPr lvl="1" indent="-457200">
              <a:spcBef>
                <a:spcPts val="600"/>
              </a:spcBef>
              <a:buFont typeface="Arial" panose="020B0604020202020204" pitchFamily="34" charset="0"/>
              <a:buChar char="•"/>
            </a:pPr>
            <a:r>
              <a:rPr lang="en-US" sz="2300" dirty="0">
                <a:solidFill>
                  <a:srgbClr val="00567D"/>
                </a:solidFill>
                <a:latin typeface="Söhne"/>
              </a:rPr>
              <a:t>Hydration and electrolyte replenishment is crucial for workers in high heat environments</a:t>
            </a:r>
          </a:p>
          <a:p>
            <a:pPr lvl="1" indent="-457200">
              <a:spcBef>
                <a:spcPts val="600"/>
              </a:spcBef>
              <a:buFont typeface="Arial" panose="020B0604020202020204" pitchFamily="34" charset="0"/>
              <a:buChar char="•"/>
            </a:pPr>
            <a:r>
              <a:rPr lang="en-US" sz="2300" dirty="0">
                <a:solidFill>
                  <a:srgbClr val="00567D"/>
                </a:solidFill>
                <a:latin typeface="Söhne"/>
              </a:rPr>
              <a:t>Employers must be able to provide each employee up to 32 oz of cold or cool drinking water every hour</a:t>
            </a:r>
          </a:p>
          <a:p>
            <a:pPr lvl="1" indent="-457200">
              <a:spcBef>
                <a:spcPts val="600"/>
              </a:spcBef>
              <a:buFont typeface="Arial" panose="020B0604020202020204" pitchFamily="34" charset="0"/>
              <a:buChar char="•"/>
            </a:pPr>
            <a:r>
              <a:rPr lang="en-US" sz="2300" dirty="0">
                <a:solidFill>
                  <a:srgbClr val="00567D"/>
                </a:solidFill>
                <a:latin typeface="Söhne"/>
              </a:rPr>
              <a:t>Employees must be given ample opportunity to drink water</a:t>
            </a:r>
          </a:p>
          <a:p>
            <a:pPr lvl="1" indent="-457200">
              <a:spcBef>
                <a:spcPts val="600"/>
              </a:spcBef>
              <a:buFont typeface="Arial" panose="020B0604020202020204" pitchFamily="34" charset="0"/>
              <a:buChar char="•"/>
            </a:pPr>
            <a:r>
              <a:rPr lang="en-US" sz="2300" dirty="0">
                <a:solidFill>
                  <a:srgbClr val="00567D"/>
                </a:solidFill>
                <a:latin typeface="Söhne"/>
              </a:rPr>
              <a:t>Employers do not have to store the entire quantity of drinking water but must be able to replenish their supply</a:t>
            </a:r>
          </a:p>
          <a:p>
            <a:pPr lvl="1" indent="-457200">
              <a:spcBef>
                <a:spcPts val="600"/>
              </a:spcBef>
              <a:buFont typeface="Arial" panose="020B0604020202020204" pitchFamily="34" charset="0"/>
              <a:buChar char="•"/>
            </a:pPr>
            <a:r>
              <a:rPr lang="en-US" sz="2300" b="0" i="0" dirty="0">
                <a:solidFill>
                  <a:srgbClr val="00567D"/>
                </a:solidFill>
                <a:effectLst/>
                <a:latin typeface="Söhne"/>
              </a:rPr>
              <a:t>Cool to cold water temperature = 35 - 77°F</a:t>
            </a:r>
          </a:p>
          <a:p>
            <a:pPr marL="742950" lvl="1" indent="-285750" algn="l">
              <a:spcBef>
                <a:spcPts val="600"/>
              </a:spcBef>
              <a:buFont typeface="Arial" panose="020B0604020202020204" pitchFamily="34" charset="0"/>
              <a:buChar char="•"/>
            </a:pPr>
            <a:endParaRPr lang="en-US" sz="2000" b="0" i="0" dirty="0">
              <a:solidFill>
                <a:srgbClr val="00567D"/>
              </a:solidFill>
              <a:effectLst/>
              <a:latin typeface="Söhne"/>
            </a:endParaRPr>
          </a:p>
          <a:p>
            <a:pPr marL="742950" lvl="1" indent="-285750">
              <a:buFont typeface="Arial" panose="020B0604020202020204" pitchFamily="34" charset="0"/>
              <a:buChar char="•"/>
            </a:pPr>
            <a:endParaRPr lang="en-US" b="1" i="1" dirty="0"/>
          </a:p>
        </p:txBody>
      </p:sp>
      <p:pic>
        <p:nvPicPr>
          <p:cNvPr id="10" name="Picture 9" descr="Image of a male drinking out of a water bottle.">
            <a:extLst>
              <a:ext uri="{FF2B5EF4-FFF2-40B4-BE49-F238E27FC236}">
                <a16:creationId xmlns:a16="http://schemas.microsoft.com/office/drawing/2014/main" id="{6EF230E2-F23B-2375-A196-9A832BA32D8B}"/>
              </a:ext>
            </a:extLst>
          </p:cNvPr>
          <p:cNvPicPr>
            <a:picLocks noChangeAspect="1"/>
          </p:cNvPicPr>
          <p:nvPr/>
        </p:nvPicPr>
        <p:blipFill>
          <a:blip r:embed="rId5"/>
          <a:stretch>
            <a:fillRect/>
          </a:stretch>
        </p:blipFill>
        <p:spPr>
          <a:xfrm>
            <a:off x="7125629" y="1"/>
            <a:ext cx="5077522" cy="6874544"/>
          </a:xfrm>
          <a:prstGeom prst="rect">
            <a:avLst/>
          </a:prstGeom>
        </p:spPr>
      </p:pic>
    </p:spTree>
    <p:extLst>
      <p:ext uri="{BB962C8B-B14F-4D97-AF65-F5344CB8AC3E}">
        <p14:creationId xmlns:p14="http://schemas.microsoft.com/office/powerpoint/2010/main" val="705838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248D3-9EB1-F08B-AAF0-D1BCF9DF712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DFA8621-B3D5-2DA4-76FB-C0D323AD2B0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5E626673-266A-669E-4669-F16EAF0368DE}"/>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A65020AF-34C3-3597-8B15-2219B0B06862}"/>
              </a:ext>
            </a:extLst>
          </p:cNvPr>
          <p:cNvSpPr>
            <a:spLocks noGrp="1"/>
          </p:cNvSpPr>
          <p:nvPr>
            <p:ph type="sldNum" sz="quarter" idx="12"/>
          </p:nvPr>
        </p:nvSpPr>
        <p:spPr/>
        <p:txBody>
          <a:bodyPr/>
          <a:lstStyle/>
          <a:p>
            <a:fld id="{99562CDD-8BC9-4CF6-AA03-D93997F55C9A}" type="slidenum">
              <a:rPr lang="en-US" smtClean="0"/>
              <a:pPr/>
              <a:t>31</a:t>
            </a:fld>
            <a:endParaRPr lang="en-US" dirty="0"/>
          </a:p>
        </p:txBody>
      </p:sp>
      <p:sp>
        <p:nvSpPr>
          <p:cNvPr id="9" name="Title 8">
            <a:extLst>
              <a:ext uri="{FF2B5EF4-FFF2-40B4-BE49-F238E27FC236}">
                <a16:creationId xmlns:a16="http://schemas.microsoft.com/office/drawing/2014/main" id="{05A01E8E-7ACF-3B9A-7FA4-CA496946883D}"/>
              </a:ext>
            </a:extLst>
          </p:cNvPr>
          <p:cNvSpPr txBox="1">
            <a:spLocks noGrp="1"/>
          </p:cNvSpPr>
          <p:nvPr>
            <p:ph type="title" idx="4294967295"/>
          </p:nvPr>
        </p:nvSpPr>
        <p:spPr>
          <a:xfrm>
            <a:off x="1310964" y="218087"/>
            <a:ext cx="811964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Methods of Compliance </a:t>
            </a:r>
            <a:endParaRPr kumimoji="0" lang="en-US" sz="4000" b="0" i="0" u="none" strike="noStrike" kern="1200" cap="none" spc="0" normalizeH="0" baseline="0" noProof="0" dirty="0">
              <a:ln>
                <a:noFill/>
              </a:ln>
              <a:solidFill>
                <a:srgbClr val="00567D"/>
              </a:solidFill>
              <a:effectLst/>
              <a:uLnTx/>
              <a:uFillTx/>
              <a:latin typeface="+mn-lt"/>
              <a:ea typeface="+mn-ea"/>
              <a:cs typeface="+mn-cs"/>
            </a:endParaRPr>
          </a:p>
        </p:txBody>
      </p:sp>
      <p:pic>
        <p:nvPicPr>
          <p:cNvPr id="4" name="Picture 3">
            <a:extLst>
              <a:ext uri="{FF2B5EF4-FFF2-40B4-BE49-F238E27FC236}">
                <a16:creationId xmlns:a16="http://schemas.microsoft.com/office/drawing/2014/main" id="{7DDC6A63-5D0F-E671-82A9-FB1BB0575B2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B07D5F27-8039-FE3B-7BE0-E810C19F341E}"/>
              </a:ext>
            </a:extLst>
          </p:cNvPr>
          <p:cNvSpPr txBox="1"/>
          <p:nvPr/>
        </p:nvSpPr>
        <p:spPr>
          <a:xfrm>
            <a:off x="1222323" y="1606314"/>
            <a:ext cx="5140770" cy="4401205"/>
          </a:xfrm>
          <a:prstGeom prst="rect">
            <a:avLst/>
          </a:prstGeom>
          <a:noFill/>
        </p:spPr>
        <p:txBody>
          <a:bodyPr wrap="square">
            <a:spAutoFit/>
          </a:bodyPr>
          <a:lstStyle/>
          <a:p>
            <a:pPr marL="285750" indent="-285750">
              <a:buFont typeface="Arial" panose="020B0604020202020204" pitchFamily="34" charset="0"/>
              <a:buChar char="•"/>
            </a:pPr>
            <a:r>
              <a:rPr lang="en-US" sz="2000" b="1" dirty="0">
                <a:solidFill>
                  <a:srgbClr val="00567D"/>
                </a:solidFill>
              </a:rPr>
              <a:t>Avoid working in the hotter parts of the day.</a:t>
            </a:r>
          </a:p>
          <a:p>
            <a:pPr marL="742950" lvl="1" indent="-285750">
              <a:buFont typeface="Arial" panose="020B0604020202020204" pitchFamily="34" charset="0"/>
              <a:buChar char="•"/>
            </a:pPr>
            <a:r>
              <a:rPr lang="en-US" sz="2000" dirty="0">
                <a:solidFill>
                  <a:srgbClr val="00567D"/>
                </a:solidFill>
              </a:rPr>
              <a:t>Shift Variation.</a:t>
            </a:r>
          </a:p>
          <a:p>
            <a:pPr marL="742950" lvl="1" indent="-285750">
              <a:buFont typeface="Arial" panose="020B0604020202020204" pitchFamily="34" charset="0"/>
              <a:buChar char="•"/>
            </a:pPr>
            <a:r>
              <a:rPr lang="en-US" sz="2000" dirty="0">
                <a:solidFill>
                  <a:srgbClr val="00567D"/>
                </a:solidFill>
              </a:rPr>
              <a:t>Deciding when it is just too hot to do specific work tasks.</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rgbClr val="00612C"/>
                </a:solidFill>
              </a:rPr>
              <a:t>Removes the hazardous condition.</a:t>
            </a:r>
          </a:p>
          <a:p>
            <a:pPr marL="285750" indent="-285750">
              <a:buFont typeface="Arial" panose="020B0604020202020204" pitchFamily="34" charset="0"/>
              <a:buChar char="•"/>
            </a:pPr>
            <a:r>
              <a:rPr lang="en-US" sz="2000" dirty="0">
                <a:solidFill>
                  <a:srgbClr val="00612C"/>
                </a:solidFill>
              </a:rPr>
              <a:t>Sets a positive example of organizational culture.</a:t>
            </a:r>
          </a:p>
          <a:p>
            <a:pPr marL="285750" indent="-285750">
              <a:buFont typeface="Arial" panose="020B0604020202020204" pitchFamily="34" charset="0"/>
              <a:buChar char="•"/>
            </a:pPr>
            <a:endParaRPr lang="en-US" sz="2000" dirty="0">
              <a:solidFill>
                <a:srgbClr val="00B050"/>
              </a:solidFill>
            </a:endParaRPr>
          </a:p>
          <a:p>
            <a:pPr marL="285750" indent="-285750">
              <a:buFont typeface="Arial" panose="020B0604020202020204" pitchFamily="34" charset="0"/>
              <a:buChar char="•"/>
            </a:pPr>
            <a:r>
              <a:rPr lang="en-US" sz="2000" dirty="0">
                <a:solidFill>
                  <a:srgbClr val="8F3F0A"/>
                </a:solidFill>
              </a:rPr>
              <a:t>Sometimes requires much earlier or later work times.</a:t>
            </a:r>
          </a:p>
          <a:p>
            <a:pPr marL="742950" lvl="1" indent="-285750">
              <a:buFont typeface="Arial" panose="020B0604020202020204" pitchFamily="34" charset="0"/>
              <a:buChar char="•"/>
            </a:pPr>
            <a:r>
              <a:rPr lang="en-US" sz="2000" dirty="0">
                <a:solidFill>
                  <a:srgbClr val="8F3F0A"/>
                </a:solidFill>
              </a:rPr>
              <a:t>This may cause human factor concerns.</a:t>
            </a:r>
          </a:p>
          <a:p>
            <a:pPr marL="285750" indent="-285750">
              <a:buFont typeface="Arial" panose="020B0604020202020204" pitchFamily="34" charset="0"/>
              <a:buChar char="•"/>
            </a:pPr>
            <a:r>
              <a:rPr lang="en-US" sz="2000" dirty="0">
                <a:solidFill>
                  <a:srgbClr val="8F3F0A"/>
                </a:solidFill>
              </a:rPr>
              <a:t>Other local authorities may disallow for very early or late work.</a:t>
            </a:r>
          </a:p>
        </p:txBody>
      </p:sp>
      <p:pic>
        <p:nvPicPr>
          <p:cNvPr id="1026" name="Picture 2">
            <a:extLst>
              <a:ext uri="{FF2B5EF4-FFF2-40B4-BE49-F238E27FC236}">
                <a16:creationId xmlns:a16="http://schemas.microsoft.com/office/drawing/2014/main" id="{9C2A7DEB-0F5F-AE40-6E82-0EEE560703A7}"/>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5950" y="1606314"/>
            <a:ext cx="5468058" cy="364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298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D286D-6F6E-1A1F-AB38-960973C07DD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57708F2-021E-A6E0-407B-03379DE9CA6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25443DAD-CD19-6EB5-EE91-A30392DD2CFA}"/>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85D7A5DF-C84A-F91F-432D-2CE2AA6946C9}"/>
              </a:ext>
            </a:extLst>
          </p:cNvPr>
          <p:cNvSpPr>
            <a:spLocks noGrp="1"/>
          </p:cNvSpPr>
          <p:nvPr>
            <p:ph type="sldNum" sz="quarter" idx="12"/>
          </p:nvPr>
        </p:nvSpPr>
        <p:spPr/>
        <p:txBody>
          <a:bodyPr/>
          <a:lstStyle/>
          <a:p>
            <a:fld id="{99562CDD-8BC9-4CF6-AA03-D93997F55C9A}" type="slidenum">
              <a:rPr lang="en-US" smtClean="0"/>
              <a:pPr/>
              <a:t>32</a:t>
            </a:fld>
            <a:endParaRPr lang="en-US" dirty="0"/>
          </a:p>
        </p:txBody>
      </p:sp>
      <p:sp>
        <p:nvSpPr>
          <p:cNvPr id="9" name="Title 8">
            <a:extLst>
              <a:ext uri="{FF2B5EF4-FFF2-40B4-BE49-F238E27FC236}">
                <a16:creationId xmlns:a16="http://schemas.microsoft.com/office/drawing/2014/main" id="{634084AF-4A6E-FE76-DF13-325578DF2D19}"/>
              </a:ext>
            </a:extLst>
          </p:cNvPr>
          <p:cNvSpPr txBox="1">
            <a:spLocks noGrp="1"/>
          </p:cNvSpPr>
          <p:nvPr>
            <p:ph type="title" idx="4294967295"/>
          </p:nvPr>
        </p:nvSpPr>
        <p:spPr>
          <a:xfrm>
            <a:off x="1110422" y="262373"/>
            <a:ext cx="833523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Methods of Compliance </a:t>
            </a:r>
            <a:endParaRPr kumimoji="0" lang="en-US" sz="4000" b="0" i="0" u="none" strike="noStrike" kern="1200" cap="none" spc="0" normalizeH="0" baseline="0" noProof="0" dirty="0">
              <a:ln>
                <a:noFill/>
              </a:ln>
              <a:solidFill>
                <a:srgbClr val="00567D"/>
              </a:solidFill>
              <a:effectLst/>
              <a:uLnTx/>
              <a:uFillTx/>
              <a:latin typeface="+mn-lt"/>
              <a:ea typeface="+mn-ea"/>
              <a:cs typeface="+mn-cs"/>
            </a:endParaRPr>
          </a:p>
        </p:txBody>
      </p:sp>
      <p:pic>
        <p:nvPicPr>
          <p:cNvPr id="4" name="Picture 3">
            <a:extLst>
              <a:ext uri="{FF2B5EF4-FFF2-40B4-BE49-F238E27FC236}">
                <a16:creationId xmlns:a16="http://schemas.microsoft.com/office/drawing/2014/main" id="{7504AC2D-3AC9-109F-EAF2-C823886709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6E0B4182-18FF-09DE-D10E-B6C7C67B9AFE}"/>
              </a:ext>
            </a:extLst>
          </p:cNvPr>
          <p:cNvSpPr txBox="1"/>
          <p:nvPr/>
        </p:nvSpPr>
        <p:spPr>
          <a:xfrm>
            <a:off x="1117674" y="1585812"/>
            <a:ext cx="6096000" cy="4154984"/>
          </a:xfrm>
          <a:prstGeom prst="rect">
            <a:avLst/>
          </a:prstGeom>
          <a:noFill/>
        </p:spPr>
        <p:txBody>
          <a:bodyPr wrap="square">
            <a:spAutoFit/>
          </a:bodyPr>
          <a:lstStyle/>
          <a:p>
            <a:pPr marL="285750" lvl="1" indent="-285750">
              <a:buFont typeface="Arial" panose="020B0604020202020204" pitchFamily="34" charset="0"/>
              <a:buChar char="•"/>
            </a:pPr>
            <a:r>
              <a:rPr lang="en-US" sz="2200" b="1" dirty="0">
                <a:solidFill>
                  <a:srgbClr val="00567D"/>
                </a:solidFill>
              </a:rPr>
              <a:t>Replace the methodology with a more efficient method.</a:t>
            </a:r>
          </a:p>
          <a:p>
            <a:pPr marL="742950" lvl="1" indent="-285750">
              <a:buFont typeface="Arial" panose="020B0604020202020204" pitchFamily="34" charset="0"/>
              <a:buChar char="•"/>
            </a:pPr>
            <a:r>
              <a:rPr lang="en-US" sz="2200" dirty="0">
                <a:solidFill>
                  <a:srgbClr val="00567D"/>
                </a:solidFill>
              </a:rPr>
              <a:t>Technology and mechanical advantage.</a:t>
            </a:r>
          </a:p>
          <a:p>
            <a:pPr lvl="2"/>
            <a:endParaRPr lang="en-US" sz="2200" dirty="0"/>
          </a:p>
          <a:p>
            <a:pPr marL="285750" indent="-285750">
              <a:buFont typeface="Arial" panose="020B0604020202020204" pitchFamily="34" charset="0"/>
              <a:buChar char="•"/>
            </a:pPr>
            <a:r>
              <a:rPr lang="en-US" sz="2200" dirty="0">
                <a:solidFill>
                  <a:srgbClr val="00612C"/>
                </a:solidFill>
              </a:rPr>
              <a:t>Reduces the hazardous condition.</a:t>
            </a:r>
          </a:p>
          <a:p>
            <a:pPr marL="285750" indent="-285750">
              <a:buFont typeface="Arial" panose="020B0604020202020204" pitchFamily="34" charset="0"/>
              <a:buChar char="•"/>
            </a:pPr>
            <a:r>
              <a:rPr lang="en-US" sz="2200" dirty="0">
                <a:solidFill>
                  <a:srgbClr val="00612C"/>
                </a:solidFill>
              </a:rPr>
              <a:t>May reduce turnover.</a:t>
            </a:r>
          </a:p>
          <a:p>
            <a:pPr marL="285750" indent="-285750">
              <a:buFont typeface="Arial" panose="020B0604020202020204" pitchFamily="34" charset="0"/>
              <a:buChar char="•"/>
            </a:pPr>
            <a:endParaRPr lang="en-US" sz="2200" dirty="0">
              <a:solidFill>
                <a:srgbClr val="00B050"/>
              </a:solidFill>
            </a:endParaRPr>
          </a:p>
          <a:p>
            <a:pPr marL="285750" indent="-285750">
              <a:buFont typeface="Arial" panose="020B0604020202020204" pitchFamily="34" charset="0"/>
              <a:buChar char="•"/>
            </a:pPr>
            <a:r>
              <a:rPr lang="en-US" sz="2200" dirty="0">
                <a:solidFill>
                  <a:srgbClr val="8F3F0A"/>
                </a:solidFill>
              </a:rPr>
              <a:t>Costly?</a:t>
            </a:r>
          </a:p>
          <a:p>
            <a:pPr marL="742950" lvl="1" indent="-285750">
              <a:buFont typeface="Arial" panose="020B0604020202020204" pitchFamily="34" charset="0"/>
              <a:buChar char="•"/>
            </a:pPr>
            <a:r>
              <a:rPr lang="en-US" sz="2200" dirty="0">
                <a:solidFill>
                  <a:srgbClr val="8F3F0A"/>
                </a:solidFill>
              </a:rPr>
              <a:t>Requires economic feasibility.</a:t>
            </a:r>
          </a:p>
          <a:p>
            <a:pPr marL="742950" lvl="1" indent="-285750">
              <a:buFont typeface="Arial" panose="020B0604020202020204" pitchFamily="34" charset="0"/>
              <a:buChar char="•"/>
            </a:pPr>
            <a:r>
              <a:rPr lang="en-US" sz="2200" dirty="0">
                <a:solidFill>
                  <a:srgbClr val="8F3F0A"/>
                </a:solidFill>
              </a:rPr>
              <a:t>Costs likely transfer to the customer.</a:t>
            </a:r>
          </a:p>
          <a:p>
            <a:pPr marL="742950" lvl="1" indent="-285750">
              <a:buFont typeface="Arial" panose="020B0604020202020204" pitchFamily="34" charset="0"/>
              <a:buChar char="•"/>
            </a:pPr>
            <a:r>
              <a:rPr lang="en-US" sz="2200" dirty="0">
                <a:solidFill>
                  <a:srgbClr val="8F3F0A"/>
                </a:solidFill>
              </a:rPr>
              <a:t>May require higher skilled labor.</a:t>
            </a:r>
          </a:p>
          <a:p>
            <a:pPr marL="742950" lvl="1" indent="-285750">
              <a:buFont typeface="Arial" panose="020B0604020202020204" pitchFamily="34" charset="0"/>
              <a:buChar char="•"/>
            </a:pPr>
            <a:r>
              <a:rPr lang="en-US" sz="2200" dirty="0">
                <a:solidFill>
                  <a:srgbClr val="8F3F0A"/>
                </a:solidFill>
              </a:rPr>
              <a:t>Break-even analysis may be helpful.</a:t>
            </a:r>
          </a:p>
        </p:txBody>
      </p:sp>
      <p:pic>
        <p:nvPicPr>
          <p:cNvPr id="2052" name="Picture 4" descr="Image of a Trencher - Ditch Witch">
            <a:extLst>
              <a:ext uri="{FF2B5EF4-FFF2-40B4-BE49-F238E27FC236}">
                <a16:creationId xmlns:a16="http://schemas.microsoft.com/office/drawing/2014/main" id="{737108A8-B7D4-A0BB-6E46-E13EC5339E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5241" y="1227738"/>
            <a:ext cx="4872534" cy="16229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rong Tools — Faith Evangelical Church">
            <a:extLst>
              <a:ext uri="{FF2B5EF4-FFF2-40B4-BE49-F238E27FC236}">
                <a16:creationId xmlns:a16="http://schemas.microsoft.com/office/drawing/2014/main" id="{DBEE6B83-6D34-2CDF-F24C-5C850BE657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0188" y="3157559"/>
            <a:ext cx="5071598" cy="2857238"/>
          </a:xfrm>
          <a:prstGeom prst="rect">
            <a:avLst/>
          </a:prstGeom>
          <a:noFill/>
          <a:extLst>
            <a:ext uri="{909E8E84-426E-40DD-AFC4-6F175D3DCCD1}">
              <a14:hiddenFill xmlns:a14="http://schemas.microsoft.com/office/drawing/2010/main">
                <a:solidFill>
                  <a:srgbClr val="FFFFFF"/>
                </a:solidFill>
              </a14:hiddenFill>
            </a:ext>
          </a:extLst>
        </p:spPr>
      </p:pic>
      <p:sp>
        <p:nvSpPr>
          <p:cNvPr id="5" name="&quot;Not Allowed&quot; Symbol 4" descr="Image of pounding a nail into wood with the wrong tool.">
            <a:extLst>
              <a:ext uri="{FF2B5EF4-FFF2-40B4-BE49-F238E27FC236}">
                <a16:creationId xmlns:a16="http://schemas.microsoft.com/office/drawing/2014/main" id="{97A5AE0B-9DE4-2313-4408-D422B499B67A}"/>
              </a:ext>
            </a:extLst>
          </p:cNvPr>
          <p:cNvSpPr/>
          <p:nvPr/>
        </p:nvSpPr>
        <p:spPr>
          <a:xfrm>
            <a:off x="6048864" y="2877951"/>
            <a:ext cx="6096000" cy="3221136"/>
          </a:xfrm>
          <a:prstGeom prst="noSmoking">
            <a:avLst/>
          </a:prstGeom>
          <a:solidFill>
            <a:schemeClr val="accent2">
              <a:lumMod val="40000"/>
              <a:lumOff val="60000"/>
              <a:alpha val="26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a:extLst>
              <a:ext uri="{FF2B5EF4-FFF2-40B4-BE49-F238E27FC236}">
                <a16:creationId xmlns:a16="http://schemas.microsoft.com/office/drawing/2014/main" id="{2584A762-DD07-E931-7DE8-F184C260B8B3}"/>
              </a:ext>
            </a:extLst>
          </p:cNvPr>
          <p:cNvSpPr txBox="1"/>
          <p:nvPr/>
        </p:nvSpPr>
        <p:spPr>
          <a:xfrm>
            <a:off x="6296187" y="6098663"/>
            <a:ext cx="6096000" cy="369332"/>
          </a:xfrm>
          <a:prstGeom prst="rect">
            <a:avLst/>
          </a:prstGeom>
          <a:noFill/>
        </p:spPr>
        <p:txBody>
          <a:bodyPr wrap="square">
            <a:spAutoFit/>
          </a:bodyPr>
          <a:lstStyle/>
          <a:p>
            <a:pPr lvl="1"/>
            <a:r>
              <a:rPr lang="en-US" i="1" dirty="0">
                <a:solidFill>
                  <a:srgbClr val="00567D"/>
                </a:solidFill>
              </a:rPr>
              <a:t>The right tool for the job goes a long way.</a:t>
            </a:r>
          </a:p>
        </p:txBody>
      </p:sp>
    </p:spTree>
    <p:extLst>
      <p:ext uri="{BB962C8B-B14F-4D97-AF65-F5344CB8AC3E}">
        <p14:creationId xmlns:p14="http://schemas.microsoft.com/office/powerpoint/2010/main" val="3493363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EA45B-6D51-0BDE-D4B9-874405B31A6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F6710FB-0972-0ABD-EBEC-4D4F41B1112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C3FC5B0E-43FA-5DB5-09B8-D88E9239879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EAC21D61-A34F-E701-998E-7AB4E7763CC6}"/>
              </a:ext>
            </a:extLst>
          </p:cNvPr>
          <p:cNvSpPr>
            <a:spLocks noGrp="1"/>
          </p:cNvSpPr>
          <p:nvPr>
            <p:ph type="sldNum" sz="quarter" idx="12"/>
          </p:nvPr>
        </p:nvSpPr>
        <p:spPr/>
        <p:txBody>
          <a:bodyPr/>
          <a:lstStyle/>
          <a:p>
            <a:fld id="{99562CDD-8BC9-4CF6-AA03-D93997F55C9A}" type="slidenum">
              <a:rPr lang="en-US" smtClean="0"/>
              <a:pPr/>
              <a:t>33</a:t>
            </a:fld>
            <a:endParaRPr lang="en-US" dirty="0"/>
          </a:p>
        </p:txBody>
      </p:sp>
      <p:sp>
        <p:nvSpPr>
          <p:cNvPr id="9" name="Title 8">
            <a:extLst>
              <a:ext uri="{FF2B5EF4-FFF2-40B4-BE49-F238E27FC236}">
                <a16:creationId xmlns:a16="http://schemas.microsoft.com/office/drawing/2014/main" id="{3FB2B128-D020-C35F-C3B0-EC55910E405F}"/>
              </a:ext>
            </a:extLst>
          </p:cNvPr>
          <p:cNvSpPr txBox="1">
            <a:spLocks noGrp="1"/>
          </p:cNvSpPr>
          <p:nvPr>
            <p:ph type="title" idx="4294967295"/>
          </p:nvPr>
        </p:nvSpPr>
        <p:spPr>
          <a:xfrm>
            <a:off x="1192508" y="218087"/>
            <a:ext cx="824555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Methods of Compliance </a:t>
            </a:r>
            <a:endParaRPr kumimoji="0" lang="en-US" sz="4000" b="0" i="0" u="none" strike="noStrike" kern="1200" cap="none" spc="0" normalizeH="0" baseline="0" noProof="0" dirty="0">
              <a:ln>
                <a:noFill/>
              </a:ln>
              <a:solidFill>
                <a:srgbClr val="00567D"/>
              </a:solidFill>
              <a:effectLst/>
              <a:uLnTx/>
              <a:uFillTx/>
              <a:latin typeface="+mn-lt"/>
              <a:ea typeface="+mn-ea"/>
              <a:cs typeface="+mn-cs"/>
            </a:endParaRPr>
          </a:p>
        </p:txBody>
      </p:sp>
      <p:pic>
        <p:nvPicPr>
          <p:cNvPr id="4" name="Picture 3">
            <a:extLst>
              <a:ext uri="{FF2B5EF4-FFF2-40B4-BE49-F238E27FC236}">
                <a16:creationId xmlns:a16="http://schemas.microsoft.com/office/drawing/2014/main" id="{5516B6CA-F918-E691-3396-E722031812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8B7E9F40-9B79-4D08-B734-9B7F0CBC8A32}"/>
              </a:ext>
            </a:extLst>
          </p:cNvPr>
          <p:cNvSpPr txBox="1"/>
          <p:nvPr/>
        </p:nvSpPr>
        <p:spPr>
          <a:xfrm>
            <a:off x="1192508" y="915800"/>
            <a:ext cx="5283706" cy="5478423"/>
          </a:xfrm>
          <a:prstGeom prst="rect">
            <a:avLst/>
          </a:prstGeom>
          <a:noFill/>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200" b="1" dirty="0">
                <a:solidFill>
                  <a:srgbClr val="00567D"/>
                </a:solidFill>
              </a:rPr>
              <a:t>Implement designed methods of reducing the hazard.</a:t>
            </a:r>
          </a:p>
          <a:p>
            <a:pPr marL="742950" lvl="1" indent="-285750">
              <a:buFont typeface="Arial" panose="020B0604020202020204" pitchFamily="34" charset="0"/>
              <a:buChar char="•"/>
            </a:pPr>
            <a:r>
              <a:rPr lang="en-US" sz="2200" dirty="0">
                <a:solidFill>
                  <a:srgbClr val="00567D"/>
                </a:solidFill>
              </a:rPr>
              <a:t>Portable shade systems.</a:t>
            </a:r>
          </a:p>
          <a:p>
            <a:pPr marL="742950" lvl="1" indent="-285750">
              <a:buFont typeface="Arial" panose="020B0604020202020204" pitchFamily="34" charset="0"/>
              <a:buChar char="•"/>
            </a:pPr>
            <a:r>
              <a:rPr lang="en-US" sz="2200" dirty="0">
                <a:solidFill>
                  <a:srgbClr val="00567D"/>
                </a:solidFill>
              </a:rPr>
              <a:t>Mechanical ventilation.</a:t>
            </a:r>
          </a:p>
          <a:p>
            <a:pPr lvl="1"/>
            <a:endParaRPr lang="en-US" sz="2200" b="1" dirty="0"/>
          </a:p>
          <a:p>
            <a:pPr marL="285750" indent="-285750">
              <a:buFont typeface="Arial" panose="020B0604020202020204" pitchFamily="34" charset="0"/>
              <a:buChar char="•"/>
            </a:pPr>
            <a:r>
              <a:rPr lang="en-US" sz="2200" dirty="0">
                <a:solidFill>
                  <a:srgbClr val="00612C"/>
                </a:solidFill>
              </a:rPr>
              <a:t>Reduces hazard severity.</a:t>
            </a:r>
          </a:p>
          <a:p>
            <a:pPr marL="285750" indent="-285750">
              <a:buFont typeface="Arial" panose="020B0604020202020204" pitchFamily="34" charset="0"/>
              <a:buChar char="•"/>
            </a:pPr>
            <a:r>
              <a:rPr lang="en-US" sz="2200" dirty="0">
                <a:solidFill>
                  <a:srgbClr val="00612C"/>
                </a:solidFill>
              </a:rPr>
              <a:t>Allows for work in high heat conditions.</a:t>
            </a:r>
          </a:p>
          <a:p>
            <a:pPr marL="285750" indent="-285750">
              <a:buFont typeface="Arial" panose="020B0604020202020204" pitchFamily="34" charset="0"/>
              <a:buChar char="•"/>
            </a:pPr>
            <a:endParaRPr lang="en-US" sz="2200" dirty="0">
              <a:solidFill>
                <a:schemeClr val="accent2"/>
              </a:solidFill>
            </a:endParaRPr>
          </a:p>
          <a:p>
            <a:pPr marL="285750" indent="-285750">
              <a:buFont typeface="Arial" panose="020B0604020202020204" pitchFamily="34" charset="0"/>
              <a:buChar char="•"/>
            </a:pPr>
            <a:r>
              <a:rPr lang="en-US" sz="2200" dirty="0">
                <a:solidFill>
                  <a:srgbClr val="8F3F0A"/>
                </a:solidFill>
              </a:rPr>
              <a:t>Dependent on work/rest control.</a:t>
            </a:r>
          </a:p>
          <a:p>
            <a:pPr marL="285750" indent="-285750">
              <a:buFont typeface="Arial" panose="020B0604020202020204" pitchFamily="34" charset="0"/>
              <a:buChar char="•"/>
            </a:pPr>
            <a:r>
              <a:rPr lang="en-US" sz="2200" dirty="0">
                <a:solidFill>
                  <a:srgbClr val="8F3F0A"/>
                </a:solidFill>
              </a:rPr>
              <a:t>Requires space.</a:t>
            </a:r>
          </a:p>
          <a:p>
            <a:pPr marL="285750" indent="-285750">
              <a:buFont typeface="Arial" panose="020B0604020202020204" pitchFamily="34" charset="0"/>
              <a:buChar char="•"/>
            </a:pPr>
            <a:r>
              <a:rPr lang="en-US" sz="2200" dirty="0">
                <a:solidFill>
                  <a:srgbClr val="8F3F0A"/>
                </a:solidFill>
              </a:rPr>
              <a:t>Labor costs during break periods.</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endParaRPr lang="en-US" dirty="0">
              <a:solidFill>
                <a:schemeClr val="accent2"/>
              </a:solidFill>
            </a:endParaRPr>
          </a:p>
        </p:txBody>
      </p:sp>
      <p:pic>
        <p:nvPicPr>
          <p:cNvPr id="5" name="Picture 4" descr="A picture of employees sitting at a table underneath a pop-up shade tent.">
            <a:extLst>
              <a:ext uri="{FF2B5EF4-FFF2-40B4-BE49-F238E27FC236}">
                <a16:creationId xmlns:a16="http://schemas.microsoft.com/office/drawing/2014/main" id="{5E21A456-4482-84B3-95A6-19920EBDE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2470" y="1483112"/>
            <a:ext cx="5617387" cy="4081346"/>
          </a:xfrm>
          <a:prstGeom prst="rect">
            <a:avLst/>
          </a:prstGeom>
        </p:spPr>
      </p:pic>
    </p:spTree>
    <p:extLst>
      <p:ext uri="{BB962C8B-B14F-4D97-AF65-F5344CB8AC3E}">
        <p14:creationId xmlns:p14="http://schemas.microsoft.com/office/powerpoint/2010/main" val="3065352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358EC-09DA-BDB1-FABD-D8B71174E5B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C584448-357A-70AE-FCEB-7AD13963511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BE4D3B07-ABDC-5EAB-3CC9-C6B91D268347}"/>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E33E2309-784C-5C9D-F06E-B1AECB8E8B51}"/>
              </a:ext>
            </a:extLst>
          </p:cNvPr>
          <p:cNvSpPr>
            <a:spLocks noGrp="1"/>
          </p:cNvSpPr>
          <p:nvPr>
            <p:ph type="sldNum" sz="quarter" idx="12"/>
          </p:nvPr>
        </p:nvSpPr>
        <p:spPr/>
        <p:txBody>
          <a:bodyPr/>
          <a:lstStyle/>
          <a:p>
            <a:fld id="{99562CDD-8BC9-4CF6-AA03-D93997F55C9A}" type="slidenum">
              <a:rPr lang="en-US" smtClean="0"/>
              <a:pPr/>
              <a:t>34</a:t>
            </a:fld>
            <a:endParaRPr lang="en-US" dirty="0"/>
          </a:p>
        </p:txBody>
      </p:sp>
      <p:sp>
        <p:nvSpPr>
          <p:cNvPr id="9" name="Title 8">
            <a:extLst>
              <a:ext uri="{FF2B5EF4-FFF2-40B4-BE49-F238E27FC236}">
                <a16:creationId xmlns:a16="http://schemas.microsoft.com/office/drawing/2014/main" id="{96910CD2-AF7B-3BFB-0628-6B1A5F429E3E}"/>
              </a:ext>
            </a:extLst>
          </p:cNvPr>
          <p:cNvSpPr txBox="1">
            <a:spLocks noGrp="1"/>
          </p:cNvSpPr>
          <p:nvPr>
            <p:ph type="title" idx="4294967295"/>
          </p:nvPr>
        </p:nvSpPr>
        <p:spPr>
          <a:xfrm>
            <a:off x="1243430" y="137461"/>
            <a:ext cx="762190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Methods of Compliance</a:t>
            </a:r>
          </a:p>
        </p:txBody>
      </p:sp>
      <p:pic>
        <p:nvPicPr>
          <p:cNvPr id="4" name="Picture 3">
            <a:extLst>
              <a:ext uri="{FF2B5EF4-FFF2-40B4-BE49-F238E27FC236}">
                <a16:creationId xmlns:a16="http://schemas.microsoft.com/office/drawing/2014/main" id="{D2903567-8B73-2939-071B-6E58001CD1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6DFE39CD-DAA2-F839-9B8A-DDBBA8DCB921}"/>
              </a:ext>
            </a:extLst>
          </p:cNvPr>
          <p:cNvSpPr txBox="1"/>
          <p:nvPr/>
        </p:nvSpPr>
        <p:spPr>
          <a:xfrm>
            <a:off x="1243430" y="845347"/>
            <a:ext cx="6231821" cy="6217087"/>
          </a:xfrm>
          <a:prstGeom prst="rect">
            <a:avLst/>
          </a:prstGeom>
          <a:noFill/>
        </p:spPr>
        <p:txBody>
          <a:bodyPr wrap="square">
            <a:spAutoFit/>
          </a:bodyPr>
          <a:lstStyle/>
          <a:p>
            <a:pPr marL="0" lvl="2"/>
            <a:r>
              <a:rPr lang="en-US" sz="3000" b="1" dirty="0">
                <a:solidFill>
                  <a:srgbClr val="00567D"/>
                </a:solidFill>
              </a:rPr>
              <a:t>Training (REQUIRED)</a:t>
            </a:r>
          </a:p>
          <a:p>
            <a:pPr lvl="1"/>
            <a:endParaRPr lang="en-US" sz="2000" dirty="0"/>
          </a:p>
          <a:p>
            <a:pPr marL="285750" indent="-285750">
              <a:buFont typeface="Arial" panose="020B0604020202020204" pitchFamily="34" charset="0"/>
              <a:buChar char="•"/>
            </a:pPr>
            <a:r>
              <a:rPr lang="en-US" sz="2200" dirty="0">
                <a:solidFill>
                  <a:srgbClr val="00612C"/>
                </a:solidFill>
              </a:rPr>
              <a:t>Allows for consistent work practices per policies.</a:t>
            </a:r>
          </a:p>
          <a:p>
            <a:pPr marL="285750" indent="-285750">
              <a:buFont typeface="Arial" panose="020B0604020202020204" pitchFamily="34" charset="0"/>
              <a:buChar char="•"/>
            </a:pPr>
            <a:r>
              <a:rPr lang="en-US" sz="2200" dirty="0">
                <a:solidFill>
                  <a:srgbClr val="00612C"/>
                </a:solidFill>
              </a:rPr>
              <a:t>Offers advancement and growth in careers.</a:t>
            </a:r>
          </a:p>
          <a:p>
            <a:pPr marL="285750" indent="-285750">
              <a:buFont typeface="Arial" panose="020B0604020202020204" pitchFamily="34" charset="0"/>
              <a:buChar char="•"/>
            </a:pPr>
            <a:r>
              <a:rPr lang="en-US" sz="2200" dirty="0">
                <a:solidFill>
                  <a:srgbClr val="00612C"/>
                </a:solidFill>
              </a:rPr>
              <a:t>Directly linked to reductions in workplace incidents.</a:t>
            </a:r>
          </a:p>
          <a:p>
            <a:endParaRPr lang="en-US" sz="2200" dirty="0">
              <a:solidFill>
                <a:srgbClr val="00B050"/>
              </a:solidFill>
            </a:endParaRPr>
          </a:p>
          <a:p>
            <a:pPr marL="285750" indent="-285750">
              <a:buFont typeface="Arial" panose="020B0604020202020204" pitchFamily="34" charset="0"/>
              <a:buChar char="•"/>
            </a:pPr>
            <a:r>
              <a:rPr lang="en-US" sz="2200" dirty="0">
                <a:solidFill>
                  <a:srgbClr val="8F3F0A"/>
                </a:solidFill>
              </a:rPr>
              <a:t>Requires time and resources.</a:t>
            </a:r>
          </a:p>
          <a:p>
            <a:pPr marL="285750" indent="-285750">
              <a:buFont typeface="Arial" panose="020B0604020202020204" pitchFamily="34" charset="0"/>
              <a:buChar char="•"/>
            </a:pPr>
            <a:r>
              <a:rPr lang="en-US" sz="2200" dirty="0">
                <a:solidFill>
                  <a:srgbClr val="8F3F0A"/>
                </a:solidFill>
              </a:rPr>
              <a:t>May be stagnant unless effort and tracking are in place.</a:t>
            </a:r>
          </a:p>
          <a:p>
            <a:pPr marL="285750" indent="-285750">
              <a:buFont typeface="Arial" panose="020B0604020202020204" pitchFamily="34" charset="0"/>
              <a:buChar char="•"/>
            </a:pPr>
            <a:r>
              <a:rPr lang="en-US" sz="2200" dirty="0">
                <a:solidFill>
                  <a:srgbClr val="8F3F0A"/>
                </a:solidFill>
              </a:rPr>
              <a:t>Many OSHA violations reference missing or inadequate training.</a:t>
            </a:r>
          </a:p>
          <a:p>
            <a:pPr marL="285750" indent="-285750">
              <a:buFont typeface="Arial" panose="020B0604020202020204" pitchFamily="34" charset="0"/>
              <a:buChar char="•"/>
            </a:pPr>
            <a:endParaRPr lang="en-US" sz="2200" dirty="0">
              <a:solidFill>
                <a:schemeClr val="accent2"/>
              </a:solidFill>
            </a:endParaRPr>
          </a:p>
          <a:p>
            <a:r>
              <a:rPr lang="en-US" sz="2200" b="1" dirty="0">
                <a:solidFill>
                  <a:srgbClr val="00567D"/>
                </a:solidFill>
              </a:rPr>
              <a:t>Class Question:</a:t>
            </a:r>
          </a:p>
          <a:p>
            <a:pPr marL="342900" indent="-342900">
              <a:buFontTx/>
              <a:buChar char="-"/>
            </a:pPr>
            <a:r>
              <a:rPr lang="en-US" sz="2200" dirty="0">
                <a:solidFill>
                  <a:srgbClr val="00567D"/>
                </a:solidFill>
              </a:rPr>
              <a:t>Do you think that watching a video on machine guarding is enough training for a hydraulic press operator?</a:t>
            </a:r>
          </a:p>
          <a:p>
            <a:pPr marL="285750" indent="-285750">
              <a:buFont typeface="Arial" panose="020B0604020202020204" pitchFamily="34" charset="0"/>
              <a:buChar char="•"/>
            </a:pPr>
            <a:endParaRPr lang="en-US" dirty="0">
              <a:solidFill>
                <a:schemeClr val="accent2"/>
              </a:solidFill>
            </a:endParaRPr>
          </a:p>
        </p:txBody>
      </p:sp>
      <p:pic>
        <p:nvPicPr>
          <p:cNvPr id="5" name="Picture 4" descr="A group of employees sitting around a table.&#10;&#10;">
            <a:extLst>
              <a:ext uri="{FF2B5EF4-FFF2-40B4-BE49-F238E27FC236}">
                <a16:creationId xmlns:a16="http://schemas.microsoft.com/office/drawing/2014/main" id="{83B0BEE7-C7DE-47FE-90A1-652267ABA3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0208" y="1553233"/>
            <a:ext cx="4716750" cy="4464548"/>
          </a:xfrm>
          <a:prstGeom prst="rect">
            <a:avLst/>
          </a:prstGeom>
        </p:spPr>
      </p:pic>
    </p:spTree>
    <p:extLst>
      <p:ext uri="{BB962C8B-B14F-4D97-AF65-F5344CB8AC3E}">
        <p14:creationId xmlns:p14="http://schemas.microsoft.com/office/powerpoint/2010/main" val="3274946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CBCC-4D90-838A-7FC4-AE4A46D1589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C9FDD11-5D6C-35BA-FD8F-D9A47D16EC6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F1C7EB32-0162-47BD-B903-4D14C2365AC0}"/>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A23D3126-746F-5B3B-0869-B0E0F04A03BE}"/>
              </a:ext>
            </a:extLst>
          </p:cNvPr>
          <p:cNvSpPr>
            <a:spLocks noGrp="1"/>
          </p:cNvSpPr>
          <p:nvPr>
            <p:ph type="sldNum" sz="quarter" idx="12"/>
          </p:nvPr>
        </p:nvSpPr>
        <p:spPr/>
        <p:txBody>
          <a:bodyPr/>
          <a:lstStyle/>
          <a:p>
            <a:fld id="{99562CDD-8BC9-4CF6-AA03-D93997F55C9A}" type="slidenum">
              <a:rPr lang="en-US" smtClean="0"/>
              <a:pPr/>
              <a:t>35</a:t>
            </a:fld>
            <a:endParaRPr lang="en-US" dirty="0"/>
          </a:p>
        </p:txBody>
      </p:sp>
      <p:sp>
        <p:nvSpPr>
          <p:cNvPr id="9" name="Title 8">
            <a:extLst>
              <a:ext uri="{FF2B5EF4-FFF2-40B4-BE49-F238E27FC236}">
                <a16:creationId xmlns:a16="http://schemas.microsoft.com/office/drawing/2014/main" id="{B312CAC6-938F-AA83-7A24-53F5D954F8EE}"/>
              </a:ext>
            </a:extLst>
          </p:cNvPr>
          <p:cNvSpPr txBox="1">
            <a:spLocks noGrp="1"/>
          </p:cNvSpPr>
          <p:nvPr>
            <p:ph type="title" idx="4294967295"/>
          </p:nvPr>
        </p:nvSpPr>
        <p:spPr>
          <a:xfrm>
            <a:off x="1243430" y="137461"/>
            <a:ext cx="762190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Methods of Compliance</a:t>
            </a:r>
          </a:p>
        </p:txBody>
      </p:sp>
      <p:pic>
        <p:nvPicPr>
          <p:cNvPr id="4" name="Picture 3">
            <a:extLst>
              <a:ext uri="{FF2B5EF4-FFF2-40B4-BE49-F238E27FC236}">
                <a16:creationId xmlns:a16="http://schemas.microsoft.com/office/drawing/2014/main" id="{BE538430-4297-D78E-9EA3-64ECE9ECE06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14868BF3-3891-8003-D591-09C2FC5DA564}"/>
              </a:ext>
            </a:extLst>
          </p:cNvPr>
          <p:cNvSpPr txBox="1"/>
          <p:nvPr/>
        </p:nvSpPr>
        <p:spPr>
          <a:xfrm>
            <a:off x="1243429" y="1213337"/>
            <a:ext cx="10309233" cy="5201424"/>
          </a:xfrm>
          <a:prstGeom prst="rect">
            <a:avLst/>
          </a:prstGeom>
          <a:noFill/>
        </p:spPr>
        <p:txBody>
          <a:bodyPr wrap="square">
            <a:spAutoFit/>
          </a:bodyPr>
          <a:lstStyle/>
          <a:p>
            <a:pPr marL="0" lvl="2"/>
            <a:r>
              <a:rPr lang="en-US" sz="3000" b="1" dirty="0">
                <a:solidFill>
                  <a:srgbClr val="00567D"/>
                </a:solidFill>
              </a:rPr>
              <a:t>Required Training Elements</a:t>
            </a:r>
          </a:p>
          <a:p>
            <a:pPr lvl="1"/>
            <a:endParaRPr lang="en-US" sz="2000" dirty="0"/>
          </a:p>
          <a:p>
            <a:pPr marL="285750" indent="-285750">
              <a:buFont typeface="Arial" panose="020B0604020202020204" pitchFamily="34" charset="0"/>
              <a:buChar char="•"/>
            </a:pPr>
            <a:r>
              <a:rPr lang="en-US" sz="2200" b="1" dirty="0">
                <a:solidFill>
                  <a:srgbClr val="00567D"/>
                </a:solidFill>
              </a:rPr>
              <a:t>Risk factors</a:t>
            </a:r>
            <a:r>
              <a:rPr lang="en-US" sz="2200" dirty="0">
                <a:solidFill>
                  <a:srgbClr val="00567D"/>
                </a:solidFill>
              </a:rPr>
              <a:t>: personal (e.g., COPD, asthma, kidney disease, obesity) and environmental; added heat from exertion, clothing, and PPE.</a:t>
            </a:r>
          </a:p>
          <a:p>
            <a:pPr marL="285750" indent="-285750">
              <a:buFont typeface="Arial" panose="020B0604020202020204" pitchFamily="34" charset="0"/>
              <a:buChar char="•"/>
            </a:pPr>
            <a:r>
              <a:rPr lang="en-US" sz="2200" b="1" dirty="0">
                <a:solidFill>
                  <a:srgbClr val="00567D"/>
                </a:solidFill>
              </a:rPr>
              <a:t>Employer duties</a:t>
            </a:r>
            <a:r>
              <a:rPr lang="en-US" sz="2200" dirty="0">
                <a:solidFill>
                  <a:srgbClr val="00567D"/>
                </a:solidFill>
              </a:rPr>
              <a:t>: provide water, heat index info/risks, shade, preventative rest breaks, first aid access, and protect employees’ rights from retaliation.</a:t>
            </a:r>
          </a:p>
          <a:p>
            <a:pPr marL="285750" indent="-285750">
              <a:buFont typeface="Arial" panose="020B0604020202020204" pitchFamily="34" charset="0"/>
              <a:buChar char="•"/>
            </a:pPr>
            <a:r>
              <a:rPr lang="en-US" sz="2200" b="1" dirty="0">
                <a:solidFill>
                  <a:srgbClr val="00567D"/>
                </a:solidFill>
              </a:rPr>
              <a:t>Hydration</a:t>
            </a:r>
            <a:r>
              <a:rPr lang="en-US" sz="2200" dirty="0">
                <a:solidFill>
                  <a:srgbClr val="00567D"/>
                </a:solidFill>
              </a:rPr>
              <a:t>: drink small amounts frequently, up to 32 oz per hour when hot and sweating.</a:t>
            </a:r>
          </a:p>
          <a:p>
            <a:pPr marL="285750" indent="-285750">
              <a:buFont typeface="Arial" panose="020B0604020202020204" pitchFamily="34" charset="0"/>
              <a:buChar char="•"/>
            </a:pPr>
            <a:r>
              <a:rPr lang="en-US" sz="2200" b="1" dirty="0">
                <a:solidFill>
                  <a:srgbClr val="00567D"/>
                </a:solidFill>
              </a:rPr>
              <a:t>Acclimatization:</a:t>
            </a:r>
            <a:r>
              <a:rPr lang="en-US" sz="2200" dirty="0">
                <a:solidFill>
                  <a:srgbClr val="00567D"/>
                </a:solidFill>
              </a:rPr>
              <a:t> understand purpose and methods per the employer’s plan.</a:t>
            </a:r>
          </a:p>
          <a:p>
            <a:pPr marL="285750" indent="-285750">
              <a:buFont typeface="Arial" panose="020B0604020202020204" pitchFamily="34" charset="0"/>
              <a:buChar char="•"/>
            </a:pPr>
            <a:r>
              <a:rPr lang="en-US" sz="2200" b="1" dirty="0">
                <a:solidFill>
                  <a:srgbClr val="00567D"/>
                </a:solidFill>
              </a:rPr>
              <a:t>Heat illness</a:t>
            </a:r>
            <a:r>
              <a:rPr lang="en-US" sz="2200" dirty="0">
                <a:solidFill>
                  <a:srgbClr val="00567D"/>
                </a:solidFill>
              </a:rPr>
              <a:t>: know types, common signs/symptoms, and appropriate first aid/emergency response; can rapidly become life-threatening.</a:t>
            </a:r>
          </a:p>
          <a:p>
            <a:pPr marL="285750" indent="-285750">
              <a:buFont typeface="Arial" panose="020B0604020202020204" pitchFamily="34" charset="0"/>
              <a:buChar char="•"/>
            </a:pPr>
            <a:r>
              <a:rPr lang="en-US" sz="2200" b="1" dirty="0">
                <a:solidFill>
                  <a:srgbClr val="00567D"/>
                </a:solidFill>
              </a:rPr>
              <a:t>Reporting</a:t>
            </a:r>
            <a:r>
              <a:rPr lang="en-US" sz="2200" dirty="0">
                <a:solidFill>
                  <a:srgbClr val="00567D"/>
                </a:solidFill>
              </a:rPr>
              <a:t>: immediately report signs/symptoms in yourself or others.</a:t>
            </a:r>
          </a:p>
          <a:p>
            <a:pPr marL="285750" indent="-285750">
              <a:buFont typeface="Arial" panose="020B0604020202020204" pitchFamily="34" charset="0"/>
              <a:buChar char="•"/>
            </a:pPr>
            <a:r>
              <a:rPr lang="en-US" sz="2200" b="1" dirty="0">
                <a:solidFill>
                  <a:srgbClr val="00567D"/>
                </a:solidFill>
              </a:rPr>
              <a:t>Nonoccupational factors</a:t>
            </a:r>
            <a:r>
              <a:rPr lang="en-US" sz="2200" dirty="0">
                <a:solidFill>
                  <a:srgbClr val="00567D"/>
                </a:solidFill>
              </a:rPr>
              <a:t>: drugs, alcohol, obesity, etc., reduce heat tolerance.</a:t>
            </a:r>
          </a:p>
          <a:p>
            <a:pPr marL="285750" indent="-285750">
              <a:buFont typeface="Arial" panose="020B0604020202020204" pitchFamily="34" charset="0"/>
              <a:buChar char="•"/>
            </a:pPr>
            <a:endParaRPr lang="en-US" sz="2200" dirty="0">
              <a:solidFill>
                <a:schemeClr val="accent2"/>
              </a:solidFill>
            </a:endParaRPr>
          </a:p>
          <a:p>
            <a:pPr marL="285750" indent="-285750">
              <a:buFont typeface="Arial" panose="020B0604020202020204" pitchFamily="34" charset="0"/>
              <a:buChar char="•"/>
            </a:pPr>
            <a:endParaRPr lang="en-US" dirty="0">
              <a:solidFill>
                <a:schemeClr val="accent2"/>
              </a:solidFill>
            </a:endParaRPr>
          </a:p>
        </p:txBody>
      </p:sp>
    </p:spTree>
    <p:extLst>
      <p:ext uri="{BB962C8B-B14F-4D97-AF65-F5344CB8AC3E}">
        <p14:creationId xmlns:p14="http://schemas.microsoft.com/office/powerpoint/2010/main" val="69791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11AA-0C69-A99E-2B51-97FEAC6369F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262A01A-6D35-E433-86CF-1422B77E9C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32FAE535-8589-5F8A-603A-B5422C37CB8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3101B727-89FC-2C87-1E81-5EFF7A001F6D}"/>
              </a:ext>
            </a:extLst>
          </p:cNvPr>
          <p:cNvSpPr>
            <a:spLocks noGrp="1"/>
          </p:cNvSpPr>
          <p:nvPr>
            <p:ph type="sldNum" sz="quarter" idx="12"/>
          </p:nvPr>
        </p:nvSpPr>
        <p:spPr/>
        <p:txBody>
          <a:bodyPr/>
          <a:lstStyle/>
          <a:p>
            <a:fld id="{99562CDD-8BC9-4CF6-AA03-D93997F55C9A}" type="slidenum">
              <a:rPr lang="en-US" smtClean="0"/>
              <a:pPr/>
              <a:t>36</a:t>
            </a:fld>
            <a:endParaRPr lang="en-US" dirty="0"/>
          </a:p>
        </p:txBody>
      </p:sp>
      <p:sp>
        <p:nvSpPr>
          <p:cNvPr id="9" name="Title 8">
            <a:extLst>
              <a:ext uri="{FF2B5EF4-FFF2-40B4-BE49-F238E27FC236}">
                <a16:creationId xmlns:a16="http://schemas.microsoft.com/office/drawing/2014/main" id="{A3927B7E-2F4C-6FBA-5D1B-CB84A4B29CB1}"/>
              </a:ext>
            </a:extLst>
          </p:cNvPr>
          <p:cNvSpPr txBox="1">
            <a:spLocks noGrp="1"/>
          </p:cNvSpPr>
          <p:nvPr>
            <p:ph type="title" idx="4294967295"/>
          </p:nvPr>
        </p:nvSpPr>
        <p:spPr>
          <a:xfrm>
            <a:off x="1258769" y="304729"/>
            <a:ext cx="548361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Methods of Compliance</a:t>
            </a:r>
          </a:p>
        </p:txBody>
      </p:sp>
      <p:pic>
        <p:nvPicPr>
          <p:cNvPr id="4" name="Picture 3">
            <a:extLst>
              <a:ext uri="{FF2B5EF4-FFF2-40B4-BE49-F238E27FC236}">
                <a16:creationId xmlns:a16="http://schemas.microsoft.com/office/drawing/2014/main" id="{C10EFBFB-58C1-C02A-0CF0-10AC7549E7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7D24FD38-CC16-4483-EB6B-268B8229ACEB}"/>
              </a:ext>
            </a:extLst>
          </p:cNvPr>
          <p:cNvSpPr txBox="1"/>
          <p:nvPr/>
        </p:nvSpPr>
        <p:spPr>
          <a:xfrm>
            <a:off x="1258769" y="922426"/>
            <a:ext cx="6096000" cy="5570756"/>
          </a:xfrm>
          <a:prstGeom prst="rect">
            <a:avLst/>
          </a:prstGeom>
          <a:noFill/>
        </p:spPr>
        <p:txBody>
          <a:bodyPr wrap="square">
            <a:spAutoFit/>
          </a:bodyPr>
          <a:lstStyle/>
          <a:p>
            <a:pPr marL="285750" indent="-285750">
              <a:buFont typeface="Arial" panose="020B0604020202020204" pitchFamily="34" charset="0"/>
              <a:buChar char="•"/>
            </a:pPr>
            <a:endParaRPr lang="en-US" dirty="0"/>
          </a:p>
          <a:p>
            <a:pPr marL="0" lvl="2"/>
            <a:r>
              <a:rPr lang="en-US" sz="3000" b="1" dirty="0">
                <a:solidFill>
                  <a:srgbClr val="00567D"/>
                </a:solidFill>
              </a:rPr>
              <a:t>Communication (High Heat Practices)</a:t>
            </a:r>
          </a:p>
          <a:p>
            <a:pPr marL="0" lvl="2"/>
            <a:r>
              <a:rPr lang="en-US" sz="2200" dirty="0">
                <a:solidFill>
                  <a:srgbClr val="00567D"/>
                </a:solidFill>
              </a:rPr>
              <a:t>Employers must maintain communication with employees by voice, electronic, or equally effective means, so that employees at the worksite can contact a supervisor anytime when necessary.</a:t>
            </a:r>
          </a:p>
          <a:p>
            <a:pPr lvl="2"/>
            <a:endParaRPr lang="en-US" sz="2200" b="1" dirty="0"/>
          </a:p>
          <a:p>
            <a:pPr marL="285750" indent="-285750">
              <a:buFont typeface="Arial" panose="020B0604020202020204" pitchFamily="34" charset="0"/>
              <a:buChar char="•"/>
            </a:pPr>
            <a:r>
              <a:rPr lang="en-US" sz="2200" dirty="0">
                <a:solidFill>
                  <a:srgbClr val="00612C"/>
                </a:solidFill>
              </a:rPr>
              <a:t>This administrative method allows for more rapid identification of signs and symptoms.</a:t>
            </a:r>
          </a:p>
          <a:p>
            <a:pPr marL="285750" indent="-285750">
              <a:buFont typeface="Arial" panose="020B0604020202020204" pitchFamily="34" charset="0"/>
              <a:buChar char="•"/>
            </a:pPr>
            <a:endParaRPr lang="en-US" sz="2200" dirty="0">
              <a:solidFill>
                <a:srgbClr val="00612C"/>
              </a:solidFill>
            </a:endParaRPr>
          </a:p>
          <a:p>
            <a:pPr marL="285750" indent="-285750">
              <a:buFont typeface="Arial" panose="020B0604020202020204" pitchFamily="34" charset="0"/>
              <a:buChar char="•"/>
            </a:pPr>
            <a:r>
              <a:rPr lang="en-US" sz="2200" dirty="0">
                <a:solidFill>
                  <a:srgbClr val="00612C"/>
                </a:solidFill>
              </a:rPr>
              <a:t>May also be associated with identifying other safety and health concerns.</a:t>
            </a:r>
          </a:p>
          <a:p>
            <a:endParaRPr lang="en-US" sz="2200" dirty="0">
              <a:solidFill>
                <a:srgbClr val="00B050"/>
              </a:solidFill>
            </a:endParaRPr>
          </a:p>
          <a:p>
            <a:pPr marL="285750" indent="-285750">
              <a:buFont typeface="Arial" panose="020B0604020202020204" pitchFamily="34" charset="0"/>
              <a:buChar char="•"/>
            </a:pPr>
            <a:r>
              <a:rPr lang="en-US" sz="2200" dirty="0">
                <a:solidFill>
                  <a:srgbClr val="8F3F0A"/>
                </a:solidFill>
              </a:rPr>
              <a:t>May seem like a nuisance to employees at the lower threshold levels or in certain job roles.</a:t>
            </a:r>
          </a:p>
          <a:p>
            <a:pPr marL="742950" lvl="1" indent="-285750">
              <a:buFont typeface="Arial" panose="020B0604020202020204" pitchFamily="34" charset="0"/>
              <a:buChar char="•"/>
            </a:pPr>
            <a:r>
              <a:rPr lang="en-US" sz="2200" dirty="0">
                <a:solidFill>
                  <a:srgbClr val="8F3F0A"/>
                </a:solidFill>
              </a:rPr>
              <a:t>Can affect behavior (+/-)</a:t>
            </a:r>
          </a:p>
        </p:txBody>
      </p:sp>
      <p:pic>
        <p:nvPicPr>
          <p:cNvPr id="11" name="Picture 10" descr="Image of a worker communicating in various ways for example, speaker phone, phone, computer etc.">
            <a:extLst>
              <a:ext uri="{FF2B5EF4-FFF2-40B4-BE49-F238E27FC236}">
                <a16:creationId xmlns:a16="http://schemas.microsoft.com/office/drawing/2014/main" id="{25C18BE6-572E-1ABF-A3FE-64860B8C6ECE}"/>
              </a:ext>
            </a:extLst>
          </p:cNvPr>
          <p:cNvPicPr>
            <a:picLocks noChangeAspect="1"/>
          </p:cNvPicPr>
          <p:nvPr/>
        </p:nvPicPr>
        <p:blipFill>
          <a:blip r:embed="rId5"/>
          <a:stretch>
            <a:fillRect/>
          </a:stretch>
        </p:blipFill>
        <p:spPr>
          <a:xfrm>
            <a:off x="7521585" y="1554022"/>
            <a:ext cx="4258269" cy="4067743"/>
          </a:xfrm>
          <a:prstGeom prst="rect">
            <a:avLst/>
          </a:prstGeom>
        </p:spPr>
      </p:pic>
    </p:spTree>
    <p:extLst>
      <p:ext uri="{BB962C8B-B14F-4D97-AF65-F5344CB8AC3E}">
        <p14:creationId xmlns:p14="http://schemas.microsoft.com/office/powerpoint/2010/main" val="949197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07108-7BAB-DD86-6D18-0D3C1956B3F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34EE04C-248F-FF3E-F9F8-9710875B8D2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98C91677-2657-24BB-C463-5DC92E6E37BD}"/>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7A75BBD8-372E-6E80-144A-8E587A520B66}"/>
              </a:ext>
            </a:extLst>
          </p:cNvPr>
          <p:cNvSpPr>
            <a:spLocks noGrp="1"/>
          </p:cNvSpPr>
          <p:nvPr>
            <p:ph type="sldNum" sz="quarter" idx="12"/>
          </p:nvPr>
        </p:nvSpPr>
        <p:spPr/>
        <p:txBody>
          <a:bodyPr/>
          <a:lstStyle/>
          <a:p>
            <a:fld id="{99562CDD-8BC9-4CF6-AA03-D93997F55C9A}" type="slidenum">
              <a:rPr lang="en-US" smtClean="0"/>
              <a:pPr/>
              <a:t>37</a:t>
            </a:fld>
            <a:endParaRPr lang="en-US" dirty="0"/>
          </a:p>
        </p:txBody>
      </p:sp>
      <p:sp>
        <p:nvSpPr>
          <p:cNvPr id="9" name="Title 8">
            <a:extLst>
              <a:ext uri="{FF2B5EF4-FFF2-40B4-BE49-F238E27FC236}">
                <a16:creationId xmlns:a16="http://schemas.microsoft.com/office/drawing/2014/main" id="{F0708C98-2B3B-8B71-176C-465820035B89}"/>
              </a:ext>
            </a:extLst>
          </p:cNvPr>
          <p:cNvSpPr txBox="1">
            <a:spLocks noGrp="1"/>
          </p:cNvSpPr>
          <p:nvPr>
            <p:ph type="title" idx="4294967295"/>
          </p:nvPr>
        </p:nvSpPr>
        <p:spPr>
          <a:xfrm>
            <a:off x="1508651" y="218087"/>
            <a:ext cx="9745580"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Activity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567D"/>
                </a:solidFill>
                <a:effectLst/>
                <a:uLnTx/>
                <a:uFillTx/>
                <a:latin typeface="+mn-lt"/>
                <a:ea typeface="+mn-ea"/>
                <a:cs typeface="+mn-cs"/>
              </a:rPr>
              <a:t>What types of controls could we use to control the heat stress of outdoor workers?</a:t>
            </a:r>
          </a:p>
        </p:txBody>
      </p:sp>
      <p:pic>
        <p:nvPicPr>
          <p:cNvPr id="4" name="Picture 3">
            <a:extLst>
              <a:ext uri="{FF2B5EF4-FFF2-40B4-BE49-F238E27FC236}">
                <a16:creationId xmlns:a16="http://schemas.microsoft.com/office/drawing/2014/main" id="{3EF8EF19-2323-0318-1383-7EE63790E9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pic>
        <p:nvPicPr>
          <p:cNvPr id="4100" name="Picture 4" descr="Image of the Hierarchy of hazard controls. Most effective to least effective. ">
            <a:extLst>
              <a:ext uri="{FF2B5EF4-FFF2-40B4-BE49-F238E27FC236}">
                <a16:creationId xmlns:a16="http://schemas.microsoft.com/office/drawing/2014/main" id="{9061CF95-D1E8-19AA-C1CD-912AEC590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0971" y="2306336"/>
            <a:ext cx="6898194" cy="443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647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4C0C9-27A7-3D8D-C538-081A9DE4E56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557C62C-F1B5-6264-731F-8B034185D1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926F85B1-02E4-D6E9-F798-0EF76FF84F4D}"/>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F8E0C298-1030-EC94-14F0-D2A08F93EE2B}"/>
              </a:ext>
            </a:extLst>
          </p:cNvPr>
          <p:cNvSpPr>
            <a:spLocks noGrp="1"/>
          </p:cNvSpPr>
          <p:nvPr>
            <p:ph type="sldNum" sz="quarter" idx="12"/>
          </p:nvPr>
        </p:nvSpPr>
        <p:spPr/>
        <p:txBody>
          <a:bodyPr/>
          <a:lstStyle/>
          <a:p>
            <a:fld id="{99562CDD-8BC9-4CF6-AA03-D93997F55C9A}" type="slidenum">
              <a:rPr lang="en-US" smtClean="0"/>
              <a:pPr/>
              <a:t>38</a:t>
            </a:fld>
            <a:endParaRPr lang="en-US" dirty="0"/>
          </a:p>
        </p:txBody>
      </p:sp>
      <p:pic>
        <p:nvPicPr>
          <p:cNvPr id="4" name="Picture 3">
            <a:extLst>
              <a:ext uri="{FF2B5EF4-FFF2-40B4-BE49-F238E27FC236}">
                <a16:creationId xmlns:a16="http://schemas.microsoft.com/office/drawing/2014/main" id="{43BA423F-2E75-E5E7-626D-DFFF8060B6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5" name="Title 4">
            <a:extLst>
              <a:ext uri="{FF2B5EF4-FFF2-40B4-BE49-F238E27FC236}">
                <a16:creationId xmlns:a16="http://schemas.microsoft.com/office/drawing/2014/main" id="{BEFD904B-FF2B-8DAB-A69E-5564D0B9B240}"/>
              </a:ext>
            </a:extLst>
          </p:cNvPr>
          <p:cNvSpPr txBox="1">
            <a:spLocks noGrp="1"/>
          </p:cNvSpPr>
          <p:nvPr>
            <p:ph type="title" idx="4294967295"/>
          </p:nvPr>
        </p:nvSpPr>
        <p:spPr>
          <a:xfrm>
            <a:off x="341745" y="218087"/>
            <a:ext cx="7287806" cy="6955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marR="0" lvl="2" indent="0" algn="l" defTabSz="914400" rtl="0" eaLnBrk="1" fontAlgn="auto" latinLnBrk="0" hangingPunct="1">
              <a:lnSpc>
                <a:spcPct val="100000"/>
              </a:lnSpc>
              <a:spcBef>
                <a:spcPts val="120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Common Control Examples</a:t>
            </a:r>
          </a:p>
          <a:p>
            <a:pPr marL="914400" marR="0" lvl="2"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schemeClr val="tx1"/>
                </a:solidFill>
                <a:effectLst/>
                <a:uLnTx/>
                <a:uFillTx/>
                <a:latin typeface="+mn-lt"/>
                <a:ea typeface="+mn-ea"/>
                <a:cs typeface="+mn-cs"/>
              </a:rPr>
            </a:br>
            <a:br>
              <a:rPr kumimoji="0" lang="en-US" sz="2000" b="0" i="0" u="none" strike="noStrike" kern="1200" cap="none" spc="0" normalizeH="0" baseline="0" noProof="0" dirty="0">
                <a:ln>
                  <a:noFill/>
                </a:ln>
                <a:solidFill>
                  <a:schemeClr val="tx1"/>
                </a:solidFill>
                <a:effectLst/>
                <a:uLnTx/>
                <a:uFillTx/>
                <a:latin typeface="+mn-lt"/>
                <a:ea typeface="+mn-ea"/>
                <a:cs typeface="+mn-cs"/>
              </a:rPr>
            </a:br>
            <a:r>
              <a:rPr kumimoji="0" lang="en-US" sz="2400" b="0" i="0" u="none" strike="noStrike" kern="1200" cap="none" spc="0" normalizeH="0" baseline="0" noProof="0" dirty="0">
                <a:ln>
                  <a:noFill/>
                </a:ln>
                <a:solidFill>
                  <a:schemeClr val="accent5"/>
                </a:solidFill>
                <a:effectLst/>
                <a:uLnTx/>
                <a:uFillTx/>
                <a:latin typeface="+mn-lt"/>
                <a:ea typeface="+mn-ea"/>
                <a:cs typeface="+mn-cs"/>
              </a:rPr>
              <a:t>Reschedule work to occur during cooler times of day to </a:t>
            </a:r>
            <a:r>
              <a:rPr kumimoji="0" lang="en-US" sz="2400" b="0" i="0" u="sng" strike="noStrike" kern="1200" cap="none" spc="0" normalizeH="0" baseline="0" noProof="0" dirty="0">
                <a:ln>
                  <a:noFill/>
                </a:ln>
                <a:solidFill>
                  <a:schemeClr val="accent5"/>
                </a:solidFill>
                <a:effectLst/>
                <a:uLnTx/>
                <a:uFillTx/>
                <a:latin typeface="+mn-lt"/>
                <a:ea typeface="+mn-ea"/>
                <a:cs typeface="+mn-cs"/>
              </a:rPr>
              <a:t>ELIMINATE</a:t>
            </a:r>
            <a:r>
              <a:rPr kumimoji="0" lang="en-US" sz="2400" b="0" i="0" u="none" strike="noStrike" kern="1200" cap="none" spc="0" normalizeH="0" baseline="0" noProof="0" dirty="0">
                <a:ln>
                  <a:noFill/>
                </a:ln>
                <a:solidFill>
                  <a:schemeClr val="accent5"/>
                </a:solidFill>
                <a:effectLst/>
                <a:uLnTx/>
                <a:uFillTx/>
                <a:latin typeface="+mn-lt"/>
                <a:ea typeface="+mn-ea"/>
                <a:cs typeface="+mn-cs"/>
              </a:rPr>
              <a:t> the hazard.</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612C"/>
                </a:solidFill>
                <a:effectLst/>
                <a:uLnTx/>
                <a:uFillTx/>
                <a:latin typeface="+mn-lt"/>
                <a:ea typeface="+mn-ea"/>
                <a:cs typeface="+mn-cs"/>
              </a:rPr>
              <a:t>Replace physically demanding tasks with mechanical and efficient </a:t>
            </a:r>
            <a:r>
              <a:rPr kumimoji="0" lang="en-US" sz="2400" b="0" i="0" u="sng" strike="noStrike" kern="1200" cap="none" spc="0" normalizeH="0" baseline="0" noProof="0" dirty="0">
                <a:ln>
                  <a:noFill/>
                </a:ln>
                <a:solidFill>
                  <a:srgbClr val="00612C"/>
                </a:solidFill>
                <a:effectLst/>
                <a:uLnTx/>
                <a:uFillTx/>
                <a:latin typeface="+mn-lt"/>
                <a:ea typeface="+mn-ea"/>
                <a:cs typeface="+mn-cs"/>
              </a:rPr>
              <a:t>SUBSTITUTIONS</a:t>
            </a:r>
            <a:r>
              <a:rPr kumimoji="0" lang="en-US" sz="2400" b="0" i="0" u="none" strike="noStrike" kern="1200" cap="none" spc="0" normalizeH="0" baseline="0" noProof="0" dirty="0">
                <a:ln>
                  <a:noFill/>
                </a:ln>
                <a:solidFill>
                  <a:srgbClr val="00612C"/>
                </a:solidFill>
                <a:effectLst/>
                <a:uLnTx/>
                <a:uFillTx/>
                <a:latin typeface="+mn-lt"/>
                <a:ea typeface="+mn-ea"/>
                <a:cs typeface="+mn-cs"/>
              </a:rPr>
              <a: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B5200"/>
                </a:solidFill>
                <a:effectLst/>
                <a:uLnTx/>
                <a:uFillTx/>
                <a:latin typeface="+mn-lt"/>
                <a:ea typeface="+mn-ea"/>
                <a:cs typeface="+mn-cs"/>
              </a:rPr>
              <a:t>Provide shade systems and mechanical ventilation to </a:t>
            </a:r>
            <a:r>
              <a:rPr kumimoji="0" lang="en-US" sz="2400" b="0" i="0" u="sng" strike="noStrike" kern="1200" cap="none" spc="0" normalizeH="0" baseline="0" noProof="0" dirty="0">
                <a:ln>
                  <a:noFill/>
                </a:ln>
                <a:solidFill>
                  <a:srgbClr val="6B5200"/>
                </a:solidFill>
                <a:effectLst/>
                <a:uLnTx/>
                <a:uFillTx/>
                <a:latin typeface="+mn-lt"/>
                <a:ea typeface="+mn-ea"/>
                <a:cs typeface="+mn-cs"/>
              </a:rPr>
              <a:t>ENGINEER</a:t>
            </a:r>
            <a:r>
              <a:rPr kumimoji="0" lang="en-US" sz="2400" b="0" i="0" u="none" strike="noStrike" kern="1200" cap="none" spc="0" normalizeH="0" baseline="0" noProof="0" dirty="0">
                <a:ln>
                  <a:noFill/>
                </a:ln>
                <a:solidFill>
                  <a:srgbClr val="6B5200"/>
                </a:solidFill>
                <a:effectLst/>
                <a:uLnTx/>
                <a:uFillTx/>
                <a:latin typeface="+mn-lt"/>
                <a:ea typeface="+mn-ea"/>
                <a:cs typeface="+mn-cs"/>
              </a:rPr>
              <a:t> hazard reduction.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8F3F0A"/>
                </a:solidFill>
                <a:effectLst/>
                <a:uLnTx/>
                <a:uFillTx/>
                <a:latin typeface="+mn-lt"/>
                <a:ea typeface="+mn-ea"/>
                <a:cs typeface="+mn-cs"/>
              </a:rPr>
              <a:t>Implement </a:t>
            </a:r>
            <a:r>
              <a:rPr kumimoji="0" lang="en-US" sz="2400" b="0" i="0" u="sng" strike="noStrike" kern="1200" cap="none" spc="0" normalizeH="0" baseline="0" noProof="0" dirty="0">
                <a:ln>
                  <a:noFill/>
                </a:ln>
                <a:solidFill>
                  <a:srgbClr val="8F3F0A"/>
                </a:solidFill>
                <a:effectLst/>
                <a:uLnTx/>
                <a:uFillTx/>
                <a:latin typeface="+mn-lt"/>
                <a:ea typeface="+mn-ea"/>
                <a:cs typeface="+mn-cs"/>
              </a:rPr>
              <a:t>ADMINISTRATIVE</a:t>
            </a:r>
            <a:r>
              <a:rPr kumimoji="0" lang="en-US" sz="2400" b="0" i="0" u="none" strike="noStrike" kern="1200" cap="none" spc="0" normalizeH="0" baseline="0" noProof="0" dirty="0">
                <a:ln>
                  <a:noFill/>
                </a:ln>
                <a:solidFill>
                  <a:srgbClr val="8F3F0A"/>
                </a:solidFill>
                <a:effectLst/>
                <a:uLnTx/>
                <a:uFillTx/>
                <a:latin typeface="+mn-lt"/>
                <a:ea typeface="+mn-ea"/>
                <a:cs typeface="+mn-cs"/>
              </a:rPr>
              <a:t> work</a:t>
            </a:r>
            <a:r>
              <a:rPr lang="en-US" sz="2400" kern="1200" dirty="0">
                <a:solidFill>
                  <a:srgbClr val="8F3F0A"/>
                </a:solidFill>
                <a:latin typeface="+mn-lt"/>
                <a:ea typeface="+mn-ea"/>
                <a:cs typeface="+mn-cs"/>
              </a:rPr>
              <a:t> shift changes, </a:t>
            </a:r>
            <a:r>
              <a:rPr kumimoji="0" lang="en-US" sz="2400" b="0" i="0" u="none" strike="noStrike" kern="1200" cap="none" spc="0" normalizeH="0" baseline="0" noProof="0" dirty="0">
                <a:ln>
                  <a:noFill/>
                </a:ln>
                <a:solidFill>
                  <a:srgbClr val="8F3F0A"/>
                </a:solidFill>
                <a:effectLst/>
                <a:uLnTx/>
                <a:uFillTx/>
                <a:latin typeface="+mn-lt"/>
                <a:ea typeface="+mn-ea"/>
                <a:cs typeface="+mn-cs"/>
              </a:rPr>
              <a:t>rest cycles, train workers on heat stress topics and policies, and develop a hydration policy/schedule.</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C00000"/>
                </a:solidFill>
                <a:effectLst/>
                <a:uLnTx/>
                <a:uFillTx/>
                <a:latin typeface="+mn-lt"/>
                <a:ea typeface="+mn-ea"/>
                <a:cs typeface="+mn-cs"/>
              </a:rPr>
              <a:t>Utilize cooling </a:t>
            </a:r>
            <a:r>
              <a:rPr kumimoji="0" lang="en-US" sz="2400" b="0" i="0" u="sng" strike="noStrike" kern="1200" cap="none" spc="0" normalizeH="0" baseline="0" noProof="0" dirty="0">
                <a:ln>
                  <a:noFill/>
                </a:ln>
                <a:solidFill>
                  <a:srgbClr val="C00000"/>
                </a:solidFill>
                <a:effectLst/>
                <a:uLnTx/>
                <a:uFillTx/>
                <a:latin typeface="+mn-lt"/>
                <a:ea typeface="+mn-ea"/>
                <a:cs typeface="+mn-cs"/>
              </a:rPr>
              <a:t>PPE</a:t>
            </a:r>
            <a:r>
              <a:rPr kumimoji="0" lang="en-US" sz="2400" b="0" i="0" u="none" strike="noStrike" kern="1200" cap="none" spc="0" normalizeH="0" baseline="0" noProof="0" dirty="0">
                <a:ln>
                  <a:noFill/>
                </a:ln>
                <a:solidFill>
                  <a:srgbClr val="C00000"/>
                </a:solidFill>
                <a:effectLst/>
                <a:uLnTx/>
                <a:uFillTx/>
                <a:latin typeface="+mn-lt"/>
                <a:ea typeface="+mn-ea"/>
                <a:cs typeface="+mn-cs"/>
              </a:rPr>
              <a:t> equipment (e.g., cooling vests, hats, and moisture-wicking UV-protectant clothing). Sunscreen and sunglasses also fall under this category.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00567D"/>
              </a:solidFill>
              <a:effectLst/>
              <a:uLnTx/>
              <a:uFillTx/>
              <a:latin typeface="+mn-lt"/>
              <a:ea typeface="+mn-ea"/>
              <a:cs typeface="+mn-cs"/>
            </a:endParaRPr>
          </a:p>
        </p:txBody>
      </p:sp>
      <p:pic>
        <p:nvPicPr>
          <p:cNvPr id="5122" name="Picture 2" descr="Image of the Hierarchy of Controls. Most effective to least effective.">
            <a:extLst>
              <a:ext uri="{FF2B5EF4-FFF2-40B4-BE49-F238E27FC236}">
                <a16:creationId xmlns:a16="http://schemas.microsoft.com/office/drawing/2014/main" id="{1C6869A5-61BD-1738-7AF6-D604090BD3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1140" y="-229301"/>
            <a:ext cx="5400387" cy="708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160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E87B02-5106-4A77-9347-42297F8549F3}"/>
              </a:ext>
            </a:extLst>
          </p:cNvPr>
          <p:cNvSpPr>
            <a:spLocks noGrp="1"/>
          </p:cNvSpPr>
          <p:nvPr>
            <p:ph type="title"/>
          </p:nvPr>
        </p:nvSpPr>
        <p:spPr>
          <a:xfrm>
            <a:off x="511075" y="157307"/>
            <a:ext cx="10515600" cy="1567556"/>
          </a:xfrm>
        </p:spPr>
        <p:txBody>
          <a:bodyPr>
            <a:normAutofit/>
          </a:bodyPr>
          <a:lstStyle/>
          <a:p>
            <a:r>
              <a:rPr lang="en-US" b="1" dirty="0">
                <a:solidFill>
                  <a:srgbClr val="00567D"/>
                </a:solidFill>
                <a:latin typeface="+mn-lt"/>
                <a:ea typeface="+mn-ea"/>
                <a:cs typeface="+mn-cs"/>
              </a:rPr>
              <a:t>Heat Illness Prevention Rule Summary</a:t>
            </a:r>
            <a:br>
              <a:rPr lang="en-US" b="1" dirty="0">
                <a:solidFill>
                  <a:srgbClr val="00567D"/>
                </a:solidFill>
                <a:latin typeface="+mn-lt"/>
                <a:ea typeface="+mn-ea"/>
                <a:cs typeface="+mn-cs"/>
              </a:rPr>
            </a:br>
            <a:endParaRPr lang="en-US" sz="2400" dirty="0">
              <a:solidFill>
                <a:srgbClr val="00567D"/>
              </a:solidFill>
              <a:latin typeface="+mn-lt"/>
            </a:endParaRPr>
          </a:p>
        </p:txBody>
      </p:sp>
      <p:sp>
        <p:nvSpPr>
          <p:cNvPr id="5" name="Content Placeholder 4">
            <a:extLst>
              <a:ext uri="{FF2B5EF4-FFF2-40B4-BE49-F238E27FC236}">
                <a16:creationId xmlns:a16="http://schemas.microsoft.com/office/drawing/2014/main" id="{0907749D-AECD-426E-831A-E3617DC3F30A}"/>
              </a:ext>
            </a:extLst>
          </p:cNvPr>
          <p:cNvSpPr>
            <a:spLocks noGrp="1"/>
          </p:cNvSpPr>
          <p:nvPr>
            <p:ph sz="half" idx="1"/>
          </p:nvPr>
        </p:nvSpPr>
        <p:spPr>
          <a:xfrm>
            <a:off x="511075" y="1473069"/>
            <a:ext cx="10874319" cy="4398985"/>
          </a:xfrm>
        </p:spPr>
        <p:txBody>
          <a:bodyPr>
            <a:normAutofit fontScale="25000" lnSpcReduction="20000"/>
          </a:bodyPr>
          <a:lstStyle/>
          <a:p>
            <a:pPr marL="0" indent="0" algn="l">
              <a:spcBef>
                <a:spcPts val="400"/>
              </a:spcBef>
              <a:spcAft>
                <a:spcPts val="600"/>
              </a:spcAft>
              <a:buNone/>
            </a:pPr>
            <a:r>
              <a:rPr lang="en-US" sz="8800" b="1" i="0" dirty="0">
                <a:solidFill>
                  <a:srgbClr val="00567D"/>
                </a:solidFill>
                <a:effectLst/>
              </a:rPr>
              <a:t>80 Heat </a:t>
            </a:r>
            <a:r>
              <a:rPr lang="en-US" sz="8800" b="1" dirty="0">
                <a:solidFill>
                  <a:srgbClr val="00567D"/>
                </a:solidFill>
              </a:rPr>
              <a:t>Index</a:t>
            </a:r>
            <a:r>
              <a:rPr lang="en-US" sz="8800" b="1" i="0" dirty="0">
                <a:solidFill>
                  <a:srgbClr val="00567D"/>
                </a:solidFill>
                <a:effectLst/>
              </a:rPr>
              <a:t>: Threshold for rule applicability</a:t>
            </a:r>
          </a:p>
          <a:p>
            <a:pPr algn="l">
              <a:spcBef>
                <a:spcPts val="600"/>
              </a:spcBef>
              <a:buFont typeface="Arial" panose="020B0604020202020204" pitchFamily="34" charset="0"/>
              <a:buChar char="•"/>
            </a:pPr>
            <a:r>
              <a:rPr lang="en-US" sz="8400" b="0" i="0" dirty="0">
                <a:solidFill>
                  <a:srgbClr val="00567D"/>
                </a:solidFill>
                <a:effectLst/>
              </a:rPr>
              <a:t>Develop a (</a:t>
            </a:r>
            <a:r>
              <a:rPr lang="en-US" sz="8400" dirty="0">
                <a:solidFill>
                  <a:srgbClr val="00567D"/>
                </a:solidFill>
              </a:rPr>
              <a:t>written) </a:t>
            </a:r>
            <a:r>
              <a:rPr lang="en-US" sz="8400" b="0" i="0" dirty="0">
                <a:solidFill>
                  <a:srgbClr val="00567D"/>
                </a:solidFill>
                <a:effectLst/>
              </a:rPr>
              <a:t>Heat Illness Prevention Plan.</a:t>
            </a:r>
          </a:p>
          <a:p>
            <a:pPr algn="l">
              <a:spcBef>
                <a:spcPts val="600"/>
              </a:spcBef>
              <a:buFont typeface="Arial" panose="020B0604020202020204" pitchFamily="34" charset="0"/>
              <a:buChar char="•"/>
            </a:pPr>
            <a:r>
              <a:rPr lang="en-US" sz="8400" b="0" i="0" dirty="0">
                <a:solidFill>
                  <a:srgbClr val="00567D"/>
                </a:solidFill>
                <a:effectLst/>
              </a:rPr>
              <a:t>Access to Shade:</a:t>
            </a:r>
          </a:p>
          <a:p>
            <a:pPr marL="742950" lvl="1" indent="-285750" algn="l">
              <a:spcBef>
                <a:spcPts val="400"/>
              </a:spcBef>
              <a:buFont typeface="Arial" panose="020B0604020202020204" pitchFamily="34" charset="0"/>
              <a:buChar char="•"/>
            </a:pPr>
            <a:r>
              <a:rPr lang="en-US" sz="8400" b="0" i="0" dirty="0">
                <a:solidFill>
                  <a:srgbClr val="00567D"/>
                </a:solidFill>
                <a:effectLst/>
              </a:rPr>
              <a:t>Establish shade areas; may be natural or artificial.</a:t>
            </a:r>
          </a:p>
          <a:p>
            <a:pPr marL="742950" lvl="1" indent="-285750" algn="l">
              <a:spcBef>
                <a:spcPts val="400"/>
              </a:spcBef>
              <a:buFont typeface="Arial" panose="020B0604020202020204" pitchFamily="34" charset="0"/>
              <a:buChar char="•"/>
            </a:pPr>
            <a:r>
              <a:rPr lang="en-US" sz="8400" b="0" i="0" dirty="0">
                <a:solidFill>
                  <a:srgbClr val="00567D"/>
                </a:solidFill>
                <a:effectLst/>
              </a:rPr>
              <a:t>Shade must be ventilated, close to work areas, and accommodate resting employees.</a:t>
            </a:r>
          </a:p>
          <a:p>
            <a:pPr algn="l">
              <a:spcBef>
                <a:spcPts val="600"/>
              </a:spcBef>
              <a:buFont typeface="Arial" panose="020B0604020202020204" pitchFamily="34" charset="0"/>
              <a:buChar char="•"/>
            </a:pPr>
            <a:r>
              <a:rPr lang="en-US" sz="8400" b="0" i="0" dirty="0">
                <a:solidFill>
                  <a:srgbClr val="00567D"/>
                </a:solidFill>
                <a:effectLst/>
              </a:rPr>
              <a:t>Drinking Water:</a:t>
            </a:r>
          </a:p>
          <a:p>
            <a:pPr marL="742950" lvl="1" indent="-285750" algn="l">
              <a:spcBef>
                <a:spcPts val="400"/>
              </a:spcBef>
              <a:buFont typeface="Arial" panose="020B0604020202020204" pitchFamily="34" charset="0"/>
              <a:buChar char="•"/>
            </a:pPr>
            <a:r>
              <a:rPr lang="en-US" sz="8400" b="0" i="0" dirty="0">
                <a:solidFill>
                  <a:srgbClr val="00567D"/>
                </a:solidFill>
                <a:effectLst/>
              </a:rPr>
              <a:t>Provide enough cool or cold drinking water for each employee to consume 32 ounces per hour.</a:t>
            </a:r>
          </a:p>
          <a:p>
            <a:pPr algn="l">
              <a:spcBef>
                <a:spcPts val="600"/>
              </a:spcBef>
              <a:buFont typeface="Arial" panose="020B0604020202020204" pitchFamily="34" charset="0"/>
              <a:buChar char="•"/>
            </a:pPr>
            <a:r>
              <a:rPr lang="en-US" sz="8400" b="0" i="0" dirty="0">
                <a:solidFill>
                  <a:srgbClr val="00567D"/>
                </a:solidFill>
                <a:effectLst/>
              </a:rPr>
              <a:t>Supervisor and Employee Training:</a:t>
            </a:r>
          </a:p>
          <a:p>
            <a:pPr marL="742950" lvl="1" indent="-285750" algn="l">
              <a:spcBef>
                <a:spcPts val="400"/>
              </a:spcBef>
              <a:buFont typeface="Arial" panose="020B0604020202020204" pitchFamily="34" charset="0"/>
              <a:buChar char="•"/>
            </a:pPr>
            <a:r>
              <a:rPr lang="en-US" sz="8400" b="0" i="0" dirty="0">
                <a:solidFill>
                  <a:srgbClr val="00567D"/>
                </a:solidFill>
                <a:effectLst/>
              </a:rPr>
              <a:t>Annual training on heat illness risks, symptoms, first aid, and preventive practices. Training documentation</a:t>
            </a:r>
            <a:r>
              <a:rPr lang="en-US" sz="8400" dirty="0">
                <a:solidFill>
                  <a:srgbClr val="00567D"/>
                </a:solidFill>
              </a:rPr>
              <a:t> is required.</a:t>
            </a:r>
            <a:endParaRPr lang="en-US" sz="8400" b="0" i="0" dirty="0">
              <a:solidFill>
                <a:srgbClr val="00567D"/>
              </a:solidFill>
              <a:effectLst/>
            </a:endParaRPr>
          </a:p>
          <a:p>
            <a:pPr algn="l">
              <a:spcBef>
                <a:spcPts val="600"/>
              </a:spcBef>
              <a:buFont typeface="Arial" panose="020B0604020202020204" pitchFamily="34" charset="0"/>
              <a:buChar char="•"/>
            </a:pPr>
            <a:r>
              <a:rPr lang="en-US" sz="8400" b="0" i="0" dirty="0">
                <a:solidFill>
                  <a:srgbClr val="00567D"/>
                </a:solidFill>
                <a:effectLst/>
              </a:rPr>
              <a:t>Emergency Medical Plan:</a:t>
            </a:r>
          </a:p>
          <a:p>
            <a:pPr marL="742950" lvl="1" indent="-285750" algn="l">
              <a:spcBef>
                <a:spcPts val="400"/>
              </a:spcBef>
              <a:buFont typeface="Arial" panose="020B0604020202020204" pitchFamily="34" charset="0"/>
              <a:buChar char="•"/>
            </a:pPr>
            <a:r>
              <a:rPr lang="en-US" sz="8400" b="0" i="0" dirty="0">
                <a:solidFill>
                  <a:srgbClr val="00567D"/>
                </a:solidFill>
                <a:effectLst/>
              </a:rPr>
              <a:t>Implement plans for responding to heat illness signs, contacting emergency services, and providing first aid.</a:t>
            </a:r>
          </a:p>
          <a:p>
            <a:pPr algn="l">
              <a:spcBef>
                <a:spcPts val="600"/>
              </a:spcBef>
              <a:buFont typeface="Arial" panose="020B0604020202020204" pitchFamily="34" charset="0"/>
              <a:buChar char="•"/>
            </a:pPr>
            <a:r>
              <a:rPr lang="en-US" sz="8400" b="0" i="0" dirty="0">
                <a:solidFill>
                  <a:srgbClr val="00567D"/>
                </a:solidFill>
                <a:effectLst/>
              </a:rPr>
              <a:t>Acclimatization Plans:</a:t>
            </a:r>
          </a:p>
          <a:p>
            <a:pPr marL="742950" lvl="1" indent="-285750" algn="l">
              <a:spcBef>
                <a:spcPts val="400"/>
              </a:spcBef>
              <a:buFont typeface="Arial" panose="020B0604020202020204" pitchFamily="34" charset="0"/>
              <a:buChar char="•"/>
            </a:pPr>
            <a:r>
              <a:rPr lang="en-US" sz="8400" b="0" i="0" dirty="0">
                <a:solidFill>
                  <a:srgbClr val="00567D"/>
                </a:solidFill>
                <a:effectLst/>
              </a:rPr>
              <a:t>Develop practices for employees to adapt to heat, following guidelines or creating their own plan.</a:t>
            </a:r>
          </a:p>
          <a:p>
            <a:endParaRPr lang="en-US" dirty="0"/>
          </a:p>
        </p:txBody>
      </p:sp>
      <p:pic>
        <p:nvPicPr>
          <p:cNvPr id="2" name="Picture 1">
            <a:extLst>
              <a:ext uri="{FF2B5EF4-FFF2-40B4-BE49-F238E27FC236}">
                <a16:creationId xmlns:a16="http://schemas.microsoft.com/office/drawing/2014/main" id="{85AE2782-1954-4AC7-98A7-C8293AF327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11187" y="157307"/>
            <a:ext cx="1263272" cy="1293712"/>
          </a:xfrm>
          <a:prstGeom prst="rect">
            <a:avLst/>
          </a:prstGeom>
        </p:spPr>
      </p:pic>
      <p:sp>
        <p:nvSpPr>
          <p:cNvPr id="3" name="Slide Number Placeholder 2">
            <a:extLst>
              <a:ext uri="{FF2B5EF4-FFF2-40B4-BE49-F238E27FC236}">
                <a16:creationId xmlns:a16="http://schemas.microsoft.com/office/drawing/2014/main" id="{0EE35779-42DA-B6DA-5846-6448CFD859FF}"/>
              </a:ext>
            </a:extLst>
          </p:cNvPr>
          <p:cNvSpPr>
            <a:spLocks noGrp="1"/>
          </p:cNvSpPr>
          <p:nvPr>
            <p:ph type="sldNum" sz="quarter" idx="12"/>
          </p:nvPr>
        </p:nvSpPr>
        <p:spPr>
          <a:xfrm>
            <a:off x="33786" y="6295280"/>
            <a:ext cx="477290" cy="365125"/>
          </a:xfrm>
        </p:spPr>
        <p:txBody>
          <a:bodyPr/>
          <a:lstStyle/>
          <a:p>
            <a:fld id="{99562CDD-8BC9-4CF6-AA03-D93997F55C9A}" type="slidenum">
              <a:rPr lang="en-US" smtClean="0">
                <a:solidFill>
                  <a:srgbClr val="00567D"/>
                </a:solidFill>
              </a:rPr>
              <a:pPr/>
              <a:t>39</a:t>
            </a:fld>
            <a:endParaRPr lang="en-US" dirty="0">
              <a:solidFill>
                <a:srgbClr val="00567D"/>
              </a:solidFill>
            </a:endParaRPr>
          </a:p>
        </p:txBody>
      </p:sp>
    </p:spTree>
    <p:extLst>
      <p:ext uri="{BB962C8B-B14F-4D97-AF65-F5344CB8AC3E}">
        <p14:creationId xmlns:p14="http://schemas.microsoft.com/office/powerpoint/2010/main" val="3190409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46C75C-12F0-480C-9C37-07E5A7B335C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2A45F8F1-C9A7-42B6-BB1A-41627145F1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11DB5A8B-A28A-AF7B-B519-F4563C69B1D1}"/>
              </a:ext>
            </a:extLst>
          </p:cNvPr>
          <p:cNvSpPr>
            <a:spLocks noGrp="1"/>
          </p:cNvSpPr>
          <p:nvPr>
            <p:ph type="sldNum" sz="quarter" idx="12"/>
          </p:nvPr>
        </p:nvSpPr>
        <p:spPr/>
        <p:txBody>
          <a:bodyPr/>
          <a:lstStyle/>
          <a:p>
            <a:fld id="{99562CDD-8BC9-4CF6-AA03-D93997F55C9A}" type="slidenum">
              <a:rPr lang="en-US" smtClean="0"/>
              <a:pPr/>
              <a:t>4</a:t>
            </a:fld>
            <a:endParaRPr lang="en-US" dirty="0"/>
          </a:p>
        </p:txBody>
      </p:sp>
      <p:sp>
        <p:nvSpPr>
          <p:cNvPr id="9" name="Title 8">
            <a:extLst>
              <a:ext uri="{FF2B5EF4-FFF2-40B4-BE49-F238E27FC236}">
                <a16:creationId xmlns:a16="http://schemas.microsoft.com/office/drawing/2014/main" id="{77D61C59-AA2E-4B41-9E1C-C1AF1DC66164}"/>
              </a:ext>
            </a:extLst>
          </p:cNvPr>
          <p:cNvSpPr txBox="1">
            <a:spLocks noGrp="1"/>
          </p:cNvSpPr>
          <p:nvPr>
            <p:ph type="title" idx="4294967295"/>
          </p:nvPr>
        </p:nvSpPr>
        <p:spPr>
          <a:xfrm>
            <a:off x="1382221" y="247638"/>
            <a:ext cx="10616491"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Illness Prevention  / Wildfire Smoke Hazards </a:t>
            </a:r>
            <a:endParaRPr kumimoji="0" lang="en-US" sz="4000" b="0" i="0" u="none" strike="noStrike" kern="1200" cap="none" spc="0" normalizeH="0" baseline="0" noProof="0" dirty="0">
              <a:ln>
                <a:noFill/>
              </a:ln>
              <a:solidFill>
                <a:srgbClr val="00567D"/>
              </a:solidFill>
              <a:effectLst/>
              <a:uLnTx/>
              <a:uFillTx/>
              <a:latin typeface="+mn-lt"/>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7A5541AA-0630-4F60-A448-A1DAF1974BFA}"/>
              </a:ext>
            </a:extLst>
          </p:cNvPr>
          <p:cNvSpPr txBox="1"/>
          <p:nvPr/>
        </p:nvSpPr>
        <p:spPr>
          <a:xfrm>
            <a:off x="1382221" y="1240443"/>
            <a:ext cx="10099626" cy="5632311"/>
          </a:xfrm>
          <a:prstGeom prst="rect">
            <a:avLst/>
          </a:prstGeom>
          <a:noFill/>
        </p:spPr>
        <p:txBody>
          <a:bodyPr wrap="square" rtlCol="0">
            <a:spAutoFit/>
          </a:bodyPr>
          <a:lstStyle/>
          <a:p>
            <a:r>
              <a:rPr lang="en-US" sz="2000" dirty="0">
                <a:solidFill>
                  <a:srgbClr val="00567D"/>
                </a:solidFill>
              </a:rPr>
              <a:t>This two-topic workshop reviews the training requirements found in Oregon OSHA's rules, rule exemptions, and industry best practices and advanced hazard analysis methods. You will also learn about employees’ rights. See below for additional class details. </a:t>
            </a:r>
          </a:p>
          <a:p>
            <a:pPr marL="457200" indent="-457200">
              <a:buFont typeface="Arial" panose="020B0604020202020204" pitchFamily="34" charset="0"/>
              <a:buChar char="•"/>
            </a:pPr>
            <a:endParaRPr lang="en-US" sz="2000" dirty="0">
              <a:solidFill>
                <a:srgbClr val="00567D"/>
              </a:solidFill>
            </a:endParaRPr>
          </a:p>
          <a:p>
            <a:r>
              <a:rPr lang="en-US" sz="2000" b="1" dirty="0">
                <a:solidFill>
                  <a:srgbClr val="00567D"/>
                </a:solidFill>
              </a:rPr>
              <a:t>Heat Illness Prevention (Topic 1)</a:t>
            </a:r>
          </a:p>
          <a:p>
            <a:pPr marL="457200" indent="-457200">
              <a:buFont typeface="Arial" panose="020B0604020202020204" pitchFamily="34" charset="0"/>
              <a:buChar char="•"/>
            </a:pPr>
            <a:r>
              <a:rPr lang="en-US" sz="2000" dirty="0">
                <a:solidFill>
                  <a:srgbClr val="00567D"/>
                </a:solidFill>
              </a:rPr>
              <a:t>You will learn about heat-related illnesses with their common signs, symptoms, recommended first aid responses, and risk factors. This class discusses control measures the rules require employers to provide at certain heat indices, such as access to shade and drinking water. You will learn how the heat index is measured and how to utilize NIOSH’s Heat Safety Tool app. This class walks you through how to develop and implement a written plan for acclimatization and create a heat illness prevention plan. </a:t>
            </a:r>
          </a:p>
          <a:p>
            <a:pPr marL="457200" indent="-457200">
              <a:buFont typeface="Arial" panose="020B0604020202020204" pitchFamily="34" charset="0"/>
              <a:buChar char="•"/>
            </a:pPr>
            <a:endParaRPr lang="en-US" sz="2000" dirty="0">
              <a:solidFill>
                <a:srgbClr val="00567D"/>
              </a:solidFill>
            </a:endParaRPr>
          </a:p>
          <a:p>
            <a:r>
              <a:rPr lang="en-US" sz="2000" b="1" dirty="0">
                <a:solidFill>
                  <a:srgbClr val="00567D"/>
                </a:solidFill>
              </a:rPr>
              <a:t>Wildfire Smoke Hazards (Topic 2)</a:t>
            </a:r>
          </a:p>
          <a:p>
            <a:pPr marL="457200" indent="-457200">
              <a:buFont typeface="Arial" panose="020B0604020202020204" pitchFamily="34" charset="0"/>
              <a:buChar char="•"/>
            </a:pPr>
            <a:r>
              <a:rPr lang="en-US" sz="2000" dirty="0">
                <a:solidFill>
                  <a:srgbClr val="00567D"/>
                </a:solidFill>
              </a:rPr>
              <a:t>You will learn about, air quality measurements, potential health effects and symptoms of wildfire smoke exposure, and proper usage of filtering facepiece respirators.</a:t>
            </a:r>
          </a:p>
          <a:p>
            <a:pPr marL="457200" indent="-457200">
              <a:buFont typeface="Arial" panose="020B0604020202020204" pitchFamily="34" charset="0"/>
              <a:buChar char="•"/>
            </a:pPr>
            <a:endParaRPr lang="en-US" sz="2800" dirty="0">
              <a:solidFill>
                <a:srgbClr val="00567D"/>
              </a:solidFill>
            </a:endParaRPr>
          </a:p>
          <a:p>
            <a:endParaRPr lang="en-US" sz="3200" dirty="0">
              <a:solidFill>
                <a:srgbClr val="00567D"/>
              </a:solidFill>
            </a:endParaRPr>
          </a:p>
        </p:txBody>
      </p:sp>
      <p:pic>
        <p:nvPicPr>
          <p:cNvPr id="4" name="Picture 3">
            <a:extLst>
              <a:ext uri="{FF2B5EF4-FFF2-40B4-BE49-F238E27FC236}">
                <a16:creationId xmlns:a16="http://schemas.microsoft.com/office/drawing/2014/main" id="{73F4BF46-214C-E837-BBBA-685288CCAAB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spTree>
    <p:extLst>
      <p:ext uri="{BB962C8B-B14F-4D97-AF65-F5344CB8AC3E}">
        <p14:creationId xmlns:p14="http://schemas.microsoft.com/office/powerpoint/2010/main" val="946249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64096-88F8-095D-1BDA-4288DD6A49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7CF6A7-507C-7CC6-B985-AB0BD66BD116}"/>
              </a:ext>
            </a:extLst>
          </p:cNvPr>
          <p:cNvSpPr>
            <a:spLocks noGrp="1"/>
          </p:cNvSpPr>
          <p:nvPr>
            <p:ph type="title"/>
          </p:nvPr>
        </p:nvSpPr>
        <p:spPr>
          <a:xfrm>
            <a:off x="258143" y="135257"/>
            <a:ext cx="10515600" cy="1567556"/>
          </a:xfrm>
        </p:spPr>
        <p:txBody>
          <a:bodyPr>
            <a:normAutofit/>
          </a:bodyPr>
          <a:lstStyle/>
          <a:p>
            <a:r>
              <a:rPr lang="en-US" b="1" dirty="0">
                <a:solidFill>
                  <a:srgbClr val="00567D"/>
                </a:solidFill>
                <a:latin typeface="+mn-lt"/>
                <a:ea typeface="+mn-ea"/>
                <a:cs typeface="+mn-cs"/>
              </a:rPr>
              <a:t>Heat Illness Prevention Rule Summary</a:t>
            </a:r>
            <a:br>
              <a:rPr lang="en-US" b="1" dirty="0">
                <a:solidFill>
                  <a:srgbClr val="00567D"/>
                </a:solidFill>
                <a:latin typeface="+mn-lt"/>
                <a:ea typeface="+mn-ea"/>
                <a:cs typeface="+mn-cs"/>
              </a:rPr>
            </a:br>
            <a:endParaRPr lang="en-US" sz="2400" dirty="0">
              <a:solidFill>
                <a:srgbClr val="00567D"/>
              </a:solidFill>
              <a:latin typeface="+mn-lt"/>
            </a:endParaRPr>
          </a:p>
        </p:txBody>
      </p:sp>
      <p:sp>
        <p:nvSpPr>
          <p:cNvPr id="6" name="Content Placeholder 5">
            <a:extLst>
              <a:ext uri="{FF2B5EF4-FFF2-40B4-BE49-F238E27FC236}">
                <a16:creationId xmlns:a16="http://schemas.microsoft.com/office/drawing/2014/main" id="{F44E8940-054E-1A49-5339-9AD41F46C230}"/>
              </a:ext>
            </a:extLst>
          </p:cNvPr>
          <p:cNvSpPr>
            <a:spLocks noGrp="1"/>
          </p:cNvSpPr>
          <p:nvPr>
            <p:ph sz="half" idx="2"/>
          </p:nvPr>
        </p:nvSpPr>
        <p:spPr>
          <a:xfrm>
            <a:off x="395548" y="1451019"/>
            <a:ext cx="10610706" cy="4979270"/>
          </a:xfrm>
        </p:spPr>
        <p:txBody>
          <a:bodyPr>
            <a:noAutofit/>
          </a:bodyPr>
          <a:lstStyle/>
          <a:p>
            <a:pPr marL="0" indent="0" algn="l">
              <a:buNone/>
            </a:pPr>
            <a:r>
              <a:rPr lang="en-US" sz="2200" b="1" i="0" dirty="0">
                <a:solidFill>
                  <a:srgbClr val="00567D"/>
                </a:solidFill>
                <a:effectLst/>
              </a:rPr>
              <a:t>90 Heat Index: High Heat ADDITIONAL Practices</a:t>
            </a:r>
          </a:p>
          <a:p>
            <a:pPr algn="l">
              <a:spcBef>
                <a:spcPts val="600"/>
              </a:spcBef>
              <a:buFont typeface="Arial" panose="020B0604020202020204" pitchFamily="34" charset="0"/>
              <a:buChar char="•"/>
            </a:pPr>
            <a:r>
              <a:rPr lang="en-US" sz="2100" b="0" i="0" dirty="0">
                <a:solidFill>
                  <a:srgbClr val="00567D"/>
                </a:solidFill>
                <a:effectLst/>
              </a:rPr>
              <a:t>Communication:</a:t>
            </a:r>
          </a:p>
          <a:p>
            <a:pPr marL="742950" lvl="1" indent="-285750" algn="l">
              <a:spcBef>
                <a:spcPts val="0"/>
              </a:spcBef>
              <a:buFont typeface="Arial" panose="020B0604020202020204" pitchFamily="34" charset="0"/>
              <a:buChar char="•"/>
            </a:pPr>
            <a:r>
              <a:rPr lang="en-US" sz="2100" b="0" i="0" dirty="0">
                <a:solidFill>
                  <a:srgbClr val="00567D"/>
                </a:solidFill>
                <a:effectLst/>
              </a:rPr>
              <a:t>Maintain voice, observation, or electronic communication for employee-supervisor contact.</a:t>
            </a:r>
          </a:p>
          <a:p>
            <a:pPr marL="742950" lvl="1" indent="-285750" algn="l">
              <a:spcBef>
                <a:spcPts val="0"/>
              </a:spcBef>
              <a:buFont typeface="Arial" panose="020B0604020202020204" pitchFamily="34" charset="0"/>
              <a:buChar char="•"/>
            </a:pPr>
            <a:r>
              <a:rPr lang="en-US" sz="2100" b="0" i="0" dirty="0">
                <a:solidFill>
                  <a:srgbClr val="00567D"/>
                </a:solidFill>
                <a:effectLst/>
              </a:rPr>
              <a:t>Use cell phones or texts only with reliable reception.</a:t>
            </a:r>
          </a:p>
          <a:p>
            <a:pPr algn="l">
              <a:spcBef>
                <a:spcPts val="600"/>
              </a:spcBef>
              <a:buFont typeface="Arial" panose="020B0604020202020204" pitchFamily="34" charset="0"/>
              <a:buChar char="•"/>
            </a:pPr>
            <a:r>
              <a:rPr lang="en-US" sz="2100" b="0" i="0" dirty="0">
                <a:solidFill>
                  <a:srgbClr val="00567D"/>
                </a:solidFill>
                <a:effectLst/>
              </a:rPr>
              <a:t>Monitoring for Heat Illness:</a:t>
            </a:r>
          </a:p>
          <a:p>
            <a:pPr marL="742950" lvl="1" indent="-285750" algn="l">
              <a:spcBef>
                <a:spcPts val="0"/>
              </a:spcBef>
              <a:buFont typeface="Arial" panose="020B0604020202020204" pitchFamily="34" charset="0"/>
              <a:buChar char="•"/>
            </a:pPr>
            <a:r>
              <a:rPr lang="en-US" sz="2100" b="0" i="0" dirty="0">
                <a:solidFill>
                  <a:srgbClr val="00567D"/>
                </a:solidFill>
                <a:effectLst/>
              </a:rPr>
              <a:t>Regular checks on solo workers via radio, cell phone, or other methods.</a:t>
            </a:r>
          </a:p>
          <a:p>
            <a:pPr marL="742950" lvl="1" indent="-285750" algn="l">
              <a:spcBef>
                <a:spcPts val="0"/>
              </a:spcBef>
              <a:buFont typeface="Arial" panose="020B0604020202020204" pitchFamily="34" charset="0"/>
              <a:buChar char="•"/>
            </a:pPr>
            <a:r>
              <a:rPr lang="en-US" sz="2100" b="0" i="0" dirty="0">
                <a:solidFill>
                  <a:srgbClr val="00567D"/>
                </a:solidFill>
                <a:effectLst/>
              </a:rPr>
              <a:t>Implement a mandatory buddy system.</a:t>
            </a:r>
          </a:p>
          <a:p>
            <a:pPr marL="742950" lvl="1" indent="-285750" algn="l">
              <a:spcBef>
                <a:spcPts val="0"/>
              </a:spcBef>
              <a:buFont typeface="Arial" panose="020B0604020202020204" pitchFamily="34" charset="0"/>
              <a:buChar char="•"/>
            </a:pPr>
            <a:r>
              <a:rPr lang="en-US" sz="2100" b="0" i="0" dirty="0">
                <a:solidFill>
                  <a:srgbClr val="00567D"/>
                </a:solidFill>
                <a:effectLst/>
              </a:rPr>
              <a:t>Use other effective observation/communication methods as needed.</a:t>
            </a:r>
          </a:p>
          <a:p>
            <a:pPr marL="742950" lvl="1" indent="-285750" algn="l">
              <a:spcBef>
                <a:spcPts val="0"/>
              </a:spcBef>
              <a:buFont typeface="Arial" panose="020B0604020202020204" pitchFamily="34" charset="0"/>
              <a:buChar char="•"/>
            </a:pPr>
            <a:r>
              <a:rPr lang="en-US" sz="2100" dirty="0">
                <a:solidFill>
                  <a:srgbClr val="00567D"/>
                </a:solidFill>
              </a:rPr>
              <a:t>Monitor indoor temperatures when no mechanical ventilation is available.</a:t>
            </a:r>
            <a:endParaRPr lang="en-US" sz="2100" b="0" i="0" dirty="0">
              <a:solidFill>
                <a:srgbClr val="00567D"/>
              </a:solidFill>
              <a:effectLst/>
            </a:endParaRPr>
          </a:p>
          <a:p>
            <a:pPr algn="l">
              <a:spcBef>
                <a:spcPts val="600"/>
              </a:spcBef>
              <a:buFont typeface="Arial" panose="020B0604020202020204" pitchFamily="34" charset="0"/>
              <a:buChar char="•"/>
            </a:pPr>
            <a:r>
              <a:rPr lang="en-US" sz="2100" b="0" i="0" dirty="0">
                <a:solidFill>
                  <a:srgbClr val="00567D"/>
                </a:solidFill>
                <a:effectLst/>
              </a:rPr>
              <a:t>Emergency Response Designation:</a:t>
            </a:r>
          </a:p>
          <a:p>
            <a:pPr marL="742950" lvl="1" indent="-285750" algn="l">
              <a:spcBef>
                <a:spcPts val="0"/>
              </a:spcBef>
              <a:buFont typeface="Arial" panose="020B0604020202020204" pitchFamily="34" charset="0"/>
              <a:buChar char="•"/>
            </a:pPr>
            <a:r>
              <a:rPr lang="en-US" sz="2100" b="0" i="0" dirty="0">
                <a:solidFill>
                  <a:srgbClr val="00567D"/>
                </a:solidFill>
                <a:effectLst/>
              </a:rPr>
              <a:t>Assign specific employees to call for emergency medical services.</a:t>
            </a:r>
          </a:p>
          <a:p>
            <a:pPr marL="742950" lvl="1" indent="-285750" algn="l">
              <a:spcBef>
                <a:spcPts val="0"/>
              </a:spcBef>
              <a:buFont typeface="Arial" panose="020B0604020202020204" pitchFamily="34" charset="0"/>
              <a:buChar char="•"/>
            </a:pPr>
            <a:r>
              <a:rPr lang="en-US" sz="2100" b="0" i="0" dirty="0">
                <a:solidFill>
                  <a:srgbClr val="00567D"/>
                </a:solidFill>
                <a:effectLst/>
              </a:rPr>
              <a:t>Permit other employees to call for emergency services if designated staff are unavailable.</a:t>
            </a:r>
          </a:p>
          <a:p>
            <a:pPr algn="l">
              <a:spcBef>
                <a:spcPts val="600"/>
              </a:spcBef>
              <a:buFont typeface="Arial" panose="020B0604020202020204" pitchFamily="34" charset="0"/>
              <a:buChar char="•"/>
            </a:pPr>
            <a:r>
              <a:rPr lang="en-US" sz="2100" b="0" i="0" dirty="0">
                <a:solidFill>
                  <a:srgbClr val="00567D"/>
                </a:solidFill>
                <a:effectLst/>
              </a:rPr>
              <a:t>Rest Breaks for Heat Illness Prevention:</a:t>
            </a:r>
          </a:p>
          <a:p>
            <a:pPr marL="742950" lvl="1" indent="-285750" algn="l">
              <a:spcBef>
                <a:spcPts val="0"/>
              </a:spcBef>
              <a:buFont typeface="Arial" panose="020B0604020202020204" pitchFamily="34" charset="0"/>
              <a:buChar char="•"/>
            </a:pPr>
            <a:r>
              <a:rPr lang="en-US" sz="2100" b="0" i="0" dirty="0">
                <a:solidFill>
                  <a:srgbClr val="00567D"/>
                </a:solidFill>
                <a:effectLst/>
              </a:rPr>
              <a:t>Provide rest breaks aligned with policy or law requirements.</a:t>
            </a:r>
          </a:p>
          <a:p>
            <a:pPr marL="742950" lvl="1" indent="-285750" algn="l">
              <a:spcBef>
                <a:spcPts val="0"/>
              </a:spcBef>
              <a:buFont typeface="Arial" panose="020B0604020202020204" pitchFamily="34" charset="0"/>
              <a:buChar char="•"/>
            </a:pPr>
            <a:r>
              <a:rPr lang="en-US" sz="2100" b="0" i="0" dirty="0">
                <a:solidFill>
                  <a:srgbClr val="00567D"/>
                </a:solidFill>
                <a:effectLst/>
              </a:rPr>
              <a:t>Treat preventive cool-down breaks as part of work duties.</a:t>
            </a:r>
          </a:p>
        </p:txBody>
      </p:sp>
      <p:pic>
        <p:nvPicPr>
          <p:cNvPr id="2" name="Picture 1">
            <a:extLst>
              <a:ext uri="{FF2B5EF4-FFF2-40B4-BE49-F238E27FC236}">
                <a16:creationId xmlns:a16="http://schemas.microsoft.com/office/drawing/2014/main" id="{10E5E02E-3BDF-C151-5F4E-24E5E25444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11187" y="157307"/>
            <a:ext cx="1263272" cy="1293712"/>
          </a:xfrm>
          <a:prstGeom prst="rect">
            <a:avLst/>
          </a:prstGeom>
        </p:spPr>
      </p:pic>
      <p:sp>
        <p:nvSpPr>
          <p:cNvPr id="3" name="Slide Number Placeholder 2">
            <a:extLst>
              <a:ext uri="{FF2B5EF4-FFF2-40B4-BE49-F238E27FC236}">
                <a16:creationId xmlns:a16="http://schemas.microsoft.com/office/drawing/2014/main" id="{FA4DD019-E4F8-31EA-29DF-600F2B662601}"/>
              </a:ext>
            </a:extLst>
          </p:cNvPr>
          <p:cNvSpPr>
            <a:spLocks noGrp="1"/>
          </p:cNvSpPr>
          <p:nvPr>
            <p:ph type="sldNum" sz="quarter" idx="12"/>
          </p:nvPr>
        </p:nvSpPr>
        <p:spPr>
          <a:xfrm>
            <a:off x="33786" y="6295280"/>
            <a:ext cx="477290" cy="365125"/>
          </a:xfrm>
        </p:spPr>
        <p:txBody>
          <a:bodyPr/>
          <a:lstStyle/>
          <a:p>
            <a:fld id="{99562CDD-8BC9-4CF6-AA03-D93997F55C9A}" type="slidenum">
              <a:rPr lang="en-US" smtClean="0">
                <a:solidFill>
                  <a:srgbClr val="00567D"/>
                </a:solidFill>
              </a:rPr>
              <a:pPr/>
              <a:t>40</a:t>
            </a:fld>
            <a:endParaRPr lang="en-US" dirty="0">
              <a:solidFill>
                <a:srgbClr val="00567D"/>
              </a:solidFill>
            </a:endParaRPr>
          </a:p>
        </p:txBody>
      </p:sp>
    </p:spTree>
    <p:extLst>
      <p:ext uri="{BB962C8B-B14F-4D97-AF65-F5344CB8AC3E}">
        <p14:creationId xmlns:p14="http://schemas.microsoft.com/office/powerpoint/2010/main" val="2904191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EEE12-CE10-9F3D-CDB2-B7DE4F8D9A8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66F2F48-A14C-ECCC-6AB9-7B8106859DE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6C625197-C3DC-F06A-A684-C3559EE8D658}"/>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C0B07DAB-DFDC-57BF-8763-4BF64420823F}"/>
              </a:ext>
            </a:extLst>
          </p:cNvPr>
          <p:cNvSpPr>
            <a:spLocks noGrp="1"/>
          </p:cNvSpPr>
          <p:nvPr>
            <p:ph type="sldNum" sz="quarter" idx="12"/>
          </p:nvPr>
        </p:nvSpPr>
        <p:spPr/>
        <p:txBody>
          <a:bodyPr/>
          <a:lstStyle/>
          <a:p>
            <a:fld id="{99562CDD-8BC9-4CF6-AA03-D93997F55C9A}" type="slidenum">
              <a:rPr lang="en-US" smtClean="0"/>
              <a:pPr/>
              <a:t>41</a:t>
            </a:fld>
            <a:endParaRPr lang="en-US" dirty="0"/>
          </a:p>
        </p:txBody>
      </p:sp>
      <p:sp>
        <p:nvSpPr>
          <p:cNvPr id="9" name="Title 8">
            <a:extLst>
              <a:ext uri="{FF2B5EF4-FFF2-40B4-BE49-F238E27FC236}">
                <a16:creationId xmlns:a16="http://schemas.microsoft.com/office/drawing/2014/main" id="{40ABB009-85CE-B5AB-179B-48630CA93D4C}"/>
              </a:ext>
            </a:extLst>
          </p:cNvPr>
          <p:cNvSpPr txBox="1">
            <a:spLocks noGrp="1"/>
          </p:cNvSpPr>
          <p:nvPr>
            <p:ph type="title" idx="4294967295"/>
          </p:nvPr>
        </p:nvSpPr>
        <p:spPr>
          <a:xfrm>
            <a:off x="1129275" y="410779"/>
            <a:ext cx="537300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Wildfire Smoke (Topic 2)</a:t>
            </a:r>
          </a:p>
        </p:txBody>
      </p:sp>
      <p:pic>
        <p:nvPicPr>
          <p:cNvPr id="4" name="Picture 3">
            <a:extLst>
              <a:ext uri="{FF2B5EF4-FFF2-40B4-BE49-F238E27FC236}">
                <a16:creationId xmlns:a16="http://schemas.microsoft.com/office/drawing/2014/main" id="{59767EA7-20F2-743F-237D-912F19A989A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95FB880E-D785-69D1-2A2D-1915B9AD9A6A}"/>
              </a:ext>
            </a:extLst>
          </p:cNvPr>
          <p:cNvSpPr txBox="1"/>
          <p:nvPr/>
        </p:nvSpPr>
        <p:spPr>
          <a:xfrm>
            <a:off x="1387637" y="1542767"/>
            <a:ext cx="5712837" cy="6063198"/>
          </a:xfrm>
          <a:prstGeom prst="rect">
            <a:avLst/>
          </a:prstGeom>
          <a:noFill/>
        </p:spPr>
        <p:txBody>
          <a:bodyPr wrap="square">
            <a:spAutoFit/>
          </a:bodyPr>
          <a:lstStyle/>
          <a:p>
            <a:r>
              <a:rPr lang="en-US" sz="2800" b="1" dirty="0">
                <a:solidFill>
                  <a:srgbClr val="00567D"/>
                </a:solidFill>
              </a:rPr>
              <a:t>We will cover the following</a:t>
            </a:r>
            <a:r>
              <a:rPr lang="en-US" sz="2800" dirty="0">
                <a:solidFill>
                  <a:srgbClr val="00567D"/>
                </a:solidFill>
              </a:rPr>
              <a:t>:</a:t>
            </a:r>
          </a:p>
          <a:p>
            <a:pPr marL="285750" indent="-285750">
              <a:buFont typeface="Arial" panose="020B0604020202020204" pitchFamily="34" charset="0"/>
              <a:buChar char="•"/>
            </a:pPr>
            <a:r>
              <a:rPr lang="en-US" sz="2800" dirty="0">
                <a:solidFill>
                  <a:srgbClr val="00567D"/>
                </a:solidFill>
              </a:rPr>
              <a:t>Definitions</a:t>
            </a:r>
          </a:p>
          <a:p>
            <a:pPr marL="285750" indent="-285750">
              <a:buFont typeface="Arial" panose="020B0604020202020204" pitchFamily="34" charset="0"/>
              <a:buChar char="•"/>
            </a:pPr>
            <a:r>
              <a:rPr lang="en-US" sz="2800" dirty="0">
                <a:solidFill>
                  <a:srgbClr val="00567D"/>
                </a:solidFill>
              </a:rPr>
              <a:t>Scope and Exemptions</a:t>
            </a:r>
          </a:p>
          <a:p>
            <a:pPr marL="285750" indent="-285750">
              <a:buFont typeface="Arial" panose="020B0604020202020204" pitchFamily="34" charset="0"/>
              <a:buChar char="•"/>
            </a:pPr>
            <a:r>
              <a:rPr lang="en-US" sz="2800" dirty="0">
                <a:solidFill>
                  <a:srgbClr val="00567D"/>
                </a:solidFill>
              </a:rPr>
              <a:t>Characteristics of Smoke and Exposure</a:t>
            </a:r>
          </a:p>
          <a:p>
            <a:pPr marL="285750" indent="-285750">
              <a:buFont typeface="Arial" panose="020B0604020202020204" pitchFamily="34" charset="0"/>
              <a:buChar char="•"/>
            </a:pPr>
            <a:r>
              <a:rPr lang="en-US" sz="2800" dirty="0">
                <a:solidFill>
                  <a:srgbClr val="00567D"/>
                </a:solidFill>
              </a:rPr>
              <a:t>Information and Training</a:t>
            </a:r>
          </a:p>
          <a:p>
            <a:pPr marL="285750" indent="-285750">
              <a:buFont typeface="Arial" panose="020B0604020202020204" pitchFamily="34" charset="0"/>
              <a:buChar char="•"/>
            </a:pPr>
            <a:r>
              <a:rPr lang="en-US" sz="2800" dirty="0">
                <a:solidFill>
                  <a:srgbClr val="00567D"/>
                </a:solidFill>
              </a:rPr>
              <a:t>Exposure Controls</a:t>
            </a:r>
          </a:p>
          <a:p>
            <a:pPr marL="285750" indent="-285750">
              <a:buFont typeface="Arial" panose="020B0604020202020204" pitchFamily="34" charset="0"/>
              <a:buChar char="•"/>
            </a:pPr>
            <a:r>
              <a:rPr lang="en-US" sz="2800" dirty="0">
                <a:solidFill>
                  <a:srgbClr val="00567D"/>
                </a:solidFill>
              </a:rPr>
              <a:t>Usage of filtering facepiece respirators</a:t>
            </a:r>
          </a:p>
          <a:p>
            <a:pPr marL="285750" indent="-285750">
              <a:buFont typeface="Arial" panose="020B0604020202020204" pitchFamily="34" charset="0"/>
              <a:buChar char="•"/>
            </a:pPr>
            <a:r>
              <a:rPr lang="en-US" sz="2800" dirty="0">
                <a:solidFill>
                  <a:srgbClr val="00567D"/>
                </a:solidFill>
              </a:rPr>
              <a:t>Rule Wrap-up and Summary</a:t>
            </a:r>
          </a:p>
          <a:p>
            <a:pPr lvl="2"/>
            <a:r>
              <a:rPr lang="en-US" b="1" dirty="0"/>
              <a:t> </a:t>
            </a:r>
          </a:p>
          <a:p>
            <a:pPr lvl="2"/>
            <a:endParaRPr lang="en-US" b="1"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solidFill>
                <a:srgbClr val="00B050"/>
              </a:solidFill>
            </a:endParaRPr>
          </a:p>
          <a:p>
            <a:pPr marL="285750" indent="-285750">
              <a:buFont typeface="Arial" panose="020B0604020202020204" pitchFamily="34" charset="0"/>
              <a:buChar char="•"/>
            </a:pPr>
            <a:endParaRPr lang="en-US" dirty="0">
              <a:solidFill>
                <a:srgbClr val="00B050"/>
              </a:solidFill>
            </a:endParaRPr>
          </a:p>
        </p:txBody>
      </p:sp>
      <p:pic>
        <p:nvPicPr>
          <p:cNvPr id="5" name="Picture 4" descr="Picture of a wildfire and smoke.">
            <a:extLst>
              <a:ext uri="{FF2B5EF4-FFF2-40B4-BE49-F238E27FC236}">
                <a16:creationId xmlns:a16="http://schemas.microsoft.com/office/drawing/2014/main" id="{6D7875A2-DA00-82A3-6584-967821E44F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355" y="1349829"/>
            <a:ext cx="5712837" cy="4275104"/>
          </a:xfrm>
          <a:prstGeom prst="rect">
            <a:avLst/>
          </a:prstGeom>
        </p:spPr>
      </p:pic>
    </p:spTree>
    <p:extLst>
      <p:ext uri="{BB962C8B-B14F-4D97-AF65-F5344CB8AC3E}">
        <p14:creationId xmlns:p14="http://schemas.microsoft.com/office/powerpoint/2010/main" val="2222283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BABE-B10E-F99B-E8E7-3AD39116654E}"/>
              </a:ext>
            </a:extLst>
          </p:cNvPr>
          <p:cNvSpPr>
            <a:spLocks noGrp="1"/>
          </p:cNvSpPr>
          <p:nvPr>
            <p:ph type="title"/>
          </p:nvPr>
        </p:nvSpPr>
        <p:spPr>
          <a:xfrm>
            <a:off x="-1" y="0"/>
            <a:ext cx="11613823" cy="1066945"/>
          </a:xfrm>
        </p:spPr>
        <p:txBody>
          <a:bodyPr>
            <a:normAutofit/>
          </a:bodyPr>
          <a:lstStyle/>
          <a:p>
            <a:r>
              <a:rPr lang="en-US" sz="3000" b="1" dirty="0">
                <a:solidFill>
                  <a:srgbClr val="00567D"/>
                </a:solidFill>
              </a:rPr>
              <a:t>Timeline and Severity from Oregon Department of Forestry </a:t>
            </a:r>
          </a:p>
        </p:txBody>
      </p:sp>
      <p:pic>
        <p:nvPicPr>
          <p:cNvPr id="9" name="Picture 8" descr="Image of an Oregon Department of Forestry fire history acres burned from 1911-2022.">
            <a:extLst>
              <a:ext uri="{FF2B5EF4-FFF2-40B4-BE49-F238E27FC236}">
                <a16:creationId xmlns:a16="http://schemas.microsoft.com/office/drawing/2014/main" id="{E5406F4B-980C-B671-E198-211681A725C8}"/>
              </a:ext>
            </a:extLst>
          </p:cNvPr>
          <p:cNvPicPr>
            <a:picLocks noChangeAspect="1"/>
          </p:cNvPicPr>
          <p:nvPr/>
        </p:nvPicPr>
        <p:blipFill>
          <a:blip r:embed="rId3"/>
          <a:stretch>
            <a:fillRect/>
          </a:stretch>
        </p:blipFill>
        <p:spPr>
          <a:xfrm>
            <a:off x="0" y="903170"/>
            <a:ext cx="12192000" cy="5954830"/>
          </a:xfrm>
          <a:prstGeom prst="rect">
            <a:avLst/>
          </a:prstGeom>
        </p:spPr>
      </p:pic>
      <p:sp>
        <p:nvSpPr>
          <p:cNvPr id="3" name="TextBox 2">
            <a:extLst>
              <a:ext uri="{FF2B5EF4-FFF2-40B4-BE49-F238E27FC236}">
                <a16:creationId xmlns:a16="http://schemas.microsoft.com/office/drawing/2014/main" id="{3800AB57-0730-0FA2-9068-32FE07DBC285}"/>
              </a:ext>
            </a:extLst>
          </p:cNvPr>
          <p:cNvSpPr txBox="1"/>
          <p:nvPr/>
        </p:nvSpPr>
        <p:spPr>
          <a:xfrm>
            <a:off x="1012371" y="5373813"/>
            <a:ext cx="10319657" cy="923330"/>
          </a:xfrm>
          <a:prstGeom prst="rect">
            <a:avLst/>
          </a:prstGeom>
          <a:solidFill>
            <a:schemeClr val="bg1"/>
          </a:solidFill>
        </p:spPr>
        <p:txBody>
          <a:bodyPr wrap="square" rtlCol="0">
            <a:spAutoFit/>
          </a:bodyPr>
          <a:lstStyle/>
          <a:p>
            <a:pPr algn="ctr"/>
            <a:endParaRPr lang="en-US" b="1" dirty="0">
              <a:solidFill>
                <a:srgbClr val="00567D"/>
              </a:solidFill>
            </a:endParaRPr>
          </a:p>
          <a:p>
            <a:pPr algn="ctr"/>
            <a:r>
              <a:rPr lang="en-US" dirty="0">
                <a:solidFill>
                  <a:srgbClr val="00567D"/>
                </a:solidFill>
              </a:rPr>
              <a:t>To view a larger image, visit: </a:t>
            </a:r>
            <a:r>
              <a:rPr lang="en-US" dirty="0">
                <a:hlinkClick r:id="rId4" tooltip="Link to Oregon Department of Forestry timeline and severity from 1911 to 2022."/>
              </a:rPr>
              <a:t>https://www.oregon.gov/odf/fire/documents/odf-century-fire-history-chart.pdf</a:t>
            </a:r>
            <a:endParaRPr lang="en-US" dirty="0"/>
          </a:p>
          <a:p>
            <a:endParaRPr lang="en-US" dirty="0">
              <a:solidFill>
                <a:srgbClr val="00567D"/>
              </a:solidFill>
            </a:endParaRPr>
          </a:p>
        </p:txBody>
      </p:sp>
    </p:spTree>
    <p:extLst>
      <p:ext uri="{BB962C8B-B14F-4D97-AF65-F5344CB8AC3E}">
        <p14:creationId xmlns:p14="http://schemas.microsoft.com/office/powerpoint/2010/main" val="1113596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EE9A9-E928-58F3-16D5-3B427F763E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921343A-9A02-E69A-7094-98008F4ED30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3DC13501-B6D9-C2E7-314A-28C803857214}"/>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6E131430-1308-6534-CA94-98D81DAF8D9B}"/>
              </a:ext>
            </a:extLst>
          </p:cNvPr>
          <p:cNvSpPr>
            <a:spLocks noGrp="1"/>
          </p:cNvSpPr>
          <p:nvPr>
            <p:ph type="sldNum" sz="quarter" idx="12"/>
          </p:nvPr>
        </p:nvSpPr>
        <p:spPr/>
        <p:txBody>
          <a:bodyPr/>
          <a:lstStyle/>
          <a:p>
            <a:fld id="{99562CDD-8BC9-4CF6-AA03-D93997F55C9A}" type="slidenum">
              <a:rPr lang="en-US" smtClean="0"/>
              <a:pPr/>
              <a:t>43</a:t>
            </a:fld>
            <a:endParaRPr lang="en-US" dirty="0"/>
          </a:p>
        </p:txBody>
      </p:sp>
      <p:sp>
        <p:nvSpPr>
          <p:cNvPr id="9" name="Title 8">
            <a:extLst>
              <a:ext uri="{FF2B5EF4-FFF2-40B4-BE49-F238E27FC236}">
                <a16:creationId xmlns:a16="http://schemas.microsoft.com/office/drawing/2014/main" id="{66123058-EC79-12E0-3B70-C89458974156}"/>
              </a:ext>
            </a:extLst>
          </p:cNvPr>
          <p:cNvSpPr txBox="1">
            <a:spLocks noGrp="1"/>
          </p:cNvSpPr>
          <p:nvPr>
            <p:ph type="title" idx="4294967295"/>
          </p:nvPr>
        </p:nvSpPr>
        <p:spPr>
          <a:xfrm>
            <a:off x="1225845" y="218087"/>
            <a:ext cx="296174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Definitions</a:t>
            </a:r>
          </a:p>
        </p:txBody>
      </p:sp>
      <p:pic>
        <p:nvPicPr>
          <p:cNvPr id="4" name="Picture 3">
            <a:extLst>
              <a:ext uri="{FF2B5EF4-FFF2-40B4-BE49-F238E27FC236}">
                <a16:creationId xmlns:a16="http://schemas.microsoft.com/office/drawing/2014/main" id="{B3F89304-64AB-F159-9573-DA0E647E2D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85000C03-2081-496E-8CFC-4CD2964FEF3E}"/>
              </a:ext>
            </a:extLst>
          </p:cNvPr>
          <p:cNvSpPr txBox="1"/>
          <p:nvPr/>
        </p:nvSpPr>
        <p:spPr>
          <a:xfrm>
            <a:off x="1225845" y="1074527"/>
            <a:ext cx="5712837" cy="7032694"/>
          </a:xfrm>
          <a:prstGeom prst="rect">
            <a:avLst/>
          </a:prstGeom>
          <a:noFill/>
        </p:spPr>
        <p:txBody>
          <a:bodyPr wrap="square">
            <a:spAutoFit/>
          </a:bodyPr>
          <a:lstStyle/>
          <a:p>
            <a:pPr algn="l">
              <a:buFont typeface="Arial" panose="020B0604020202020204" pitchFamily="34" charset="0"/>
              <a:buChar char="•"/>
            </a:pPr>
            <a:r>
              <a:rPr lang="en-US" b="0" i="0" dirty="0">
                <a:solidFill>
                  <a:srgbClr val="00567D"/>
                </a:solidFill>
                <a:effectLst/>
              </a:rPr>
              <a:t>Air Quality Index (AQI):</a:t>
            </a:r>
          </a:p>
          <a:p>
            <a:pPr marL="742950" lvl="1" indent="-285750" algn="l">
              <a:spcBef>
                <a:spcPts val="600"/>
              </a:spcBef>
              <a:buFont typeface="Arial" panose="020B0604020202020204" pitchFamily="34" charset="0"/>
              <a:buChar char="•"/>
            </a:pPr>
            <a:r>
              <a:rPr lang="en-US" b="0" i="0" dirty="0">
                <a:solidFill>
                  <a:srgbClr val="00567D"/>
                </a:solidFill>
                <a:effectLst/>
              </a:rPr>
              <a:t>Developed by the </a:t>
            </a:r>
            <a:r>
              <a:rPr lang="en-US" b="1" i="0" dirty="0">
                <a:solidFill>
                  <a:srgbClr val="00567D"/>
                </a:solidFill>
                <a:effectLst/>
              </a:rPr>
              <a:t>U.S. EPA</a:t>
            </a:r>
            <a:endParaRPr lang="en-US" b="0" i="0" dirty="0">
              <a:solidFill>
                <a:srgbClr val="00567D"/>
              </a:solidFill>
              <a:effectLst/>
            </a:endParaRPr>
          </a:p>
          <a:p>
            <a:pPr marL="742950" lvl="1" indent="-285750" algn="l">
              <a:spcBef>
                <a:spcPts val="600"/>
              </a:spcBef>
              <a:buFont typeface="Arial" panose="020B0604020202020204" pitchFamily="34" charset="0"/>
              <a:buChar char="•"/>
            </a:pPr>
            <a:r>
              <a:rPr lang="en-US" b="0" i="0" dirty="0">
                <a:solidFill>
                  <a:srgbClr val="00567D"/>
                </a:solidFill>
                <a:effectLst/>
              </a:rPr>
              <a:t>Indicates overall air quality</a:t>
            </a:r>
          </a:p>
          <a:p>
            <a:pPr marL="742950" lvl="1" indent="-285750" algn="l">
              <a:spcBef>
                <a:spcPts val="600"/>
              </a:spcBef>
              <a:buFont typeface="Arial" panose="020B0604020202020204" pitchFamily="34" charset="0"/>
              <a:buChar char="•"/>
            </a:pPr>
            <a:r>
              <a:rPr lang="en-US" b="0" i="0" dirty="0">
                <a:solidFill>
                  <a:srgbClr val="00567D"/>
                </a:solidFill>
                <a:effectLst/>
              </a:rPr>
              <a:t>Based on pollutants: ground-level ozone, particulate matter, carbon monoxide, sulfur dioxide, nitrogen dioxide</a:t>
            </a:r>
          </a:p>
          <a:p>
            <a:pPr algn="l">
              <a:spcBef>
                <a:spcPts val="600"/>
              </a:spcBef>
              <a:buFont typeface="Arial" panose="020B0604020202020204" pitchFamily="34" charset="0"/>
              <a:buChar char="•"/>
            </a:pPr>
            <a:r>
              <a:rPr lang="en-US" b="0" i="0" dirty="0">
                <a:solidFill>
                  <a:srgbClr val="00567D"/>
                </a:solidFill>
                <a:effectLst/>
              </a:rPr>
              <a:t>NIOSH:</a:t>
            </a:r>
          </a:p>
          <a:p>
            <a:pPr marL="742950" lvl="1" indent="-285750" algn="l">
              <a:spcBef>
                <a:spcPts val="600"/>
              </a:spcBef>
              <a:buFont typeface="Arial" panose="020B0604020202020204" pitchFamily="34" charset="0"/>
              <a:buChar char="•"/>
            </a:pPr>
            <a:r>
              <a:rPr lang="en-US" b="0" i="0" dirty="0">
                <a:solidFill>
                  <a:srgbClr val="00567D"/>
                </a:solidFill>
                <a:effectLst/>
              </a:rPr>
              <a:t>National Institute for Occupational Safety and Health</a:t>
            </a:r>
          </a:p>
          <a:p>
            <a:pPr marL="742950" lvl="1" indent="-285750" algn="l">
              <a:spcBef>
                <a:spcPts val="600"/>
              </a:spcBef>
              <a:buFont typeface="Arial" panose="020B0604020202020204" pitchFamily="34" charset="0"/>
              <a:buChar char="•"/>
            </a:pPr>
            <a:r>
              <a:rPr lang="en-US" b="0" i="0" dirty="0">
                <a:solidFill>
                  <a:srgbClr val="00567D"/>
                </a:solidFill>
                <a:effectLst/>
              </a:rPr>
              <a:t>Part of the U.S. CDC</a:t>
            </a:r>
          </a:p>
          <a:p>
            <a:pPr marL="742950" lvl="1" indent="-285750" algn="l">
              <a:spcBef>
                <a:spcPts val="600"/>
              </a:spcBef>
              <a:buFont typeface="Arial" panose="020B0604020202020204" pitchFamily="34" charset="0"/>
              <a:buChar char="•"/>
            </a:pPr>
            <a:r>
              <a:rPr lang="en-US" b="0" i="0" dirty="0">
                <a:solidFill>
                  <a:srgbClr val="00567D"/>
                </a:solidFill>
                <a:effectLst/>
              </a:rPr>
              <a:t>Tests and approves respirators for workplace use</a:t>
            </a:r>
          </a:p>
          <a:p>
            <a:pPr algn="l">
              <a:spcBef>
                <a:spcPts val="600"/>
              </a:spcBef>
              <a:buFont typeface="Arial" panose="020B0604020202020204" pitchFamily="34" charset="0"/>
              <a:buChar char="•"/>
            </a:pPr>
            <a:r>
              <a:rPr lang="en-US" b="0" i="0" dirty="0">
                <a:solidFill>
                  <a:srgbClr val="00567D"/>
                </a:solidFill>
                <a:effectLst/>
              </a:rPr>
              <a:t>PM2.5 (U.S. EPA):</a:t>
            </a:r>
          </a:p>
          <a:p>
            <a:pPr marL="742950" lvl="1" indent="-285750" algn="l">
              <a:spcBef>
                <a:spcPts val="600"/>
              </a:spcBef>
              <a:buFont typeface="Arial" panose="020B0604020202020204" pitchFamily="34" charset="0"/>
              <a:buChar char="•"/>
            </a:pPr>
            <a:r>
              <a:rPr lang="en-US" b="0" i="0" dirty="0">
                <a:solidFill>
                  <a:srgbClr val="00567D"/>
                </a:solidFill>
                <a:effectLst/>
              </a:rPr>
              <a:t>Fine particulate matter with a diameter of 2.5 micrometers or smaller</a:t>
            </a:r>
          </a:p>
          <a:p>
            <a:pPr marL="742950" lvl="1" indent="-285750" algn="l">
              <a:spcBef>
                <a:spcPts val="600"/>
              </a:spcBef>
              <a:buFont typeface="Arial" panose="020B0604020202020204" pitchFamily="34" charset="0"/>
              <a:buChar char="•"/>
            </a:pPr>
            <a:r>
              <a:rPr lang="en-US" b="0" i="0" dirty="0">
                <a:solidFill>
                  <a:srgbClr val="00567D"/>
                </a:solidFill>
                <a:effectLst/>
              </a:rPr>
              <a:t>Solid particles &amp; liquid droplets in air</a:t>
            </a:r>
          </a:p>
          <a:p>
            <a:pPr marL="742950" lvl="1" indent="-285750" algn="l">
              <a:spcBef>
                <a:spcPts val="600"/>
              </a:spcBef>
              <a:buFont typeface="Arial" panose="020B0604020202020204" pitchFamily="34" charset="0"/>
              <a:buChar char="•"/>
            </a:pPr>
            <a:r>
              <a:rPr lang="en-US" b="0" i="0" dirty="0">
                <a:solidFill>
                  <a:srgbClr val="00567D"/>
                </a:solidFill>
                <a:effectLst/>
              </a:rPr>
              <a:t>Measured in micrograms per cubic meter (µg/m3)</a:t>
            </a:r>
          </a:p>
          <a:p>
            <a:pPr lvl="2"/>
            <a:r>
              <a:rPr lang="en-US" b="1" dirty="0"/>
              <a:t> </a:t>
            </a:r>
          </a:p>
          <a:p>
            <a:pPr lvl="2"/>
            <a:endParaRPr lang="en-US" b="1"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solidFill>
                <a:srgbClr val="00B050"/>
              </a:solidFill>
            </a:endParaRPr>
          </a:p>
          <a:p>
            <a:pPr marL="285750" indent="-285750">
              <a:buFont typeface="Arial" panose="020B0604020202020204" pitchFamily="34" charset="0"/>
              <a:buChar char="•"/>
            </a:pPr>
            <a:endParaRPr lang="en-US" dirty="0">
              <a:solidFill>
                <a:srgbClr val="00B050"/>
              </a:solidFill>
            </a:endParaRPr>
          </a:p>
        </p:txBody>
      </p:sp>
      <p:pic>
        <p:nvPicPr>
          <p:cNvPr id="7170" name="Picture 2" descr="Using the EPA Seal and Logo | US EPA">
            <a:extLst>
              <a:ext uri="{FF2B5EF4-FFF2-40B4-BE49-F238E27FC236}">
                <a16:creationId xmlns:a16="http://schemas.microsoft.com/office/drawing/2014/main" id="{50883FBA-DEC8-2157-067C-CA4C78D20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2304" y="353943"/>
            <a:ext cx="35718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ogos for National Institute for Occupational Safety and Health | NIOSH | CDC">
            <a:extLst>
              <a:ext uri="{FF2B5EF4-FFF2-40B4-BE49-F238E27FC236}">
                <a16:creationId xmlns:a16="http://schemas.microsoft.com/office/drawing/2014/main" id="{B5813AD2-20D4-09FF-9F1B-5FC4F40BF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8682" y="2793641"/>
            <a:ext cx="5186082" cy="1329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of the department of consumer and business services logo for Oregon OSHA.">
            <a:extLst>
              <a:ext uri="{FF2B5EF4-FFF2-40B4-BE49-F238E27FC236}">
                <a16:creationId xmlns:a16="http://schemas.microsoft.com/office/drawing/2014/main" id="{BC9B0DB6-AB32-756F-5A7B-FF4D301C7E9D}"/>
              </a:ext>
            </a:extLst>
          </p:cNvPr>
          <p:cNvPicPr>
            <a:picLocks noChangeAspect="1"/>
          </p:cNvPicPr>
          <p:nvPr/>
        </p:nvPicPr>
        <p:blipFill>
          <a:blip r:embed="rId7"/>
          <a:stretch>
            <a:fillRect/>
          </a:stretch>
        </p:blipFill>
        <p:spPr>
          <a:xfrm>
            <a:off x="8031192" y="4521453"/>
            <a:ext cx="3346136" cy="1857613"/>
          </a:xfrm>
          <a:prstGeom prst="rect">
            <a:avLst/>
          </a:prstGeom>
        </p:spPr>
      </p:pic>
    </p:spTree>
    <p:extLst>
      <p:ext uri="{BB962C8B-B14F-4D97-AF65-F5344CB8AC3E}">
        <p14:creationId xmlns:p14="http://schemas.microsoft.com/office/powerpoint/2010/main" val="2522757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A0F3C-385F-C273-3649-36D94492C89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3ACE19E-4CA1-89D5-665D-75F3E5BB7EF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5086DB7B-A84F-5177-5CE2-50CAEF694647}"/>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8279C135-E7B7-B6FB-753F-8683418B47A2}"/>
              </a:ext>
            </a:extLst>
          </p:cNvPr>
          <p:cNvSpPr>
            <a:spLocks noGrp="1"/>
          </p:cNvSpPr>
          <p:nvPr>
            <p:ph type="sldNum" sz="quarter" idx="12"/>
          </p:nvPr>
        </p:nvSpPr>
        <p:spPr/>
        <p:txBody>
          <a:bodyPr/>
          <a:lstStyle/>
          <a:p>
            <a:fld id="{99562CDD-8BC9-4CF6-AA03-D93997F55C9A}" type="slidenum">
              <a:rPr lang="en-US" smtClean="0"/>
              <a:pPr/>
              <a:t>44</a:t>
            </a:fld>
            <a:endParaRPr lang="en-US" dirty="0"/>
          </a:p>
        </p:txBody>
      </p:sp>
      <p:sp>
        <p:nvSpPr>
          <p:cNvPr id="9" name="Title 8">
            <a:extLst>
              <a:ext uri="{FF2B5EF4-FFF2-40B4-BE49-F238E27FC236}">
                <a16:creationId xmlns:a16="http://schemas.microsoft.com/office/drawing/2014/main" id="{7EC9EBD5-CBA3-0E6E-E56E-6B58070F8679}"/>
              </a:ext>
            </a:extLst>
          </p:cNvPr>
          <p:cNvSpPr txBox="1">
            <a:spLocks noGrp="1"/>
          </p:cNvSpPr>
          <p:nvPr>
            <p:ph type="title" idx="4294967295"/>
          </p:nvPr>
        </p:nvSpPr>
        <p:spPr>
          <a:xfrm>
            <a:off x="1225845" y="218087"/>
            <a:ext cx="265694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Definitions</a:t>
            </a:r>
          </a:p>
        </p:txBody>
      </p:sp>
      <p:pic>
        <p:nvPicPr>
          <p:cNvPr id="4" name="Picture 3">
            <a:extLst>
              <a:ext uri="{FF2B5EF4-FFF2-40B4-BE49-F238E27FC236}">
                <a16:creationId xmlns:a16="http://schemas.microsoft.com/office/drawing/2014/main" id="{0678FE80-9B2A-DC14-A5AB-BF7E3EA276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0A2B35A2-B605-C038-A70D-9F4BD8511961}"/>
              </a:ext>
            </a:extLst>
          </p:cNvPr>
          <p:cNvSpPr txBox="1"/>
          <p:nvPr/>
        </p:nvSpPr>
        <p:spPr>
          <a:xfrm>
            <a:off x="1284877" y="1453599"/>
            <a:ext cx="5357580" cy="6247864"/>
          </a:xfrm>
          <a:prstGeom prst="rect">
            <a:avLst/>
          </a:prstGeom>
          <a:noFill/>
        </p:spPr>
        <p:txBody>
          <a:bodyPr wrap="square">
            <a:spAutoFit/>
          </a:bodyPr>
          <a:lstStyle/>
          <a:p>
            <a:pPr algn="l">
              <a:spcBef>
                <a:spcPts val="600"/>
              </a:spcBef>
              <a:buFont typeface="Arial" panose="020B0604020202020204" pitchFamily="34" charset="0"/>
              <a:buChar char="•"/>
            </a:pPr>
            <a:r>
              <a:rPr lang="en-US" b="0" i="0" dirty="0">
                <a:solidFill>
                  <a:srgbClr val="00567D"/>
                </a:solidFill>
                <a:effectLst/>
              </a:rPr>
              <a:t>Sensitive Groups:</a:t>
            </a:r>
          </a:p>
          <a:p>
            <a:pPr marL="742950" lvl="1" indent="-285750" algn="l">
              <a:spcBef>
                <a:spcPts val="600"/>
              </a:spcBef>
              <a:buFont typeface="Arial" panose="020B0604020202020204" pitchFamily="34" charset="0"/>
              <a:buChar char="•"/>
            </a:pPr>
            <a:r>
              <a:rPr lang="en-US" b="0" i="0" dirty="0">
                <a:solidFill>
                  <a:srgbClr val="00567D"/>
                </a:solidFill>
                <a:effectLst/>
              </a:rPr>
              <a:t>Individuals likely to be more affected by air pollution.</a:t>
            </a:r>
          </a:p>
          <a:p>
            <a:pPr marL="742950" lvl="1" indent="-285750" algn="l">
              <a:spcBef>
                <a:spcPts val="600"/>
              </a:spcBef>
              <a:buFont typeface="Arial" panose="020B0604020202020204" pitchFamily="34" charset="0"/>
              <a:buChar char="•"/>
            </a:pPr>
            <a:r>
              <a:rPr lang="en-US" b="0" i="0" dirty="0">
                <a:solidFill>
                  <a:srgbClr val="00567D"/>
                </a:solidFill>
                <a:effectLst/>
              </a:rPr>
              <a:t>Includes people with respiratory or heart conditions, children, elderly, pregnant women, people with diabetes.</a:t>
            </a:r>
          </a:p>
          <a:p>
            <a:pPr algn="l">
              <a:spcBef>
                <a:spcPts val="600"/>
              </a:spcBef>
              <a:buFont typeface="Arial" panose="020B0604020202020204" pitchFamily="34" charset="0"/>
              <a:buChar char="•"/>
            </a:pPr>
            <a:r>
              <a:rPr lang="en-US" b="0" i="0" dirty="0">
                <a:solidFill>
                  <a:srgbClr val="00567D"/>
                </a:solidFill>
                <a:effectLst/>
              </a:rPr>
              <a:t>Wildfire Smoke:</a:t>
            </a:r>
          </a:p>
          <a:p>
            <a:pPr marL="742950" lvl="1" indent="-285750" algn="l">
              <a:spcBef>
                <a:spcPts val="600"/>
              </a:spcBef>
              <a:buFont typeface="Arial" panose="020B0604020202020204" pitchFamily="34" charset="0"/>
              <a:buChar char="•"/>
            </a:pPr>
            <a:r>
              <a:rPr lang="en-US" b="0" i="0" dirty="0">
                <a:solidFill>
                  <a:srgbClr val="00567D"/>
                </a:solidFill>
                <a:effectLst/>
              </a:rPr>
              <a:t>Emissions from unplanned fires in wildlands.</a:t>
            </a:r>
          </a:p>
          <a:p>
            <a:pPr marL="742950" lvl="1" indent="-285750" algn="l">
              <a:spcBef>
                <a:spcPts val="600"/>
              </a:spcBef>
              <a:buFont typeface="Arial" panose="020B0604020202020204" pitchFamily="34" charset="0"/>
              <a:buChar char="•"/>
            </a:pPr>
            <a:r>
              <a:rPr lang="en-US" b="0" i="0" dirty="0">
                <a:solidFill>
                  <a:srgbClr val="00567D"/>
                </a:solidFill>
                <a:effectLst/>
              </a:rPr>
              <a:t>Can negatively impact air </a:t>
            </a:r>
            <a:r>
              <a:rPr lang="en-US" dirty="0">
                <a:solidFill>
                  <a:srgbClr val="00567D"/>
                </a:solidFill>
              </a:rPr>
              <a:t>quality for</a:t>
            </a:r>
            <a:r>
              <a:rPr lang="en-US" b="0" i="0" dirty="0">
                <a:solidFill>
                  <a:srgbClr val="00567D"/>
                </a:solidFill>
                <a:effectLst/>
              </a:rPr>
              <a:t> adjacent and distant populated areas.</a:t>
            </a:r>
          </a:p>
          <a:p>
            <a:pPr algn="l">
              <a:spcBef>
                <a:spcPts val="600"/>
              </a:spcBef>
              <a:buFont typeface="Arial" panose="020B0604020202020204" pitchFamily="34" charset="0"/>
              <a:buChar char="•"/>
            </a:pPr>
            <a:r>
              <a:rPr lang="en-US" b="0" i="0" dirty="0">
                <a:solidFill>
                  <a:srgbClr val="00567D"/>
                </a:solidFill>
                <a:effectLst/>
              </a:rPr>
              <a:t>Wildlands:</a:t>
            </a:r>
          </a:p>
          <a:p>
            <a:pPr marL="742950" lvl="1" indent="-285750" algn="l">
              <a:spcBef>
                <a:spcPts val="600"/>
              </a:spcBef>
              <a:buFont typeface="Arial" panose="020B0604020202020204" pitchFamily="34" charset="0"/>
              <a:buChar char="•"/>
            </a:pPr>
            <a:r>
              <a:rPr lang="en-US" b="0" i="0" dirty="0">
                <a:solidFill>
                  <a:srgbClr val="00567D"/>
                </a:solidFill>
                <a:effectLst/>
              </a:rPr>
              <a:t>Uncultivated, sparsely populated areas.</a:t>
            </a:r>
          </a:p>
          <a:p>
            <a:pPr marL="742950" lvl="1" indent="-285750" algn="l">
              <a:spcBef>
                <a:spcPts val="600"/>
              </a:spcBef>
              <a:buFont typeface="Arial" panose="020B0604020202020204" pitchFamily="34" charset="0"/>
              <a:buChar char="•"/>
            </a:pPr>
            <a:r>
              <a:rPr lang="en-US" b="0" i="0" dirty="0">
                <a:solidFill>
                  <a:srgbClr val="00567D"/>
                </a:solidFill>
                <a:effectLst/>
              </a:rPr>
              <a:t>Mostly covered by grass, brush, trees, or a combination.</a:t>
            </a:r>
          </a:p>
          <a:p>
            <a:pPr lvl="2"/>
            <a:r>
              <a:rPr lang="en-US" b="1" dirty="0"/>
              <a:t> </a:t>
            </a:r>
          </a:p>
          <a:p>
            <a:pPr lvl="2"/>
            <a:endParaRPr lang="en-US" b="1"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solidFill>
                <a:srgbClr val="00B050"/>
              </a:solidFill>
            </a:endParaRPr>
          </a:p>
          <a:p>
            <a:pPr marL="285750" indent="-285750">
              <a:buFont typeface="Arial" panose="020B0604020202020204" pitchFamily="34" charset="0"/>
              <a:buChar char="•"/>
            </a:pPr>
            <a:endParaRPr lang="en-US" dirty="0">
              <a:solidFill>
                <a:srgbClr val="00B050"/>
              </a:solidFill>
            </a:endParaRPr>
          </a:p>
        </p:txBody>
      </p:sp>
      <p:pic>
        <p:nvPicPr>
          <p:cNvPr id="5" name="Picture 4" descr="Image of smoke in a burning field.">
            <a:extLst>
              <a:ext uri="{FF2B5EF4-FFF2-40B4-BE49-F238E27FC236}">
                <a16:creationId xmlns:a16="http://schemas.microsoft.com/office/drawing/2014/main" id="{25186408-D5EA-2372-0723-7F77F8793C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2456" y="1635164"/>
            <a:ext cx="5512757" cy="3689872"/>
          </a:xfrm>
          <a:prstGeom prst="rect">
            <a:avLst/>
          </a:prstGeom>
        </p:spPr>
      </p:pic>
    </p:spTree>
    <p:extLst>
      <p:ext uri="{BB962C8B-B14F-4D97-AF65-F5344CB8AC3E}">
        <p14:creationId xmlns:p14="http://schemas.microsoft.com/office/powerpoint/2010/main" val="2097489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6FF4A-ABD2-FE56-F6C6-A7C5D482B1D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760A218-03C0-5C24-C877-93CEABB1CAC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08DC2BAA-B412-36EB-162E-ED7FBA13B74E}"/>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99D12945-C039-6745-7BD1-F16157122816}"/>
              </a:ext>
            </a:extLst>
          </p:cNvPr>
          <p:cNvSpPr>
            <a:spLocks noGrp="1"/>
          </p:cNvSpPr>
          <p:nvPr>
            <p:ph type="sldNum" sz="quarter" idx="12"/>
          </p:nvPr>
        </p:nvSpPr>
        <p:spPr/>
        <p:txBody>
          <a:bodyPr/>
          <a:lstStyle/>
          <a:p>
            <a:fld id="{99562CDD-8BC9-4CF6-AA03-D93997F55C9A}" type="slidenum">
              <a:rPr lang="en-US" smtClean="0"/>
              <a:pPr/>
              <a:t>45</a:t>
            </a:fld>
            <a:endParaRPr lang="en-US" dirty="0"/>
          </a:p>
        </p:txBody>
      </p:sp>
      <p:sp>
        <p:nvSpPr>
          <p:cNvPr id="9" name="Title 8">
            <a:extLst>
              <a:ext uri="{FF2B5EF4-FFF2-40B4-BE49-F238E27FC236}">
                <a16:creationId xmlns:a16="http://schemas.microsoft.com/office/drawing/2014/main" id="{27173321-71B0-C668-647E-10ADA6325995}"/>
              </a:ext>
            </a:extLst>
          </p:cNvPr>
          <p:cNvSpPr txBox="1">
            <a:spLocks noGrp="1"/>
          </p:cNvSpPr>
          <p:nvPr>
            <p:ph type="title" idx="4294967295"/>
          </p:nvPr>
        </p:nvSpPr>
        <p:spPr>
          <a:xfrm>
            <a:off x="1277742" y="91885"/>
            <a:ext cx="458734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Scope / Exemptions</a:t>
            </a:r>
          </a:p>
        </p:txBody>
      </p:sp>
      <p:pic>
        <p:nvPicPr>
          <p:cNvPr id="4" name="Picture 3">
            <a:extLst>
              <a:ext uri="{FF2B5EF4-FFF2-40B4-BE49-F238E27FC236}">
                <a16:creationId xmlns:a16="http://schemas.microsoft.com/office/drawing/2014/main" id="{087ABF70-5A0E-EE50-9853-7601336CC3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48E154CA-6CBC-9E93-BEAE-1A89AE0B12C9}"/>
              </a:ext>
            </a:extLst>
          </p:cNvPr>
          <p:cNvSpPr txBox="1"/>
          <p:nvPr/>
        </p:nvSpPr>
        <p:spPr>
          <a:xfrm>
            <a:off x="1284876" y="799771"/>
            <a:ext cx="10531420" cy="6694140"/>
          </a:xfrm>
          <a:prstGeom prst="rect">
            <a:avLst/>
          </a:prstGeom>
          <a:noFill/>
        </p:spPr>
        <p:txBody>
          <a:bodyPr wrap="square">
            <a:spAutoFit/>
          </a:bodyPr>
          <a:lstStyle/>
          <a:p>
            <a:pPr lvl="2"/>
            <a:r>
              <a:rPr lang="en-US" b="1" dirty="0"/>
              <a:t> </a:t>
            </a:r>
          </a:p>
          <a:p>
            <a:pPr lvl="2"/>
            <a:endParaRPr lang="en-US" b="1" dirty="0"/>
          </a:p>
          <a:p>
            <a:pPr marL="285750" indent="-285750" algn="l">
              <a:buFont typeface="Arial" panose="020B0604020202020204" pitchFamily="34" charset="0"/>
              <a:buChar char="•"/>
            </a:pPr>
            <a:r>
              <a:rPr lang="en-US" sz="2200" b="1" i="0" dirty="0">
                <a:solidFill>
                  <a:srgbClr val="00567D"/>
                </a:solidFill>
                <a:effectLst/>
              </a:rPr>
              <a:t>Scope and Application</a:t>
            </a:r>
          </a:p>
          <a:p>
            <a:pPr marL="742950" lvl="1" indent="-285750" algn="l">
              <a:spcBef>
                <a:spcPts val="600"/>
              </a:spcBef>
              <a:buFont typeface="Arial" panose="020B0604020202020204" pitchFamily="34" charset="0"/>
              <a:buChar char="•"/>
            </a:pPr>
            <a:r>
              <a:rPr lang="en-US" sz="2200" i="0" dirty="0">
                <a:solidFill>
                  <a:srgbClr val="00567D"/>
                </a:solidFill>
                <a:effectLst/>
              </a:rPr>
              <a:t>Applies To: Employers in public and private sectors where employees may be exposed to wildfire smoke.</a:t>
            </a:r>
          </a:p>
          <a:p>
            <a:pPr marL="742950" lvl="1" indent="-285750" algn="l">
              <a:spcBef>
                <a:spcPts val="600"/>
              </a:spcBef>
              <a:buFont typeface="Arial" panose="020B0604020202020204" pitchFamily="34" charset="0"/>
              <a:buChar char="•"/>
            </a:pPr>
            <a:r>
              <a:rPr lang="en-US" sz="2200" i="0" dirty="0">
                <a:solidFill>
                  <a:srgbClr val="00567D"/>
                </a:solidFill>
                <a:effectLst/>
              </a:rPr>
              <a:t>Specific Conditions: Ambient air concentration of PM2.5 at or above 35.5 µg/m</a:t>
            </a:r>
            <a:r>
              <a:rPr lang="en-US" sz="2200" i="0" baseline="30000" dirty="0">
                <a:solidFill>
                  <a:srgbClr val="00567D"/>
                </a:solidFill>
                <a:effectLst/>
              </a:rPr>
              <a:t>3 </a:t>
            </a:r>
            <a:r>
              <a:rPr lang="en-US" sz="2200" i="0" dirty="0">
                <a:solidFill>
                  <a:srgbClr val="00567D"/>
                </a:solidFill>
                <a:effectLst/>
              </a:rPr>
              <a:t>(AQI 101).</a:t>
            </a:r>
          </a:p>
          <a:p>
            <a:pPr marL="285750" indent="-285750" algn="l">
              <a:spcBef>
                <a:spcPts val="600"/>
              </a:spcBef>
              <a:buFont typeface="Arial" panose="020B0604020202020204" pitchFamily="34" charset="0"/>
              <a:buChar char="•"/>
            </a:pPr>
            <a:r>
              <a:rPr lang="en-US" sz="2200" b="1" i="0" dirty="0">
                <a:solidFill>
                  <a:srgbClr val="00567D"/>
                </a:solidFill>
                <a:effectLst/>
              </a:rPr>
              <a:t>Exemptions</a:t>
            </a:r>
          </a:p>
          <a:p>
            <a:pPr marL="742950" lvl="1" indent="-285750" algn="l">
              <a:spcBef>
                <a:spcPts val="600"/>
              </a:spcBef>
              <a:buFont typeface="Arial" panose="020B0604020202020204" pitchFamily="34" charset="0"/>
              <a:buChar char="•"/>
            </a:pPr>
            <a:r>
              <a:rPr lang="en-US" sz="2200" b="0" i="0" dirty="0">
                <a:solidFill>
                  <a:srgbClr val="00567D"/>
                </a:solidFill>
                <a:effectLst/>
              </a:rPr>
              <a:t>Enclosed Buildings/Structures: With filtered mechanical ventilation; requires keeping windows and other openings closed.</a:t>
            </a:r>
          </a:p>
          <a:p>
            <a:pPr marL="742950" lvl="1" indent="-285750" algn="l">
              <a:spcBef>
                <a:spcPts val="600"/>
              </a:spcBef>
              <a:buFont typeface="Arial" panose="020B0604020202020204" pitchFamily="34" charset="0"/>
              <a:buChar char="•"/>
            </a:pPr>
            <a:r>
              <a:rPr lang="en-US" sz="2200" b="0" i="0" dirty="0">
                <a:solidFill>
                  <a:srgbClr val="00567D"/>
                </a:solidFill>
                <a:effectLst/>
              </a:rPr>
              <a:t>Enclosed Vehicles: With properly maintained cabin air filters; windows and other openings must remain closed.</a:t>
            </a:r>
          </a:p>
          <a:p>
            <a:pPr marL="742950" lvl="1" indent="-285750" algn="l">
              <a:spcBef>
                <a:spcPts val="600"/>
              </a:spcBef>
              <a:buFont typeface="Arial" panose="020B0604020202020204" pitchFamily="34" charset="0"/>
              <a:buChar char="•"/>
            </a:pPr>
            <a:r>
              <a:rPr lang="en-US" sz="2200" b="0" i="0" dirty="0">
                <a:solidFill>
                  <a:srgbClr val="00567D"/>
                </a:solidFill>
                <a:effectLst/>
              </a:rPr>
              <a:t>Operations Suspension: Employer may suspend operations to avoid exposure to PM2.5 concentrations at or above AQI 101.</a:t>
            </a:r>
          </a:p>
          <a:p>
            <a:pPr marL="742950" lvl="1" indent="-285750" algn="l">
              <a:spcBef>
                <a:spcPts val="600"/>
              </a:spcBef>
              <a:buFont typeface="Arial" panose="020B0604020202020204" pitchFamily="34" charset="0"/>
              <a:buChar char="•"/>
            </a:pPr>
            <a:r>
              <a:rPr lang="en-US" sz="2200" b="0" i="0" dirty="0">
                <a:solidFill>
                  <a:srgbClr val="00567D"/>
                </a:solidFill>
                <a:effectLst/>
              </a:rPr>
              <a:t>Home-Based Employees: Those working from home are exempt.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solidFill>
                <a:srgbClr val="00B050"/>
              </a:solidFill>
            </a:endParaRPr>
          </a:p>
          <a:p>
            <a:pPr marL="285750" indent="-285750">
              <a:buFont typeface="Arial" panose="020B0604020202020204" pitchFamily="34" charset="0"/>
              <a:buChar char="•"/>
            </a:pPr>
            <a:endParaRPr lang="en-US" dirty="0">
              <a:solidFill>
                <a:srgbClr val="00B050"/>
              </a:solidFill>
            </a:endParaRPr>
          </a:p>
        </p:txBody>
      </p:sp>
    </p:spTree>
    <p:extLst>
      <p:ext uri="{BB962C8B-B14F-4D97-AF65-F5344CB8AC3E}">
        <p14:creationId xmlns:p14="http://schemas.microsoft.com/office/powerpoint/2010/main" val="1507903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297B-5644-09F4-2E2C-52F32765FFE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06D85D6-C50B-CF9C-ED46-5C2C881654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3401A239-B244-E4EE-6B39-B191C21954D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19DD055E-B83A-C12D-71DE-F2AE5036E490}"/>
              </a:ext>
            </a:extLst>
          </p:cNvPr>
          <p:cNvSpPr>
            <a:spLocks noGrp="1"/>
          </p:cNvSpPr>
          <p:nvPr>
            <p:ph type="sldNum" sz="quarter" idx="12"/>
          </p:nvPr>
        </p:nvSpPr>
        <p:spPr/>
        <p:txBody>
          <a:bodyPr/>
          <a:lstStyle/>
          <a:p>
            <a:fld id="{99562CDD-8BC9-4CF6-AA03-D93997F55C9A}" type="slidenum">
              <a:rPr lang="en-US" smtClean="0"/>
              <a:pPr/>
              <a:t>46</a:t>
            </a:fld>
            <a:endParaRPr lang="en-US" dirty="0"/>
          </a:p>
        </p:txBody>
      </p:sp>
      <p:sp>
        <p:nvSpPr>
          <p:cNvPr id="9" name="Title 8">
            <a:extLst>
              <a:ext uri="{FF2B5EF4-FFF2-40B4-BE49-F238E27FC236}">
                <a16:creationId xmlns:a16="http://schemas.microsoft.com/office/drawing/2014/main" id="{A1CF284A-AC4B-0A0D-E122-82D9E7AA7EC0}"/>
              </a:ext>
            </a:extLst>
          </p:cNvPr>
          <p:cNvSpPr txBox="1">
            <a:spLocks noGrp="1"/>
          </p:cNvSpPr>
          <p:nvPr>
            <p:ph type="title" idx="4294967295"/>
          </p:nvPr>
        </p:nvSpPr>
        <p:spPr>
          <a:xfrm>
            <a:off x="1281715" y="137461"/>
            <a:ext cx="843291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Scope / Exemptions </a:t>
            </a:r>
            <a:endParaRPr kumimoji="0" lang="en-US" sz="4000" b="0" i="0" u="none" strike="noStrike" kern="1200" cap="none" spc="0" normalizeH="0" baseline="0" noProof="0" dirty="0">
              <a:ln>
                <a:noFill/>
              </a:ln>
              <a:solidFill>
                <a:srgbClr val="00567D"/>
              </a:solidFill>
              <a:effectLst/>
              <a:uLnTx/>
              <a:uFillTx/>
              <a:latin typeface="+mn-lt"/>
              <a:ea typeface="+mn-ea"/>
              <a:cs typeface="+mn-cs"/>
            </a:endParaRPr>
          </a:p>
        </p:txBody>
      </p:sp>
      <p:pic>
        <p:nvPicPr>
          <p:cNvPr id="4" name="Picture 3">
            <a:extLst>
              <a:ext uri="{FF2B5EF4-FFF2-40B4-BE49-F238E27FC236}">
                <a16:creationId xmlns:a16="http://schemas.microsoft.com/office/drawing/2014/main" id="{5029770A-ABD3-697B-A926-BAEE0D182B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ADB9D25C-FCFA-BE62-3C47-6CCD160028B7}"/>
              </a:ext>
            </a:extLst>
          </p:cNvPr>
          <p:cNvSpPr txBox="1"/>
          <p:nvPr/>
        </p:nvSpPr>
        <p:spPr>
          <a:xfrm>
            <a:off x="1677641" y="1077340"/>
            <a:ext cx="8955794" cy="5539978"/>
          </a:xfrm>
          <a:prstGeom prst="rect">
            <a:avLst/>
          </a:prstGeom>
          <a:noFill/>
        </p:spPr>
        <p:txBody>
          <a:bodyPr wrap="square">
            <a:spAutoFit/>
          </a:bodyPr>
          <a:lstStyle/>
          <a:p>
            <a:pPr lvl="2"/>
            <a:r>
              <a:rPr lang="en-US" sz="2000" b="1" dirty="0">
                <a:solidFill>
                  <a:srgbClr val="00567D"/>
                </a:solidFill>
              </a:rPr>
              <a:t> </a:t>
            </a:r>
          </a:p>
          <a:p>
            <a:pPr algn="l">
              <a:spcBef>
                <a:spcPts val="600"/>
              </a:spcBef>
              <a:buFont typeface="Arial" panose="020B0604020202020204" pitchFamily="34" charset="0"/>
              <a:buChar char="•"/>
            </a:pPr>
            <a:r>
              <a:rPr lang="en-US" sz="2300" b="0" i="0" dirty="0">
                <a:solidFill>
                  <a:srgbClr val="00567D"/>
                </a:solidFill>
                <a:effectLst/>
              </a:rPr>
              <a:t>Partial Exemptions:</a:t>
            </a:r>
          </a:p>
          <a:p>
            <a:pPr marL="742950" lvl="1" indent="-285750" algn="l">
              <a:spcBef>
                <a:spcPts val="600"/>
              </a:spcBef>
              <a:buFont typeface="Arial" panose="020B0604020202020204" pitchFamily="34" charset="0"/>
              <a:buChar char="•"/>
            </a:pPr>
            <a:r>
              <a:rPr lang="en-US" sz="2300" b="0" i="0" dirty="0">
                <a:solidFill>
                  <a:srgbClr val="00567D"/>
                </a:solidFill>
                <a:effectLst/>
              </a:rPr>
              <a:t>Specific Cases Only Requiring Training and Respirator Use:</a:t>
            </a:r>
          </a:p>
          <a:p>
            <a:pPr marL="1143000" lvl="2" indent="-228600" algn="l">
              <a:spcBef>
                <a:spcPts val="600"/>
              </a:spcBef>
              <a:buFont typeface="Arial" panose="020B0604020202020204" pitchFamily="34" charset="0"/>
              <a:buChar char="•"/>
            </a:pPr>
            <a:r>
              <a:rPr lang="en-US" sz="2300" b="0" i="0" dirty="0">
                <a:solidFill>
                  <a:srgbClr val="00567D"/>
                </a:solidFill>
                <a:effectLst/>
              </a:rPr>
              <a:t>Wildland Firefighting: Including fire camp services and fire management.</a:t>
            </a:r>
          </a:p>
          <a:p>
            <a:pPr marL="1143000" lvl="2" indent="-228600" algn="l">
              <a:spcBef>
                <a:spcPts val="600"/>
              </a:spcBef>
              <a:buFont typeface="Arial" panose="020B0604020202020204" pitchFamily="34" charset="0"/>
              <a:buChar char="•"/>
            </a:pPr>
            <a:r>
              <a:rPr lang="en-US" sz="2300" b="0" i="0" dirty="0">
                <a:solidFill>
                  <a:srgbClr val="00567D"/>
                </a:solidFill>
                <a:effectLst/>
              </a:rPr>
              <a:t>Emergency Operations: Covering protection of life or property, public safety power shutoffs, and essential service restoration.</a:t>
            </a:r>
          </a:p>
          <a:p>
            <a:pPr marL="1143000" lvl="2" indent="-228600" algn="l">
              <a:spcBef>
                <a:spcPts val="600"/>
              </a:spcBef>
              <a:buFont typeface="Arial" panose="020B0604020202020204" pitchFamily="34" charset="0"/>
              <a:buChar char="•"/>
            </a:pPr>
            <a:r>
              <a:rPr lang="en-US" sz="2300" b="0" i="0" dirty="0">
                <a:solidFill>
                  <a:srgbClr val="00567D"/>
                </a:solidFill>
                <a:effectLst/>
              </a:rPr>
              <a:t>Intermittent Exposure: Work involving exposure to PM 2.5 at or above 35.5 µg/m</a:t>
            </a:r>
            <a:r>
              <a:rPr lang="en-US" sz="2300" b="0" i="0" baseline="30000" dirty="0">
                <a:solidFill>
                  <a:srgbClr val="00567D"/>
                </a:solidFill>
                <a:effectLst/>
              </a:rPr>
              <a:t>3</a:t>
            </a:r>
            <a:r>
              <a:rPr lang="en-US" sz="2300" b="0" i="0" dirty="0">
                <a:solidFill>
                  <a:srgbClr val="00567D"/>
                </a:solidFill>
                <a:effectLst/>
              </a:rPr>
              <a:t> for less than 15 minutes per hour, totaling less than one hour in 24 hours.</a:t>
            </a:r>
          </a:p>
          <a:p>
            <a:pPr algn="l">
              <a:spcBef>
                <a:spcPts val="600"/>
              </a:spcBef>
              <a:buFont typeface="Arial" panose="020B0604020202020204" pitchFamily="34" charset="0"/>
              <a:buChar char="•"/>
            </a:pPr>
            <a:r>
              <a:rPr lang="en-US" sz="2300" b="0" i="0" dirty="0">
                <a:solidFill>
                  <a:srgbClr val="00567D"/>
                </a:solidFill>
                <a:effectLst/>
              </a:rPr>
              <a:t>Rules Associated:</a:t>
            </a:r>
          </a:p>
          <a:p>
            <a:pPr marL="742950" lvl="1" indent="-285750" algn="l">
              <a:spcBef>
                <a:spcPts val="600"/>
              </a:spcBef>
              <a:buFont typeface="Arial" panose="020B0604020202020204" pitchFamily="34" charset="0"/>
              <a:buChar char="•"/>
            </a:pPr>
            <a:r>
              <a:rPr lang="en-US" sz="2300" b="0" i="0" dirty="0">
                <a:solidFill>
                  <a:srgbClr val="00567D"/>
                </a:solidFill>
                <a:effectLst/>
              </a:rPr>
              <a:t>Oregon Administrative Rules Oregon Occupational Safety and Health Division 437-002-1081 and 437-004-9791 for agriculture employers.</a:t>
            </a:r>
          </a:p>
        </p:txBody>
      </p:sp>
    </p:spTree>
    <p:extLst>
      <p:ext uri="{BB962C8B-B14F-4D97-AF65-F5344CB8AC3E}">
        <p14:creationId xmlns:p14="http://schemas.microsoft.com/office/powerpoint/2010/main" val="2193337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95544-B652-0BC7-3DFC-80E3AFA714F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56D831A-FD99-5180-E440-68B0DC16038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585BD114-2192-E5DA-6D55-E440601E733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1DB53E9D-EAB4-2C7F-92C4-9D8C5CC04435}"/>
              </a:ext>
            </a:extLst>
          </p:cNvPr>
          <p:cNvSpPr>
            <a:spLocks noGrp="1"/>
          </p:cNvSpPr>
          <p:nvPr>
            <p:ph type="sldNum" sz="quarter" idx="12"/>
          </p:nvPr>
        </p:nvSpPr>
        <p:spPr/>
        <p:txBody>
          <a:bodyPr/>
          <a:lstStyle/>
          <a:p>
            <a:fld id="{99562CDD-8BC9-4CF6-AA03-D93997F55C9A}" type="slidenum">
              <a:rPr lang="en-US" smtClean="0"/>
              <a:pPr/>
              <a:t>47</a:t>
            </a:fld>
            <a:endParaRPr lang="en-US" dirty="0"/>
          </a:p>
        </p:txBody>
      </p:sp>
      <p:sp>
        <p:nvSpPr>
          <p:cNvPr id="9" name="Title 8">
            <a:extLst>
              <a:ext uri="{FF2B5EF4-FFF2-40B4-BE49-F238E27FC236}">
                <a16:creationId xmlns:a16="http://schemas.microsoft.com/office/drawing/2014/main" id="{2B269AAF-1920-88E1-C4EE-0C5CFE92C249}"/>
              </a:ext>
            </a:extLst>
          </p:cNvPr>
          <p:cNvSpPr txBox="1">
            <a:spLocks noGrp="1"/>
          </p:cNvSpPr>
          <p:nvPr>
            <p:ph type="title" idx="4294967295"/>
          </p:nvPr>
        </p:nvSpPr>
        <p:spPr>
          <a:xfrm>
            <a:off x="1129275" y="148036"/>
            <a:ext cx="45007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Smoke</a:t>
            </a:r>
            <a:r>
              <a:rPr kumimoji="0" lang="en-US" sz="4000" b="0" i="0" u="none" strike="noStrike" kern="1200" cap="none" spc="0" normalizeH="0" baseline="0" noProof="0" dirty="0">
                <a:ln>
                  <a:noFill/>
                </a:ln>
                <a:solidFill>
                  <a:srgbClr val="00567D"/>
                </a:solidFill>
                <a:effectLst/>
                <a:uLnTx/>
                <a:uFillTx/>
                <a:latin typeface="Roboto" panose="02000000000000000000" pitchFamily="2" charset="0"/>
                <a:ea typeface="+mn-ea"/>
                <a:cs typeface="+mn-cs"/>
              </a:rPr>
              <a:t>—</a:t>
            </a:r>
            <a:r>
              <a:rPr kumimoji="0" lang="en-US" sz="4000" b="1" i="0" u="none" strike="noStrike" kern="1200" cap="none" spc="0" normalizeH="0" baseline="0" noProof="0" dirty="0">
                <a:ln>
                  <a:noFill/>
                </a:ln>
                <a:solidFill>
                  <a:srgbClr val="00567D"/>
                </a:solidFill>
                <a:effectLst/>
                <a:uLnTx/>
                <a:uFillTx/>
                <a:latin typeface="Roboto" panose="02000000000000000000" pitchFamily="2" charset="0"/>
                <a:ea typeface="+mn-ea"/>
                <a:cs typeface="+mn-cs"/>
              </a:rPr>
              <a:t>What is it?</a:t>
            </a: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pic>
        <p:nvPicPr>
          <p:cNvPr id="4" name="Picture 3">
            <a:extLst>
              <a:ext uri="{FF2B5EF4-FFF2-40B4-BE49-F238E27FC236}">
                <a16:creationId xmlns:a16="http://schemas.microsoft.com/office/drawing/2014/main" id="{1A00AEFC-B47A-6860-E501-5F1D3D01BA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6F14731F-1B62-BF59-43F2-93DBEF9874F4}"/>
              </a:ext>
            </a:extLst>
          </p:cNvPr>
          <p:cNvSpPr txBox="1"/>
          <p:nvPr/>
        </p:nvSpPr>
        <p:spPr>
          <a:xfrm>
            <a:off x="1225845" y="1074527"/>
            <a:ext cx="5712837" cy="7263527"/>
          </a:xfrm>
          <a:prstGeom prst="rect">
            <a:avLst/>
          </a:prstGeom>
          <a:noFill/>
        </p:spPr>
        <p:txBody>
          <a:bodyPr wrap="square">
            <a:spAutoFit/>
          </a:bodyPr>
          <a:lstStyle/>
          <a:p>
            <a:r>
              <a:rPr lang="en-US" sz="2300" b="1" dirty="0">
                <a:solidFill>
                  <a:srgbClr val="00567D"/>
                </a:solidFill>
              </a:rPr>
              <a:t>According to the US Department of Forestry</a:t>
            </a:r>
            <a:r>
              <a:rPr lang="en-US" sz="2300" dirty="0">
                <a:solidFill>
                  <a:srgbClr val="00567D"/>
                </a:solidFill>
              </a:rPr>
              <a:t>…</a:t>
            </a:r>
          </a:p>
          <a:p>
            <a:pPr algn="l">
              <a:buFont typeface="Arial" panose="020B0604020202020204" pitchFamily="34" charset="0"/>
              <a:buChar char="•"/>
            </a:pPr>
            <a:r>
              <a:rPr lang="en-US" sz="2000" b="0" i="0" dirty="0">
                <a:solidFill>
                  <a:srgbClr val="00567D"/>
                </a:solidFill>
                <a:effectLst/>
              </a:rPr>
              <a:t>Contents of Wildfire Smoke:</a:t>
            </a:r>
          </a:p>
          <a:p>
            <a:pPr marL="742950" lvl="1" indent="-285750" algn="l">
              <a:spcBef>
                <a:spcPts val="600"/>
              </a:spcBef>
              <a:buFont typeface="Arial" panose="020B0604020202020204" pitchFamily="34" charset="0"/>
              <a:buChar char="•"/>
            </a:pPr>
            <a:r>
              <a:rPr lang="en-US" sz="2000" dirty="0">
                <a:solidFill>
                  <a:srgbClr val="00567D"/>
                </a:solidFill>
              </a:rPr>
              <a:t>T</a:t>
            </a:r>
            <a:r>
              <a:rPr lang="en-US" sz="2000" b="0" i="0" dirty="0">
                <a:solidFill>
                  <a:srgbClr val="00567D"/>
                </a:solidFill>
                <a:effectLst/>
              </a:rPr>
              <a:t>iny particles, gases, and water vapor.</a:t>
            </a:r>
          </a:p>
          <a:p>
            <a:pPr marL="742950" lvl="1" indent="-285750" algn="l">
              <a:spcBef>
                <a:spcPts val="600"/>
              </a:spcBef>
              <a:buFont typeface="Arial" panose="020B0604020202020204" pitchFamily="34" charset="0"/>
              <a:buChar char="•"/>
            </a:pPr>
            <a:r>
              <a:rPr lang="en-US" sz="2000" b="0" i="0" dirty="0">
                <a:solidFill>
                  <a:srgbClr val="00567D"/>
                </a:solidFill>
                <a:effectLst/>
              </a:rPr>
              <a:t>The majority is water vapor; the remainder includes carbon monoxide, carbon dioxide, nitrogen oxide, volatile organic compounds, air toxins, and fine particles.</a:t>
            </a:r>
          </a:p>
          <a:p>
            <a:endParaRPr lang="en-US" sz="2000" dirty="0">
              <a:solidFill>
                <a:srgbClr val="00567D"/>
              </a:solidFill>
            </a:endParaRPr>
          </a:p>
          <a:p>
            <a:pPr algn="l">
              <a:spcBef>
                <a:spcPts val="600"/>
              </a:spcBef>
              <a:buFont typeface="Arial" panose="020B0604020202020204" pitchFamily="34" charset="0"/>
              <a:buChar char="•"/>
            </a:pPr>
            <a:r>
              <a:rPr lang="en-US" sz="2000" b="0" i="0" dirty="0">
                <a:solidFill>
                  <a:srgbClr val="00567D"/>
                </a:solidFill>
                <a:effectLst/>
              </a:rPr>
              <a:t>Health Risks of Smoke:</a:t>
            </a:r>
          </a:p>
          <a:p>
            <a:pPr marL="742950" lvl="1" indent="-285750" algn="l">
              <a:spcBef>
                <a:spcPts val="600"/>
              </a:spcBef>
              <a:buFont typeface="Arial" panose="020B0604020202020204" pitchFamily="34" charset="0"/>
              <a:buChar char="•"/>
            </a:pPr>
            <a:r>
              <a:rPr lang="en-US" sz="2000" b="0" i="0" dirty="0">
                <a:solidFill>
                  <a:srgbClr val="00567D"/>
                </a:solidFill>
                <a:effectLst/>
              </a:rPr>
              <a:t>Smoke inhalation </a:t>
            </a:r>
            <a:r>
              <a:rPr lang="en-US" sz="2000" dirty="0">
                <a:solidFill>
                  <a:srgbClr val="00567D"/>
                </a:solidFill>
              </a:rPr>
              <a:t>is found to be</a:t>
            </a:r>
            <a:r>
              <a:rPr lang="en-US" sz="2000" b="0" i="0" dirty="0">
                <a:solidFill>
                  <a:srgbClr val="00567D"/>
                </a:solidFill>
                <a:effectLst/>
              </a:rPr>
              <a:t> harmful.</a:t>
            </a:r>
          </a:p>
          <a:p>
            <a:pPr marL="742950" lvl="1" indent="-285750" algn="l">
              <a:spcBef>
                <a:spcPts val="600"/>
              </a:spcBef>
              <a:buFont typeface="Arial" panose="020B0604020202020204" pitchFamily="34" charset="0"/>
              <a:buChar char="•"/>
            </a:pPr>
            <a:r>
              <a:rPr lang="en-US" sz="2000" b="0" i="0" dirty="0">
                <a:solidFill>
                  <a:srgbClr val="00567D"/>
                </a:solidFill>
                <a:effectLst/>
              </a:rPr>
              <a:t>Higher risk groups include those with heart/lung diseases, children, and the elderly.</a:t>
            </a:r>
          </a:p>
          <a:p>
            <a:pPr marL="742950" lvl="1" indent="-285750" algn="l">
              <a:spcBef>
                <a:spcPts val="600"/>
              </a:spcBef>
              <a:buFont typeface="Arial" panose="020B0604020202020204" pitchFamily="34" charset="0"/>
              <a:buChar char="•"/>
            </a:pPr>
            <a:r>
              <a:rPr lang="en-US" sz="2000" b="0" i="0" dirty="0">
                <a:solidFill>
                  <a:srgbClr val="00567D"/>
                </a:solidFill>
                <a:effectLst/>
              </a:rPr>
              <a:t>Symptoms may include scratchy throat, cough, irritated sinuses, headaches, and difficulty breathing.</a:t>
            </a:r>
          </a:p>
          <a:p>
            <a:pPr lvl="1" algn="l">
              <a:spcBef>
                <a:spcPts val="600"/>
              </a:spcBef>
            </a:pPr>
            <a:r>
              <a:rPr lang="en-US" sz="2000" b="1" i="1" dirty="0">
                <a:solidFill>
                  <a:srgbClr val="00567D"/>
                </a:solidFill>
              </a:rPr>
              <a:t>More on this soon…</a:t>
            </a:r>
            <a:endParaRPr lang="en-US" sz="2000" b="1" i="1" dirty="0">
              <a:solidFill>
                <a:srgbClr val="00567D"/>
              </a:solidFill>
              <a:effectLst/>
            </a:endParaRPr>
          </a:p>
          <a:p>
            <a:pPr lvl="2"/>
            <a:r>
              <a:rPr lang="en-US" b="1" dirty="0"/>
              <a:t> </a:t>
            </a:r>
          </a:p>
          <a:p>
            <a:pPr lvl="2"/>
            <a:endParaRPr lang="en-US" b="1"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solidFill>
                <a:srgbClr val="00B050"/>
              </a:solidFill>
            </a:endParaRPr>
          </a:p>
          <a:p>
            <a:pPr marL="285750" indent="-285750">
              <a:buFont typeface="Arial" panose="020B0604020202020204" pitchFamily="34" charset="0"/>
              <a:buChar char="•"/>
            </a:pPr>
            <a:endParaRPr lang="en-US" dirty="0">
              <a:solidFill>
                <a:srgbClr val="00B050"/>
              </a:solidFill>
            </a:endParaRPr>
          </a:p>
        </p:txBody>
      </p:sp>
      <p:pic>
        <p:nvPicPr>
          <p:cNvPr id="1030" name="Picture 6">
            <a:extLst>
              <a:ext uri="{FF2B5EF4-FFF2-40B4-BE49-F238E27FC236}">
                <a16:creationId xmlns:a16="http://schemas.microsoft.com/office/drawing/2014/main" id="{5361D2B4-DAA7-5195-8ACE-AB9839ADFA5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8682" y="1015253"/>
            <a:ext cx="4956588" cy="14993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AC0BB1F-B1B1-D7C7-1A31-358A7660411D}"/>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6748" y="2832287"/>
            <a:ext cx="4718522" cy="301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630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8002F-64D1-FBF8-5772-E0E73430326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D62C0BA-B81B-9A6E-66B6-3D3A2FF2A82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DF0658D3-81CB-55A7-CE94-2FCCEC5CE312}"/>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7ACBB857-5997-A38F-75A0-27B7D0F8411F}"/>
              </a:ext>
            </a:extLst>
          </p:cNvPr>
          <p:cNvSpPr>
            <a:spLocks noGrp="1"/>
          </p:cNvSpPr>
          <p:nvPr>
            <p:ph type="sldNum" sz="quarter" idx="12"/>
          </p:nvPr>
        </p:nvSpPr>
        <p:spPr/>
        <p:txBody>
          <a:bodyPr/>
          <a:lstStyle/>
          <a:p>
            <a:fld id="{99562CDD-8BC9-4CF6-AA03-D93997F55C9A}" type="slidenum">
              <a:rPr lang="en-US" smtClean="0"/>
              <a:pPr/>
              <a:t>48</a:t>
            </a:fld>
            <a:endParaRPr lang="en-US" dirty="0"/>
          </a:p>
        </p:txBody>
      </p:sp>
      <p:sp>
        <p:nvSpPr>
          <p:cNvPr id="9" name="Title 8">
            <a:extLst>
              <a:ext uri="{FF2B5EF4-FFF2-40B4-BE49-F238E27FC236}">
                <a16:creationId xmlns:a16="http://schemas.microsoft.com/office/drawing/2014/main" id="{04BDB265-FA5B-E5AB-86F3-EE88AD142D23}"/>
              </a:ext>
            </a:extLst>
          </p:cNvPr>
          <p:cNvSpPr txBox="1">
            <a:spLocks noGrp="1"/>
          </p:cNvSpPr>
          <p:nvPr>
            <p:ph type="title" idx="4294967295"/>
          </p:nvPr>
        </p:nvSpPr>
        <p:spPr>
          <a:xfrm>
            <a:off x="1129275" y="157234"/>
            <a:ext cx="660087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Smoke Physical Characteristics</a:t>
            </a:r>
          </a:p>
        </p:txBody>
      </p:sp>
      <p:pic>
        <p:nvPicPr>
          <p:cNvPr id="4" name="Picture 3">
            <a:extLst>
              <a:ext uri="{FF2B5EF4-FFF2-40B4-BE49-F238E27FC236}">
                <a16:creationId xmlns:a16="http://schemas.microsoft.com/office/drawing/2014/main" id="{07A27127-E66E-F2E4-4776-A1F3F81330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63311FF3-ABDE-2E59-220D-ACB2335381D8}"/>
              </a:ext>
            </a:extLst>
          </p:cNvPr>
          <p:cNvSpPr txBox="1"/>
          <p:nvPr/>
        </p:nvSpPr>
        <p:spPr>
          <a:xfrm>
            <a:off x="2834649" y="113808"/>
            <a:ext cx="8008844" cy="2923877"/>
          </a:xfrm>
          <a:prstGeom prst="rect">
            <a:avLst/>
          </a:prstGeom>
          <a:noFill/>
        </p:spPr>
        <p:txBody>
          <a:bodyPr wrap="square">
            <a:spAutoFit/>
          </a:bodyPr>
          <a:lstStyle/>
          <a:p>
            <a:endParaRPr lang="en-US" sz="2000" dirty="0"/>
          </a:p>
          <a:p>
            <a:pPr lvl="2"/>
            <a:r>
              <a:rPr lang="en-US" sz="2000" b="1" dirty="0"/>
              <a:t> </a:t>
            </a:r>
          </a:p>
          <a:p>
            <a:pPr lvl="2"/>
            <a:r>
              <a:rPr lang="en-US" sz="2200" b="1" dirty="0">
                <a:solidFill>
                  <a:srgbClr val="00567D"/>
                </a:solidFill>
              </a:rPr>
              <a:t>Smoke is ultrafine particulate (0.1-1 micron in diameter)</a:t>
            </a:r>
          </a:p>
          <a:p>
            <a:pPr lvl="2"/>
            <a:endParaRPr lang="en-US" sz="2200" b="1" dirty="0"/>
          </a:p>
          <a:p>
            <a:pPr lvl="2"/>
            <a:endParaRPr lang="en-US" sz="2000" b="1"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endParaRPr lang="en-US" sz="2000" dirty="0">
              <a:solidFill>
                <a:srgbClr val="00B050"/>
              </a:solidFill>
            </a:endParaRPr>
          </a:p>
          <a:p>
            <a:pPr marL="285750" indent="-285750">
              <a:buFont typeface="Arial" panose="020B0604020202020204" pitchFamily="34" charset="0"/>
              <a:buChar char="•"/>
            </a:pPr>
            <a:endParaRPr lang="en-US" sz="2000" dirty="0">
              <a:solidFill>
                <a:srgbClr val="00B050"/>
              </a:solidFill>
            </a:endParaRPr>
          </a:p>
        </p:txBody>
      </p:sp>
      <p:pic>
        <p:nvPicPr>
          <p:cNvPr id="2050" name="Picture 2" descr="comparing">
            <a:extLst>
              <a:ext uri="{FF2B5EF4-FFF2-40B4-BE49-F238E27FC236}">
                <a16:creationId xmlns:a16="http://schemas.microsoft.com/office/drawing/2014/main" id="{A8F6A450-AB15-BA03-8B6C-5B1DEF2A7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1018" y="1114804"/>
            <a:ext cx="10073477" cy="566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443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E19FC-8BE9-FA0D-C245-8ED2A6D40A0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D58AF89-58EE-DFDD-23E9-C8E17EF2D31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1EAC526A-9987-9D2C-38A3-637959B495AC}"/>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5B555F5A-EECA-9F26-7C50-12CEB07E97BA}"/>
              </a:ext>
            </a:extLst>
          </p:cNvPr>
          <p:cNvSpPr>
            <a:spLocks noGrp="1"/>
          </p:cNvSpPr>
          <p:nvPr>
            <p:ph type="sldNum" sz="quarter" idx="12"/>
          </p:nvPr>
        </p:nvSpPr>
        <p:spPr/>
        <p:txBody>
          <a:bodyPr/>
          <a:lstStyle/>
          <a:p>
            <a:fld id="{99562CDD-8BC9-4CF6-AA03-D93997F55C9A}" type="slidenum">
              <a:rPr lang="en-US" smtClean="0"/>
              <a:pPr/>
              <a:t>49</a:t>
            </a:fld>
            <a:endParaRPr lang="en-US" dirty="0"/>
          </a:p>
        </p:txBody>
      </p:sp>
      <p:sp>
        <p:nvSpPr>
          <p:cNvPr id="9" name="Title 8">
            <a:extLst>
              <a:ext uri="{FF2B5EF4-FFF2-40B4-BE49-F238E27FC236}">
                <a16:creationId xmlns:a16="http://schemas.microsoft.com/office/drawing/2014/main" id="{73B4C8E3-DF94-EA6B-0762-FB5EE7153FAF}"/>
              </a:ext>
            </a:extLst>
          </p:cNvPr>
          <p:cNvSpPr txBox="1">
            <a:spLocks noGrp="1"/>
          </p:cNvSpPr>
          <p:nvPr>
            <p:ph type="title" idx="4294967295"/>
          </p:nvPr>
        </p:nvSpPr>
        <p:spPr>
          <a:xfrm>
            <a:off x="1133517" y="116593"/>
            <a:ext cx="672094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Smoke Physical Characteristics</a:t>
            </a:r>
          </a:p>
        </p:txBody>
      </p:sp>
      <p:pic>
        <p:nvPicPr>
          <p:cNvPr id="4" name="Picture 3">
            <a:extLst>
              <a:ext uri="{FF2B5EF4-FFF2-40B4-BE49-F238E27FC236}">
                <a16:creationId xmlns:a16="http://schemas.microsoft.com/office/drawing/2014/main" id="{57420258-5442-0DCA-3C80-B050829F04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5" name="TextBox 4">
            <a:extLst>
              <a:ext uri="{FF2B5EF4-FFF2-40B4-BE49-F238E27FC236}">
                <a16:creationId xmlns:a16="http://schemas.microsoft.com/office/drawing/2014/main" id="{5C0CD4E5-CB6D-9029-8F09-F06B92BC711A}"/>
              </a:ext>
            </a:extLst>
          </p:cNvPr>
          <p:cNvSpPr txBox="1"/>
          <p:nvPr/>
        </p:nvSpPr>
        <p:spPr>
          <a:xfrm>
            <a:off x="1256181" y="1470849"/>
            <a:ext cx="5712837" cy="4154984"/>
          </a:xfrm>
          <a:prstGeom prst="rect">
            <a:avLst/>
          </a:prstGeom>
          <a:noFill/>
        </p:spPr>
        <p:txBody>
          <a:bodyPr wrap="square">
            <a:spAutoFit/>
          </a:bodyPr>
          <a:lstStyle/>
          <a:p>
            <a:r>
              <a:rPr lang="en-US" sz="2400" b="1" dirty="0">
                <a:solidFill>
                  <a:srgbClr val="00567D"/>
                </a:solidFill>
              </a:rPr>
              <a:t>What does PM 2.5 Mean?</a:t>
            </a:r>
          </a:p>
          <a:p>
            <a:r>
              <a:rPr lang="en-US" sz="2400" dirty="0">
                <a:solidFill>
                  <a:srgbClr val="00567D"/>
                </a:solidFill>
                <a:latin typeface="Söhne"/>
              </a:rPr>
              <a:t>P</a:t>
            </a:r>
            <a:r>
              <a:rPr lang="en-US" sz="2400" b="0" i="0" dirty="0">
                <a:solidFill>
                  <a:srgbClr val="00567D"/>
                </a:solidFill>
                <a:effectLst/>
                <a:latin typeface="Söhne"/>
              </a:rPr>
              <a:t>articulate matter that is 2.5 micrometers in diameter or smaller.</a:t>
            </a:r>
          </a:p>
          <a:p>
            <a:endParaRPr lang="en-US" sz="2400" dirty="0">
              <a:solidFill>
                <a:srgbClr val="00567D"/>
              </a:solidFill>
              <a:latin typeface="Söhne"/>
            </a:endParaRPr>
          </a:p>
          <a:p>
            <a:r>
              <a:rPr lang="en-US" sz="2400" b="0" i="0" dirty="0">
                <a:solidFill>
                  <a:srgbClr val="00567D"/>
                </a:solidFill>
                <a:effectLst/>
                <a:latin typeface="Söhne"/>
              </a:rPr>
              <a:t>These tiny particles can penetrate deep into the respiratory system, potentially causing health problems.</a:t>
            </a:r>
          </a:p>
          <a:p>
            <a:endParaRPr lang="en-US" sz="2400" dirty="0">
              <a:solidFill>
                <a:srgbClr val="00567D"/>
              </a:solidFill>
              <a:latin typeface="Söhne"/>
            </a:endParaRPr>
          </a:p>
          <a:p>
            <a:r>
              <a:rPr lang="en-US" sz="2400" b="1" i="1" dirty="0">
                <a:solidFill>
                  <a:srgbClr val="00567D"/>
                </a:solidFill>
                <a:latin typeface="Söhne"/>
              </a:rPr>
              <a:t>What makes wildfire smoke unique in exposure profile compared to nuisance dusts?</a:t>
            </a:r>
            <a:endParaRPr lang="en-US" dirty="0">
              <a:solidFill>
                <a:srgbClr val="00B050"/>
              </a:solidFill>
            </a:endParaRPr>
          </a:p>
        </p:txBody>
      </p:sp>
      <p:pic>
        <p:nvPicPr>
          <p:cNvPr id="5122" name="Picture 2" descr="Image of human hair and the particulate size comparison. Inhalable Particulate Matter and Health (PM2.5 and PM10) | California Air  Resources Board">
            <a:extLst>
              <a:ext uri="{FF2B5EF4-FFF2-40B4-BE49-F238E27FC236}">
                <a16:creationId xmlns:a16="http://schemas.microsoft.com/office/drawing/2014/main" id="{58AA05CF-B8A5-DE56-221D-C920EB0DF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5696" y="652153"/>
            <a:ext cx="3965418" cy="29740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graph with Inhalable, thoracic, and respirable sampling criteria. ">
            <a:extLst>
              <a:ext uri="{FF2B5EF4-FFF2-40B4-BE49-F238E27FC236}">
                <a16:creationId xmlns:a16="http://schemas.microsoft.com/office/drawing/2014/main" id="{50783982-D137-531A-17FF-F597334FFA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8689" y="3626216"/>
            <a:ext cx="4162425"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197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75462-8C89-EB74-FC54-1F28576484A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F15A69C-0214-E4C6-8B13-AEC56B26D71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3EFFCDE2-9727-BD33-7B2E-85EBA6317580}"/>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47BBCEE9-BBC7-C22A-8196-BA93219FC7D8}"/>
              </a:ext>
            </a:extLst>
          </p:cNvPr>
          <p:cNvSpPr>
            <a:spLocks noGrp="1"/>
          </p:cNvSpPr>
          <p:nvPr>
            <p:ph type="sldNum" sz="quarter" idx="12"/>
          </p:nvPr>
        </p:nvSpPr>
        <p:spPr/>
        <p:txBody>
          <a:bodyPr/>
          <a:lstStyle/>
          <a:p>
            <a:fld id="{99562CDD-8BC9-4CF6-AA03-D93997F55C9A}" type="slidenum">
              <a:rPr lang="en-US" smtClean="0"/>
              <a:pPr/>
              <a:t>5</a:t>
            </a:fld>
            <a:endParaRPr lang="en-US" dirty="0"/>
          </a:p>
        </p:txBody>
      </p:sp>
      <p:sp>
        <p:nvSpPr>
          <p:cNvPr id="9" name="Title 8">
            <a:extLst>
              <a:ext uri="{FF2B5EF4-FFF2-40B4-BE49-F238E27FC236}">
                <a16:creationId xmlns:a16="http://schemas.microsoft.com/office/drawing/2014/main" id="{CF1F3658-DBEF-8356-82D9-9B5862845365}"/>
              </a:ext>
            </a:extLst>
          </p:cNvPr>
          <p:cNvSpPr txBox="1">
            <a:spLocks noGrp="1"/>
          </p:cNvSpPr>
          <p:nvPr>
            <p:ph type="title" idx="4294967295"/>
          </p:nvPr>
        </p:nvSpPr>
        <p:spPr>
          <a:xfrm>
            <a:off x="1382221" y="247638"/>
            <a:ext cx="8016303"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Illness Prevention (Topic 1) </a:t>
            </a:r>
            <a:endParaRPr kumimoji="0" lang="en-US" sz="4000" b="0" i="0" u="none" strike="noStrike" kern="1200" cap="none" spc="0" normalizeH="0" baseline="0" noProof="0" dirty="0">
              <a:ln>
                <a:noFill/>
              </a:ln>
              <a:solidFill>
                <a:srgbClr val="00567D"/>
              </a:solidFill>
              <a:effectLst/>
              <a:uLnTx/>
              <a:uFillTx/>
              <a:latin typeface="+mn-lt"/>
              <a:ea typeface="+mn-ea"/>
              <a:cs typeface="+mn-cs"/>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07F3A768-D6BD-C7EB-7FFF-5756B049FD50}"/>
              </a:ext>
            </a:extLst>
          </p:cNvPr>
          <p:cNvSpPr txBox="1"/>
          <p:nvPr/>
        </p:nvSpPr>
        <p:spPr>
          <a:xfrm>
            <a:off x="1433839" y="1541526"/>
            <a:ext cx="5079982" cy="5386090"/>
          </a:xfrm>
          <a:prstGeom prst="rect">
            <a:avLst/>
          </a:prstGeom>
          <a:noFill/>
        </p:spPr>
        <p:txBody>
          <a:bodyPr wrap="square" rtlCol="0">
            <a:spAutoFit/>
          </a:bodyPr>
          <a:lstStyle/>
          <a:p>
            <a:r>
              <a:rPr lang="en-US" sz="3000" b="1" dirty="0">
                <a:solidFill>
                  <a:srgbClr val="00567D"/>
                </a:solidFill>
              </a:rPr>
              <a:t>We will cover the following</a:t>
            </a:r>
            <a:r>
              <a:rPr lang="en-US" sz="3000" dirty="0">
                <a:solidFill>
                  <a:srgbClr val="00567D"/>
                </a:solidFill>
              </a:rPr>
              <a:t>:</a:t>
            </a:r>
          </a:p>
          <a:p>
            <a:pPr marL="457200" indent="-457200">
              <a:buFont typeface="Arial" panose="020B0604020202020204" pitchFamily="34" charset="0"/>
              <a:buChar char="•"/>
            </a:pPr>
            <a:r>
              <a:rPr lang="en-US" sz="2800" dirty="0">
                <a:solidFill>
                  <a:srgbClr val="00567D"/>
                </a:solidFill>
              </a:rPr>
              <a:t>Heat-related illnesses 	</a:t>
            </a:r>
          </a:p>
          <a:p>
            <a:pPr marL="457200" indent="-457200">
              <a:buFont typeface="Arial" panose="020B0604020202020204" pitchFamily="34" charset="0"/>
              <a:buChar char="•"/>
            </a:pPr>
            <a:r>
              <a:rPr lang="en-US" sz="2800" dirty="0">
                <a:solidFill>
                  <a:srgbClr val="00567D"/>
                </a:solidFill>
              </a:rPr>
              <a:t>Signs, symptoms, and first-aid responses</a:t>
            </a:r>
          </a:p>
          <a:p>
            <a:pPr marL="457200" indent="-457200">
              <a:buFont typeface="Arial" panose="020B0604020202020204" pitchFamily="34" charset="0"/>
              <a:buChar char="•"/>
            </a:pPr>
            <a:r>
              <a:rPr lang="en-US" sz="2800" dirty="0">
                <a:solidFill>
                  <a:srgbClr val="00567D"/>
                </a:solidFill>
              </a:rPr>
              <a:t>Heat index</a:t>
            </a:r>
          </a:p>
          <a:p>
            <a:pPr marL="457200" indent="-457200">
              <a:buFont typeface="Arial" panose="020B0604020202020204" pitchFamily="34" charset="0"/>
              <a:buChar char="•"/>
            </a:pPr>
            <a:r>
              <a:rPr lang="en-US" sz="2800" dirty="0">
                <a:solidFill>
                  <a:srgbClr val="00567D"/>
                </a:solidFill>
              </a:rPr>
              <a:t>Control measures</a:t>
            </a:r>
          </a:p>
          <a:p>
            <a:pPr marL="457200" indent="-457200">
              <a:buFont typeface="Arial" panose="020B0604020202020204" pitchFamily="34" charset="0"/>
              <a:buChar char="•"/>
            </a:pPr>
            <a:r>
              <a:rPr lang="en-US" sz="2800" dirty="0">
                <a:solidFill>
                  <a:srgbClr val="00567D"/>
                </a:solidFill>
              </a:rPr>
              <a:t>Acclimatization</a:t>
            </a:r>
          </a:p>
          <a:p>
            <a:pPr marL="457200" indent="-457200">
              <a:buFont typeface="Arial" panose="020B0604020202020204" pitchFamily="34" charset="0"/>
              <a:buChar char="•"/>
            </a:pPr>
            <a:r>
              <a:rPr lang="en-US" sz="2800" dirty="0">
                <a:solidFill>
                  <a:srgbClr val="00567D"/>
                </a:solidFill>
              </a:rPr>
              <a:t>Training requirements</a:t>
            </a:r>
          </a:p>
          <a:p>
            <a:pPr marL="457200" indent="-457200">
              <a:buFont typeface="Arial" panose="020B0604020202020204" pitchFamily="34" charset="0"/>
              <a:buChar char="•"/>
            </a:pPr>
            <a:r>
              <a:rPr lang="en-US" sz="2800" dirty="0">
                <a:solidFill>
                  <a:srgbClr val="00567D"/>
                </a:solidFill>
              </a:rPr>
              <a:t>Additional Oregon OSHA rules </a:t>
            </a:r>
          </a:p>
          <a:p>
            <a:pPr marL="457200" indent="-457200">
              <a:buFont typeface="Arial" panose="020B0604020202020204" pitchFamily="34" charset="0"/>
              <a:buChar char="•"/>
            </a:pPr>
            <a:endParaRPr lang="en-US" sz="2800" dirty="0">
              <a:solidFill>
                <a:srgbClr val="00567D"/>
              </a:solidFill>
            </a:endParaRP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5956F455-05F5-C6B9-0B84-48ACBAC952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pic>
        <p:nvPicPr>
          <p:cNvPr id="5" name="Picture 4" descr="Employee wiping his forehead of sweat.">
            <a:extLst>
              <a:ext uri="{FF2B5EF4-FFF2-40B4-BE49-F238E27FC236}">
                <a16:creationId xmlns:a16="http://schemas.microsoft.com/office/drawing/2014/main" id="{B2FECBA8-2B25-C868-1F88-1B6610E2E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9657" y="1775009"/>
            <a:ext cx="5215823" cy="3477215"/>
          </a:xfrm>
          <a:prstGeom prst="rect">
            <a:avLst/>
          </a:prstGeom>
        </p:spPr>
      </p:pic>
    </p:spTree>
    <p:extLst>
      <p:ext uri="{BB962C8B-B14F-4D97-AF65-F5344CB8AC3E}">
        <p14:creationId xmlns:p14="http://schemas.microsoft.com/office/powerpoint/2010/main" val="3447012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93F6-1406-0DCA-904F-2F5B67C039A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4BADEF3-9DFF-1CD7-8111-DC4F78965D5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78128C90-7E2E-32E1-A7B4-BFFB7D72CA0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95D76117-4CA0-1F01-A56A-2A62778125A1}"/>
              </a:ext>
            </a:extLst>
          </p:cNvPr>
          <p:cNvSpPr>
            <a:spLocks noGrp="1"/>
          </p:cNvSpPr>
          <p:nvPr>
            <p:ph type="sldNum" sz="quarter" idx="12"/>
          </p:nvPr>
        </p:nvSpPr>
        <p:spPr/>
        <p:txBody>
          <a:bodyPr/>
          <a:lstStyle/>
          <a:p>
            <a:fld id="{99562CDD-8BC9-4CF6-AA03-D93997F55C9A}" type="slidenum">
              <a:rPr lang="en-US" smtClean="0"/>
              <a:pPr/>
              <a:t>50</a:t>
            </a:fld>
            <a:endParaRPr lang="en-US" dirty="0"/>
          </a:p>
        </p:txBody>
      </p:sp>
      <p:sp>
        <p:nvSpPr>
          <p:cNvPr id="9" name="Title 8">
            <a:extLst>
              <a:ext uri="{FF2B5EF4-FFF2-40B4-BE49-F238E27FC236}">
                <a16:creationId xmlns:a16="http://schemas.microsoft.com/office/drawing/2014/main" id="{16015C0A-60B2-5C5E-D1F5-CF0CA9F7D07B}"/>
              </a:ext>
            </a:extLst>
          </p:cNvPr>
          <p:cNvSpPr txBox="1">
            <a:spLocks noGrp="1"/>
          </p:cNvSpPr>
          <p:nvPr>
            <p:ph type="title" idx="4294967295"/>
          </p:nvPr>
        </p:nvSpPr>
        <p:spPr>
          <a:xfrm>
            <a:off x="1215326" y="137461"/>
            <a:ext cx="737985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Smoke Behavior</a:t>
            </a:r>
          </a:p>
        </p:txBody>
      </p:sp>
      <p:pic>
        <p:nvPicPr>
          <p:cNvPr id="4" name="Picture 3">
            <a:extLst>
              <a:ext uri="{FF2B5EF4-FFF2-40B4-BE49-F238E27FC236}">
                <a16:creationId xmlns:a16="http://schemas.microsoft.com/office/drawing/2014/main" id="{D6B1E3B3-1FC9-1C5B-5F23-C92B69341E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BD6CFBD5-822A-9F2C-5A06-CA86B541E185}"/>
              </a:ext>
            </a:extLst>
          </p:cNvPr>
          <p:cNvSpPr txBox="1"/>
          <p:nvPr/>
        </p:nvSpPr>
        <p:spPr>
          <a:xfrm>
            <a:off x="1193553" y="1034914"/>
            <a:ext cx="10448319" cy="5247590"/>
          </a:xfrm>
          <a:prstGeom prst="rect">
            <a:avLst/>
          </a:prstGeom>
          <a:noFill/>
        </p:spPr>
        <p:txBody>
          <a:bodyPr wrap="square">
            <a:spAutoFit/>
          </a:bodyPr>
          <a:lstStyle/>
          <a:p>
            <a:pPr marL="0" lvl="2"/>
            <a:r>
              <a:rPr lang="en-US" sz="2000" b="1" dirty="0">
                <a:solidFill>
                  <a:srgbClr val="00567D"/>
                </a:solidFill>
              </a:rPr>
              <a:t>Fate and Transport</a:t>
            </a:r>
          </a:p>
          <a:p>
            <a:pPr lvl="2"/>
            <a:endParaRPr lang="en-US" sz="2000" b="1" dirty="0">
              <a:solidFill>
                <a:srgbClr val="00567D"/>
              </a:solidFill>
            </a:endParaRPr>
          </a:p>
          <a:p>
            <a:pPr algn="l">
              <a:buFont typeface="Arial" panose="020B0604020202020204" pitchFamily="34" charset="0"/>
              <a:buChar char="•"/>
            </a:pPr>
            <a:r>
              <a:rPr lang="en-US" sz="2000" b="0" i="0" dirty="0">
                <a:solidFill>
                  <a:srgbClr val="00567D"/>
                </a:solidFill>
                <a:effectLst/>
                <a:latin typeface="Söhne"/>
              </a:rPr>
              <a:t>Vertical Movement:</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Wildfire heat generates convective currents.</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Lifts smoke high into the atmosphere, up to the troposphere.</a:t>
            </a:r>
          </a:p>
          <a:p>
            <a:pPr algn="l">
              <a:spcBef>
                <a:spcPts val="600"/>
              </a:spcBef>
              <a:buFont typeface="Arial" panose="020B0604020202020204" pitchFamily="34" charset="0"/>
              <a:buChar char="•"/>
            </a:pPr>
            <a:r>
              <a:rPr lang="en-US" sz="2000" b="0" i="0" dirty="0">
                <a:solidFill>
                  <a:srgbClr val="00567D"/>
                </a:solidFill>
                <a:effectLst/>
                <a:latin typeface="Söhne"/>
              </a:rPr>
              <a:t>Atmospheric Transport:</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Prevailing winds at varying altitudes direct smoke's path and travel distance.</a:t>
            </a:r>
          </a:p>
          <a:p>
            <a:pPr algn="l">
              <a:spcBef>
                <a:spcPts val="600"/>
              </a:spcBef>
              <a:buFont typeface="Arial" panose="020B0604020202020204" pitchFamily="34" charset="0"/>
              <a:buChar char="•"/>
            </a:pPr>
            <a:r>
              <a:rPr lang="en-US" sz="2000" b="0" i="0" dirty="0">
                <a:solidFill>
                  <a:srgbClr val="00567D"/>
                </a:solidFill>
                <a:effectLst/>
                <a:latin typeface="Söhne"/>
              </a:rPr>
              <a:t>Plume Dispersion:</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Smoke plume disperses and mixes with air, reducing concentration as it travels.</a:t>
            </a:r>
          </a:p>
          <a:p>
            <a:pPr algn="l">
              <a:spcBef>
                <a:spcPts val="600"/>
              </a:spcBef>
              <a:buFont typeface="Arial" panose="020B0604020202020204" pitchFamily="34" charset="0"/>
              <a:buChar char="•"/>
            </a:pPr>
            <a:r>
              <a:rPr lang="en-US" sz="2000" b="0" i="0" dirty="0">
                <a:solidFill>
                  <a:srgbClr val="00567D"/>
                </a:solidFill>
                <a:effectLst/>
                <a:latin typeface="Söhne"/>
              </a:rPr>
              <a:t>Chemical Transformations:</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Smoke undergoes chemical reactions en route.</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Forms secondary pollutants like ozone and secondary organic aerosols.</a:t>
            </a:r>
          </a:p>
          <a:p>
            <a:pPr algn="l">
              <a:spcBef>
                <a:spcPts val="600"/>
              </a:spcBef>
              <a:buFont typeface="Arial" panose="020B0604020202020204" pitchFamily="34" charset="0"/>
              <a:buChar char="•"/>
            </a:pPr>
            <a:r>
              <a:rPr lang="en-US" sz="2000" b="0" i="0" dirty="0">
                <a:solidFill>
                  <a:srgbClr val="00567D"/>
                </a:solidFill>
                <a:effectLst/>
                <a:latin typeface="Söhne"/>
              </a:rPr>
              <a:t>Deposition:</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Smoke settles back to the ground via wet (rain/snow) or dry (gravity) deposition.</a:t>
            </a:r>
            <a:endParaRPr lang="en-US" sz="2000" dirty="0">
              <a:solidFill>
                <a:srgbClr val="00B050"/>
              </a:solidFill>
            </a:endParaRPr>
          </a:p>
        </p:txBody>
      </p:sp>
    </p:spTree>
    <p:extLst>
      <p:ext uri="{BB962C8B-B14F-4D97-AF65-F5344CB8AC3E}">
        <p14:creationId xmlns:p14="http://schemas.microsoft.com/office/powerpoint/2010/main" val="3997313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706A4-B4ED-0F0E-B1DE-C5868870383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C2E6F50-67A8-B0F9-EB18-49053466A82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AF333595-286F-687A-0BEB-953FA9D38060}"/>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4781F108-544C-8DEB-4BCE-253EB9F4B3CF}"/>
              </a:ext>
            </a:extLst>
          </p:cNvPr>
          <p:cNvSpPr>
            <a:spLocks noGrp="1"/>
          </p:cNvSpPr>
          <p:nvPr>
            <p:ph type="sldNum" sz="quarter" idx="12"/>
          </p:nvPr>
        </p:nvSpPr>
        <p:spPr/>
        <p:txBody>
          <a:bodyPr/>
          <a:lstStyle/>
          <a:p>
            <a:fld id="{99562CDD-8BC9-4CF6-AA03-D93997F55C9A}" type="slidenum">
              <a:rPr lang="en-US" smtClean="0"/>
              <a:pPr/>
              <a:t>51</a:t>
            </a:fld>
            <a:endParaRPr lang="en-US" dirty="0"/>
          </a:p>
        </p:txBody>
      </p:sp>
      <p:sp>
        <p:nvSpPr>
          <p:cNvPr id="9" name="Title 8">
            <a:extLst>
              <a:ext uri="{FF2B5EF4-FFF2-40B4-BE49-F238E27FC236}">
                <a16:creationId xmlns:a16="http://schemas.microsoft.com/office/drawing/2014/main" id="{77B8C498-AD9B-3EBC-08C2-D808D7996CA5}"/>
              </a:ext>
            </a:extLst>
          </p:cNvPr>
          <p:cNvSpPr txBox="1">
            <a:spLocks noGrp="1"/>
          </p:cNvSpPr>
          <p:nvPr>
            <p:ph type="title" idx="4294967295"/>
          </p:nvPr>
        </p:nvSpPr>
        <p:spPr>
          <a:xfrm>
            <a:off x="1024137" y="206954"/>
            <a:ext cx="721794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Wildfire-Smoke Health Hazards</a:t>
            </a:r>
          </a:p>
        </p:txBody>
      </p:sp>
      <p:pic>
        <p:nvPicPr>
          <p:cNvPr id="4" name="Picture 3">
            <a:extLst>
              <a:ext uri="{FF2B5EF4-FFF2-40B4-BE49-F238E27FC236}">
                <a16:creationId xmlns:a16="http://schemas.microsoft.com/office/drawing/2014/main" id="{D65108B8-D5CE-B857-4722-0A69F0305E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0D63B8EE-2725-6C53-D7F3-7B75D96F1FCF}"/>
              </a:ext>
            </a:extLst>
          </p:cNvPr>
          <p:cNvSpPr txBox="1"/>
          <p:nvPr/>
        </p:nvSpPr>
        <p:spPr>
          <a:xfrm>
            <a:off x="1270330" y="1336119"/>
            <a:ext cx="9787311" cy="5616922"/>
          </a:xfrm>
          <a:prstGeom prst="rect">
            <a:avLst/>
          </a:prstGeom>
          <a:noFill/>
        </p:spPr>
        <p:txBody>
          <a:bodyPr wrap="square">
            <a:spAutoFit/>
          </a:bodyPr>
          <a:lstStyle/>
          <a:p>
            <a:pPr algn="l"/>
            <a:r>
              <a:rPr lang="en-US" sz="2300" b="1" dirty="0">
                <a:solidFill>
                  <a:srgbClr val="00567D"/>
                </a:solidFill>
                <a:latin typeface="Söhne"/>
              </a:rPr>
              <a:t>The Oregon Health Authority (OHA) identifies wildfire smoke as a hazard for specific groups:</a:t>
            </a:r>
          </a:p>
          <a:p>
            <a:pPr algn="l"/>
            <a:endParaRPr lang="en-US" sz="2300" b="1" i="0" dirty="0">
              <a:solidFill>
                <a:srgbClr val="00567D"/>
              </a:solidFill>
              <a:effectLst/>
              <a:latin typeface="Söhne"/>
            </a:endParaRPr>
          </a:p>
          <a:p>
            <a:pPr marL="342900" indent="-342900" algn="l">
              <a:buFont typeface="Arial" panose="020B0604020202020204" pitchFamily="34" charset="0"/>
              <a:buChar char="•"/>
            </a:pPr>
            <a:r>
              <a:rPr lang="en-US" sz="2000" i="0" dirty="0">
                <a:solidFill>
                  <a:srgbClr val="00567D"/>
                </a:solidFill>
                <a:effectLst/>
                <a:latin typeface="Söhne"/>
              </a:rPr>
              <a:t>If you have heart or lung disease, such as congestive heart failure, angina, COPD, emphysema or asthma, you are at higher risk of having health problems from smoke.</a:t>
            </a:r>
          </a:p>
          <a:p>
            <a:pPr marL="342900" indent="-342900" algn="l">
              <a:buFont typeface="Arial" panose="020B0604020202020204" pitchFamily="34" charset="0"/>
              <a:buChar char="•"/>
            </a:pPr>
            <a:r>
              <a:rPr lang="en-US" sz="2000" i="0" dirty="0">
                <a:solidFill>
                  <a:srgbClr val="00567D"/>
                </a:solidFill>
                <a:effectLst/>
                <a:latin typeface="Söhne"/>
              </a:rPr>
              <a:t>Older adults are more likely to be affected by smoke, possibly because they are more likely to have heart or lung diseases than younger people.</a:t>
            </a:r>
          </a:p>
          <a:p>
            <a:pPr marL="342900" indent="-342900" algn="l">
              <a:buFont typeface="Arial" panose="020B0604020202020204" pitchFamily="34" charset="0"/>
              <a:buChar char="•"/>
            </a:pPr>
            <a:r>
              <a:rPr lang="en-US" sz="2000" i="0" dirty="0">
                <a:solidFill>
                  <a:srgbClr val="00567D"/>
                </a:solidFill>
                <a:effectLst/>
                <a:latin typeface="Söhne"/>
              </a:rPr>
              <a:t>Children are more likely to be affected by health threats from smoke because their airways are still developing and because they breathe more air per pound of body weight than adults. Children also are more likely to be active outdoors.</a:t>
            </a:r>
          </a:p>
          <a:p>
            <a:pPr marL="342900" indent="-342900" algn="l">
              <a:buFont typeface="Arial" panose="020B0604020202020204" pitchFamily="34" charset="0"/>
              <a:buChar char="•"/>
            </a:pPr>
            <a:r>
              <a:rPr lang="en-US" sz="2000" i="0" dirty="0">
                <a:solidFill>
                  <a:srgbClr val="00567D"/>
                </a:solidFill>
                <a:effectLst/>
                <a:latin typeface="Söhne"/>
              </a:rPr>
              <a:t>People who are pregnant are at higher risk due to the changes to their bodies during pregnancy and the effects of smoke pollution on the fetus.</a:t>
            </a:r>
          </a:p>
          <a:p>
            <a:pPr marL="342900" indent="-342900" algn="l">
              <a:buFont typeface="Arial" panose="020B0604020202020204" pitchFamily="34" charset="0"/>
              <a:buChar char="•"/>
            </a:pPr>
            <a:r>
              <a:rPr lang="en-US" sz="2000" i="0" dirty="0">
                <a:solidFill>
                  <a:srgbClr val="00567D"/>
                </a:solidFill>
                <a:effectLst/>
                <a:latin typeface="Söhne"/>
              </a:rPr>
              <a:t>People who work or live outdoors and those with low incomes may be at higher risk of smoke exposure, even if they do not fall within any of the other at-risk groups.</a:t>
            </a:r>
          </a:p>
          <a:p>
            <a:pPr marL="342900" indent="-342900" algn="l">
              <a:buFont typeface="Arial" panose="020B0604020202020204" pitchFamily="34" charset="0"/>
              <a:buChar char="•"/>
            </a:pPr>
            <a:endParaRPr lang="en-US" sz="2000" dirty="0">
              <a:solidFill>
                <a:srgbClr val="00567D"/>
              </a:solidFill>
              <a:latin typeface="Söhne"/>
            </a:endParaRPr>
          </a:p>
          <a:p>
            <a:pPr algn="l"/>
            <a:r>
              <a:rPr lang="en-US" sz="1500" i="0" dirty="0">
                <a:solidFill>
                  <a:srgbClr val="00567D"/>
                </a:solidFill>
                <a:effectLst/>
                <a:latin typeface="Söhne"/>
              </a:rPr>
              <a:t>Reid, C. E., Brauer, M., Johnston, F. H., Jerrett, M., Balmes, J. R., &amp; Elliott, C. T. (2016). Critical review of health impacts of wildfire smoke exposure. Environmental health perspectives, 124(9), 1334-1343.</a:t>
            </a:r>
          </a:p>
          <a:p>
            <a:pPr marL="342900" indent="-342900" algn="l">
              <a:buFont typeface="Arial" panose="020B0604020202020204" pitchFamily="34" charset="0"/>
              <a:buChar char="•"/>
            </a:pPr>
            <a:endParaRPr lang="en-US" sz="2000" i="0" dirty="0">
              <a:solidFill>
                <a:srgbClr val="00567D"/>
              </a:solidFill>
              <a:effectLst/>
              <a:latin typeface="Söhne"/>
            </a:endParaRPr>
          </a:p>
        </p:txBody>
      </p:sp>
    </p:spTree>
    <p:extLst>
      <p:ext uri="{BB962C8B-B14F-4D97-AF65-F5344CB8AC3E}">
        <p14:creationId xmlns:p14="http://schemas.microsoft.com/office/powerpoint/2010/main" val="4095792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D0EDE-37B6-261C-86ED-A3066FCD08B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7BD9998-5CC0-336B-0808-E8EEE0DD29C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765525C0-F14E-2872-269C-E915D582C3D9}"/>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5B4E1383-C0A7-3FA6-B25B-04BD8AC94905}"/>
              </a:ext>
            </a:extLst>
          </p:cNvPr>
          <p:cNvSpPr>
            <a:spLocks noGrp="1"/>
          </p:cNvSpPr>
          <p:nvPr>
            <p:ph type="sldNum" sz="quarter" idx="12"/>
          </p:nvPr>
        </p:nvSpPr>
        <p:spPr/>
        <p:txBody>
          <a:bodyPr/>
          <a:lstStyle/>
          <a:p>
            <a:fld id="{99562CDD-8BC9-4CF6-AA03-D93997F55C9A}" type="slidenum">
              <a:rPr lang="en-US" smtClean="0"/>
              <a:pPr/>
              <a:t>52</a:t>
            </a:fld>
            <a:endParaRPr lang="en-US" dirty="0"/>
          </a:p>
        </p:txBody>
      </p:sp>
      <p:sp>
        <p:nvSpPr>
          <p:cNvPr id="9" name="Title 8">
            <a:extLst>
              <a:ext uri="{FF2B5EF4-FFF2-40B4-BE49-F238E27FC236}">
                <a16:creationId xmlns:a16="http://schemas.microsoft.com/office/drawing/2014/main" id="{2B4ECB18-F81D-F409-4A37-4961B3FC1CDC}"/>
              </a:ext>
            </a:extLst>
          </p:cNvPr>
          <p:cNvSpPr txBox="1">
            <a:spLocks noGrp="1"/>
          </p:cNvSpPr>
          <p:nvPr>
            <p:ph type="title" idx="4294967295"/>
          </p:nvPr>
        </p:nvSpPr>
        <p:spPr>
          <a:xfrm>
            <a:off x="1285916" y="218087"/>
            <a:ext cx="632843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Additional Studies</a:t>
            </a:r>
          </a:p>
        </p:txBody>
      </p:sp>
      <p:pic>
        <p:nvPicPr>
          <p:cNvPr id="4" name="Picture 3">
            <a:extLst>
              <a:ext uri="{FF2B5EF4-FFF2-40B4-BE49-F238E27FC236}">
                <a16:creationId xmlns:a16="http://schemas.microsoft.com/office/drawing/2014/main" id="{ECCCED3F-7B01-8482-1EBC-92290B388A2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4F16771D-505F-693E-59B6-3F17B932121F}"/>
              </a:ext>
            </a:extLst>
          </p:cNvPr>
          <p:cNvSpPr txBox="1"/>
          <p:nvPr/>
        </p:nvSpPr>
        <p:spPr>
          <a:xfrm>
            <a:off x="1284876" y="1153329"/>
            <a:ext cx="10429833" cy="5555367"/>
          </a:xfrm>
          <a:prstGeom prst="rect">
            <a:avLst/>
          </a:prstGeom>
          <a:noFill/>
        </p:spPr>
        <p:txBody>
          <a:bodyPr wrap="square">
            <a:spAutoFit/>
          </a:bodyPr>
          <a:lstStyle/>
          <a:p>
            <a:pPr algn="l"/>
            <a:r>
              <a:rPr lang="en-US" sz="2100" b="1" i="0" dirty="0">
                <a:solidFill>
                  <a:srgbClr val="00567D"/>
                </a:solidFill>
                <a:effectLst/>
                <a:latin typeface="Söhne"/>
              </a:rPr>
              <a:t>Recent Studies</a:t>
            </a:r>
            <a:r>
              <a:rPr lang="en-US" sz="2100" b="0" i="0" dirty="0">
                <a:solidFill>
                  <a:srgbClr val="00567D"/>
                </a:solidFill>
                <a:effectLst/>
                <a:latin typeface="Söhne"/>
              </a:rPr>
              <a:t> </a:t>
            </a:r>
          </a:p>
          <a:p>
            <a:pPr marL="742950" lvl="1" indent="-285750">
              <a:spcBef>
                <a:spcPts val="600"/>
              </a:spcBef>
              <a:buFont typeface="Arial" panose="020B0604020202020204" pitchFamily="34" charset="0"/>
              <a:buChar char="•"/>
            </a:pPr>
            <a:r>
              <a:rPr lang="en-US" sz="2100" dirty="0">
                <a:solidFill>
                  <a:srgbClr val="00567D"/>
                </a:solidFill>
                <a:latin typeface="Söhne"/>
              </a:rPr>
              <a:t>Associations found between wildfire smoke and all-cause mortality. </a:t>
            </a:r>
            <a:r>
              <a:rPr lang="en-US" sz="2100" b="1" dirty="0">
                <a:solidFill>
                  <a:srgbClr val="00567D"/>
                </a:solidFill>
                <a:latin typeface="Söhne"/>
              </a:rPr>
              <a:t>Further research needed to identify specific causes.</a:t>
            </a:r>
          </a:p>
          <a:p>
            <a:pPr lvl="1"/>
            <a:endParaRPr lang="en-US" sz="2100" b="1" i="0" dirty="0">
              <a:solidFill>
                <a:srgbClr val="00567D"/>
              </a:solidFill>
              <a:effectLst/>
              <a:latin typeface="Söhne"/>
            </a:endParaRPr>
          </a:p>
          <a:p>
            <a:pPr algn="l">
              <a:spcBef>
                <a:spcPts val="600"/>
              </a:spcBef>
            </a:pPr>
            <a:r>
              <a:rPr lang="en-US" sz="2100" b="1" i="0" dirty="0">
                <a:solidFill>
                  <a:srgbClr val="00567D"/>
                </a:solidFill>
                <a:effectLst/>
                <a:latin typeface="Söhne"/>
              </a:rPr>
              <a:t>Detailed Findings</a:t>
            </a:r>
          </a:p>
          <a:p>
            <a:pPr marL="742950" lvl="1" indent="-285750" algn="l">
              <a:spcBef>
                <a:spcPts val="600"/>
              </a:spcBef>
              <a:buFont typeface="Arial" panose="020B0604020202020204" pitchFamily="34" charset="0"/>
              <a:buChar char="•"/>
            </a:pPr>
            <a:r>
              <a:rPr lang="en-US" sz="2100" b="0" i="0" dirty="0">
                <a:solidFill>
                  <a:srgbClr val="00567D"/>
                </a:solidFill>
                <a:effectLst/>
                <a:latin typeface="Söhne"/>
              </a:rPr>
              <a:t>1997 </a:t>
            </a:r>
            <a:r>
              <a:rPr lang="en-US" sz="2100" dirty="0">
                <a:solidFill>
                  <a:srgbClr val="00567D"/>
                </a:solidFill>
                <a:latin typeface="Söhne"/>
              </a:rPr>
              <a:t>Southeast</a:t>
            </a:r>
            <a:r>
              <a:rPr lang="en-US" sz="2100" b="0" i="0" dirty="0">
                <a:solidFill>
                  <a:srgbClr val="00567D"/>
                </a:solidFill>
                <a:effectLst/>
                <a:latin typeface="Söhne"/>
              </a:rPr>
              <a:t> Asian Wildfire: Increased mortality in Malaysia linked to PM10 and reduced visibility (Sastry 2002).</a:t>
            </a:r>
          </a:p>
          <a:p>
            <a:pPr marL="742950" lvl="1" indent="-285750" algn="l">
              <a:spcBef>
                <a:spcPts val="600"/>
              </a:spcBef>
              <a:buFont typeface="Arial" panose="020B0604020202020204" pitchFamily="34" charset="0"/>
              <a:buChar char="•"/>
            </a:pPr>
            <a:r>
              <a:rPr lang="en-US" sz="2100" b="0" i="0" dirty="0">
                <a:solidFill>
                  <a:srgbClr val="00567D"/>
                </a:solidFill>
                <a:effectLst/>
                <a:latin typeface="Söhne"/>
              </a:rPr>
              <a:t>2010 Moscow Heat Wave &amp; Wildfires: Smoke contributed to approximately 29% of excess deaths during the event (Shaposhnikov et al. 2014).</a:t>
            </a:r>
          </a:p>
          <a:p>
            <a:pPr marL="742950" lvl="1" indent="-285750" algn="l">
              <a:spcBef>
                <a:spcPts val="600"/>
              </a:spcBef>
              <a:buFont typeface="Arial" panose="020B0604020202020204" pitchFamily="34" charset="0"/>
              <a:buChar char="•"/>
            </a:pPr>
            <a:r>
              <a:rPr lang="en-US" sz="2100" b="0" i="0" dirty="0">
                <a:solidFill>
                  <a:srgbClr val="00567D"/>
                </a:solidFill>
                <a:effectLst/>
                <a:latin typeface="Söhne"/>
              </a:rPr>
              <a:t>Sydney Studies: Both short (8 years, Morgan et al. 2010) and long-term studies (13.5 years, Johnston et al. 2011) indicate a rise in mortality on smoke-affected days.</a:t>
            </a:r>
          </a:p>
          <a:p>
            <a:pPr marL="742950" lvl="1" indent="-285750" algn="l">
              <a:spcBef>
                <a:spcPts val="600"/>
              </a:spcBef>
              <a:buFont typeface="Arial" panose="020B0604020202020204" pitchFamily="34" charset="0"/>
              <a:buChar char="•"/>
            </a:pPr>
            <a:r>
              <a:rPr lang="en-US" sz="2100" b="0" i="0" dirty="0">
                <a:solidFill>
                  <a:srgbClr val="00567D"/>
                </a:solidFill>
                <a:effectLst/>
                <a:latin typeface="Söhne"/>
              </a:rPr>
              <a:t>Southern Europe Meta-Analysis: Cardiovascular deaths increased on smoke-affected days compared to normal days (Faustini et al. 2015).</a:t>
            </a:r>
            <a:endParaRPr lang="en-US" sz="2100" dirty="0">
              <a:solidFill>
                <a:srgbClr val="00567D"/>
              </a:solidFill>
              <a:latin typeface="Söhne"/>
            </a:endParaRPr>
          </a:p>
          <a:p>
            <a:pPr lvl="1" algn="l">
              <a:spcBef>
                <a:spcPts val="600"/>
              </a:spcBef>
            </a:pPr>
            <a:endParaRPr lang="en-US" sz="2100" dirty="0">
              <a:solidFill>
                <a:srgbClr val="00567D"/>
              </a:solidFill>
              <a:latin typeface="Söhne"/>
            </a:endParaRPr>
          </a:p>
          <a:p>
            <a:pPr marL="0" lvl="1" algn="l">
              <a:spcBef>
                <a:spcPts val="600"/>
              </a:spcBef>
            </a:pPr>
            <a:r>
              <a:rPr lang="en-US" sz="2100" i="1" dirty="0">
                <a:solidFill>
                  <a:srgbClr val="00567D"/>
                </a:solidFill>
                <a:latin typeface="Söhne"/>
              </a:rPr>
              <a:t>This research field has many gaps, as most research areas do.</a:t>
            </a:r>
            <a:endParaRPr lang="en-US" sz="2100" i="1" dirty="0">
              <a:solidFill>
                <a:srgbClr val="00B050"/>
              </a:solidFill>
            </a:endParaRPr>
          </a:p>
        </p:txBody>
      </p:sp>
    </p:spTree>
    <p:extLst>
      <p:ext uri="{BB962C8B-B14F-4D97-AF65-F5344CB8AC3E}">
        <p14:creationId xmlns:p14="http://schemas.microsoft.com/office/powerpoint/2010/main" val="1520447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559B-975D-27E2-1062-B5B5305F95C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05F7445-C6ED-9401-D3BD-B5E54647091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F0BB1882-7678-DC61-73F4-002D1F1AF692}"/>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2EC7D098-C296-7069-0EA6-F6D03A55F0B4}"/>
              </a:ext>
            </a:extLst>
          </p:cNvPr>
          <p:cNvSpPr>
            <a:spLocks noGrp="1"/>
          </p:cNvSpPr>
          <p:nvPr>
            <p:ph type="sldNum" sz="quarter" idx="12"/>
          </p:nvPr>
        </p:nvSpPr>
        <p:spPr/>
        <p:txBody>
          <a:bodyPr/>
          <a:lstStyle/>
          <a:p>
            <a:fld id="{99562CDD-8BC9-4CF6-AA03-D93997F55C9A}" type="slidenum">
              <a:rPr lang="en-US" smtClean="0"/>
              <a:pPr/>
              <a:t>53</a:t>
            </a:fld>
            <a:endParaRPr lang="en-US" dirty="0"/>
          </a:p>
        </p:txBody>
      </p:sp>
      <p:sp>
        <p:nvSpPr>
          <p:cNvPr id="9" name="Title 8">
            <a:extLst>
              <a:ext uri="{FF2B5EF4-FFF2-40B4-BE49-F238E27FC236}">
                <a16:creationId xmlns:a16="http://schemas.microsoft.com/office/drawing/2014/main" id="{4194C421-D439-9970-9CC1-A0F2956CF456}"/>
              </a:ext>
            </a:extLst>
          </p:cNvPr>
          <p:cNvSpPr txBox="1">
            <a:spLocks noGrp="1"/>
          </p:cNvSpPr>
          <p:nvPr>
            <p:ph type="title" idx="4294967295"/>
          </p:nvPr>
        </p:nvSpPr>
        <p:spPr>
          <a:xfrm>
            <a:off x="1284876" y="218087"/>
            <a:ext cx="717175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Link to Emergency Room Visits</a:t>
            </a:r>
          </a:p>
        </p:txBody>
      </p:sp>
      <p:pic>
        <p:nvPicPr>
          <p:cNvPr id="4" name="Picture 3">
            <a:extLst>
              <a:ext uri="{FF2B5EF4-FFF2-40B4-BE49-F238E27FC236}">
                <a16:creationId xmlns:a16="http://schemas.microsoft.com/office/drawing/2014/main" id="{7C1337A3-3AB1-EE47-419E-0E5FF88BD5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3745B23E-BD4B-4C8D-F346-18DF35459FED}"/>
              </a:ext>
            </a:extLst>
          </p:cNvPr>
          <p:cNvSpPr txBox="1"/>
          <p:nvPr/>
        </p:nvSpPr>
        <p:spPr>
          <a:xfrm>
            <a:off x="1284876" y="1330767"/>
            <a:ext cx="10804483" cy="5309146"/>
          </a:xfrm>
          <a:prstGeom prst="rect">
            <a:avLst/>
          </a:prstGeom>
          <a:noFill/>
        </p:spPr>
        <p:txBody>
          <a:bodyPr wrap="square">
            <a:spAutoFit/>
          </a:bodyPr>
          <a:lstStyle/>
          <a:p>
            <a:pPr algn="l"/>
            <a:r>
              <a:rPr lang="en-US" sz="2100" b="1" i="0" dirty="0">
                <a:solidFill>
                  <a:srgbClr val="00567D"/>
                </a:solidFill>
                <a:effectLst/>
                <a:latin typeface="Söhne"/>
              </a:rPr>
              <a:t>Respiratory Impact</a:t>
            </a:r>
          </a:p>
          <a:p>
            <a:pPr marL="742950" lvl="1" indent="-285750" algn="l">
              <a:spcBef>
                <a:spcPts val="600"/>
              </a:spcBef>
              <a:buFont typeface="Arial" panose="020B0604020202020204" pitchFamily="34" charset="0"/>
              <a:buChar char="•"/>
            </a:pPr>
            <a:r>
              <a:rPr lang="en-US" sz="2100" b="0" i="0" dirty="0">
                <a:solidFill>
                  <a:srgbClr val="00567D"/>
                </a:solidFill>
                <a:effectLst/>
                <a:latin typeface="Söhne"/>
              </a:rPr>
              <a:t>Significant decline in lung function among non-asthmatic children (Jacobson et al. 2012, 2014).</a:t>
            </a:r>
          </a:p>
          <a:p>
            <a:pPr marL="742950" lvl="1" indent="-285750" algn="l">
              <a:spcBef>
                <a:spcPts val="600"/>
              </a:spcBef>
              <a:buFont typeface="Arial" panose="020B0604020202020204" pitchFamily="34" charset="0"/>
              <a:buChar char="•"/>
            </a:pPr>
            <a:r>
              <a:rPr lang="en-US" sz="2100" b="0" i="0" dirty="0">
                <a:solidFill>
                  <a:srgbClr val="00567D"/>
                </a:solidFill>
                <a:effectLst/>
                <a:latin typeface="Söhne"/>
              </a:rPr>
              <a:t>Increased respiratory illnesses, emergency visits, and hospitalizations linked to smoke exposure (various sources).</a:t>
            </a:r>
          </a:p>
          <a:p>
            <a:pPr algn="l">
              <a:spcBef>
                <a:spcPts val="600"/>
              </a:spcBef>
            </a:pPr>
            <a:r>
              <a:rPr lang="en-US" sz="2100" b="1" i="0" dirty="0">
                <a:solidFill>
                  <a:srgbClr val="00567D"/>
                </a:solidFill>
                <a:effectLst/>
                <a:latin typeface="Söhne"/>
              </a:rPr>
              <a:t>Cardiovascular Findings</a:t>
            </a:r>
          </a:p>
          <a:p>
            <a:pPr marL="342900" indent="-342900" algn="l">
              <a:spcBef>
                <a:spcPts val="600"/>
              </a:spcBef>
              <a:buFont typeface="Arial" panose="020B0604020202020204" pitchFamily="34" charset="0"/>
              <a:buChar char="•"/>
            </a:pPr>
            <a:r>
              <a:rPr lang="en-US" sz="2100" b="0" i="0" dirty="0">
                <a:solidFill>
                  <a:srgbClr val="00567D"/>
                </a:solidFill>
                <a:effectLst/>
                <a:latin typeface="Söhne"/>
              </a:rPr>
              <a:t>Mixed results; some studies indicate an increase in cardiac arrests and myocardial infarctions associated with PM2.5 from wildfires (Dennekamp et al. 2015; Haikerwal et al. 2015).</a:t>
            </a:r>
          </a:p>
          <a:p>
            <a:pPr algn="l">
              <a:spcBef>
                <a:spcPts val="600"/>
              </a:spcBef>
            </a:pPr>
            <a:r>
              <a:rPr lang="en-US" sz="2100" b="1" i="0" dirty="0">
                <a:solidFill>
                  <a:srgbClr val="00567D"/>
                </a:solidFill>
                <a:effectLst/>
                <a:latin typeface="Söhne"/>
              </a:rPr>
              <a:t>Inconsistencies</a:t>
            </a:r>
          </a:p>
          <a:p>
            <a:pPr marL="342900" indent="-342900" algn="l">
              <a:spcBef>
                <a:spcPts val="600"/>
              </a:spcBef>
              <a:buFont typeface="Arial" panose="020B0604020202020204" pitchFamily="34" charset="0"/>
              <a:buChar char="•"/>
            </a:pPr>
            <a:r>
              <a:rPr lang="en-US" sz="2100" b="0" i="0" dirty="0">
                <a:solidFill>
                  <a:srgbClr val="00567D"/>
                </a:solidFill>
                <a:effectLst/>
                <a:latin typeface="Söhne"/>
              </a:rPr>
              <a:t>While some research suggests links between wildfire smoke and respiratory infections, overall conclusions are varied and require further investigation.</a:t>
            </a:r>
          </a:p>
          <a:p>
            <a:pPr algn="l">
              <a:spcBef>
                <a:spcPts val="600"/>
              </a:spcBef>
              <a:buFont typeface="Arial" panose="020B0604020202020204" pitchFamily="34" charset="0"/>
              <a:buChar char="•"/>
            </a:pPr>
            <a:endParaRPr lang="en-US" sz="2100" dirty="0">
              <a:solidFill>
                <a:srgbClr val="00567D"/>
              </a:solidFill>
              <a:latin typeface="Söhne"/>
            </a:endParaRPr>
          </a:p>
          <a:p>
            <a:pPr algn="l">
              <a:spcBef>
                <a:spcPts val="600"/>
              </a:spcBef>
            </a:pPr>
            <a:r>
              <a:rPr lang="en-US" sz="2100" i="1" dirty="0">
                <a:solidFill>
                  <a:srgbClr val="00567D"/>
                </a:solidFill>
                <a:latin typeface="Söhne"/>
              </a:rPr>
              <a:t>This scoping review examined a significant amount of studies on wildfire smoke exposure. There are still many gaps in the field.</a:t>
            </a:r>
            <a:endParaRPr lang="en-US" sz="2100" i="1" dirty="0">
              <a:solidFill>
                <a:srgbClr val="00B050"/>
              </a:solidFill>
            </a:endParaRPr>
          </a:p>
        </p:txBody>
      </p:sp>
    </p:spTree>
    <p:extLst>
      <p:ext uri="{BB962C8B-B14F-4D97-AF65-F5344CB8AC3E}">
        <p14:creationId xmlns:p14="http://schemas.microsoft.com/office/powerpoint/2010/main" val="3852499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053D6-E4F1-3EE5-7B89-B4470BAB999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91ED834-DD07-6EE8-A699-6A326E4BF2D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03797AB4-2BCF-E6AA-5C36-3A453F0C5B7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C2BDFAF6-EF46-BF30-16DD-F3702B8D2FD1}"/>
              </a:ext>
            </a:extLst>
          </p:cNvPr>
          <p:cNvSpPr>
            <a:spLocks noGrp="1"/>
          </p:cNvSpPr>
          <p:nvPr>
            <p:ph type="sldNum" sz="quarter" idx="12"/>
          </p:nvPr>
        </p:nvSpPr>
        <p:spPr/>
        <p:txBody>
          <a:bodyPr/>
          <a:lstStyle/>
          <a:p>
            <a:fld id="{99562CDD-8BC9-4CF6-AA03-D93997F55C9A}" type="slidenum">
              <a:rPr lang="en-US" smtClean="0"/>
              <a:pPr/>
              <a:t>54</a:t>
            </a:fld>
            <a:endParaRPr lang="en-US" dirty="0"/>
          </a:p>
        </p:txBody>
      </p:sp>
      <p:sp>
        <p:nvSpPr>
          <p:cNvPr id="9" name="Title 8">
            <a:extLst>
              <a:ext uri="{FF2B5EF4-FFF2-40B4-BE49-F238E27FC236}">
                <a16:creationId xmlns:a16="http://schemas.microsoft.com/office/drawing/2014/main" id="{8B35A98D-F432-525C-61F9-651D3CA56315}"/>
              </a:ext>
            </a:extLst>
          </p:cNvPr>
          <p:cNvSpPr txBox="1">
            <a:spLocks noGrp="1"/>
          </p:cNvSpPr>
          <p:nvPr>
            <p:ph type="title" idx="4294967295"/>
          </p:nvPr>
        </p:nvSpPr>
        <p:spPr>
          <a:xfrm>
            <a:off x="1282638" y="218087"/>
            <a:ext cx="697467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Wildfire-Smoke Health Hazards</a:t>
            </a:r>
          </a:p>
        </p:txBody>
      </p:sp>
      <p:pic>
        <p:nvPicPr>
          <p:cNvPr id="4" name="Picture 3">
            <a:extLst>
              <a:ext uri="{FF2B5EF4-FFF2-40B4-BE49-F238E27FC236}">
                <a16:creationId xmlns:a16="http://schemas.microsoft.com/office/drawing/2014/main" id="{A24D55EF-A590-B8D4-ED9C-2E7A3A1EB1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pic>
        <p:nvPicPr>
          <p:cNvPr id="6146" name="Picture 2" descr="Graph notes from the Field: Asthma-Associated Emergency Department Visits During  a Wildfire Smoke Event — New York, Upper Hudson Valley region, Eastern Lake Ontario Region and Central Region June 2023 | MMWR">
            <a:extLst>
              <a:ext uri="{FF2B5EF4-FFF2-40B4-BE49-F238E27FC236}">
                <a16:creationId xmlns:a16="http://schemas.microsoft.com/office/drawing/2014/main" id="{CACE0CA9-F30F-7866-4F67-1EA3F0199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379" y="1336761"/>
            <a:ext cx="8781463" cy="51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177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4A490-FFC7-C025-A15C-0683A553E30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497C7F3-303E-9EAD-E366-4852AFF251E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CF1ED8E4-05B4-7563-A9C5-671EA15893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049F1E1D-FBF0-7023-C7D2-AA76E8FA7549}"/>
              </a:ext>
            </a:extLst>
          </p:cNvPr>
          <p:cNvSpPr>
            <a:spLocks noGrp="1"/>
          </p:cNvSpPr>
          <p:nvPr>
            <p:ph type="sldNum" sz="quarter" idx="12"/>
          </p:nvPr>
        </p:nvSpPr>
        <p:spPr/>
        <p:txBody>
          <a:bodyPr/>
          <a:lstStyle/>
          <a:p>
            <a:fld id="{99562CDD-8BC9-4CF6-AA03-D93997F55C9A}" type="slidenum">
              <a:rPr lang="en-US" smtClean="0"/>
              <a:pPr/>
              <a:t>55</a:t>
            </a:fld>
            <a:endParaRPr lang="en-US" dirty="0"/>
          </a:p>
        </p:txBody>
      </p:sp>
      <p:sp>
        <p:nvSpPr>
          <p:cNvPr id="9" name="Title 8">
            <a:extLst>
              <a:ext uri="{FF2B5EF4-FFF2-40B4-BE49-F238E27FC236}">
                <a16:creationId xmlns:a16="http://schemas.microsoft.com/office/drawing/2014/main" id="{D5D2A501-86A1-4514-A7F0-577FF48B8598}"/>
              </a:ext>
            </a:extLst>
          </p:cNvPr>
          <p:cNvSpPr txBox="1">
            <a:spLocks noGrp="1"/>
          </p:cNvSpPr>
          <p:nvPr>
            <p:ph type="title" idx="4294967295"/>
          </p:nvPr>
        </p:nvSpPr>
        <p:spPr>
          <a:xfrm>
            <a:off x="1091953" y="218087"/>
            <a:ext cx="562935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Exposure Assessment</a:t>
            </a:r>
          </a:p>
        </p:txBody>
      </p:sp>
      <p:pic>
        <p:nvPicPr>
          <p:cNvPr id="4" name="Picture 3">
            <a:extLst>
              <a:ext uri="{FF2B5EF4-FFF2-40B4-BE49-F238E27FC236}">
                <a16:creationId xmlns:a16="http://schemas.microsoft.com/office/drawing/2014/main" id="{510B0875-DCB6-B02D-5204-014337F1F6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98DE4D7D-4341-0BED-ADD1-B8D517E13B30}"/>
              </a:ext>
            </a:extLst>
          </p:cNvPr>
          <p:cNvSpPr txBox="1"/>
          <p:nvPr/>
        </p:nvSpPr>
        <p:spPr>
          <a:xfrm>
            <a:off x="1337704" y="1420758"/>
            <a:ext cx="4638553" cy="5016758"/>
          </a:xfrm>
          <a:prstGeom prst="rect">
            <a:avLst/>
          </a:prstGeom>
          <a:noFill/>
        </p:spPr>
        <p:txBody>
          <a:bodyPr wrap="square">
            <a:spAutoFit/>
          </a:bodyPr>
          <a:lstStyle/>
          <a:p>
            <a:pPr algn="l"/>
            <a:r>
              <a:rPr lang="en-US" sz="2000" b="1" i="0" dirty="0">
                <a:solidFill>
                  <a:srgbClr val="00567D"/>
                </a:solidFill>
                <a:effectLst/>
                <a:latin typeface="Söhne"/>
              </a:rPr>
              <a:t>Public Resources</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Check average &amp; forecasted AQI for PM2.5 on Oregon Department of Environmental Quality, U.S. EPA </a:t>
            </a:r>
            <a:r>
              <a:rPr lang="en-US" sz="2000" dirty="0">
                <a:solidFill>
                  <a:srgbClr val="00567D"/>
                </a:solidFill>
                <a:latin typeface="Söhne"/>
              </a:rPr>
              <a:t>AirNow</a:t>
            </a:r>
            <a:r>
              <a:rPr lang="en-US" sz="2000" b="0" i="0" dirty="0">
                <a:solidFill>
                  <a:srgbClr val="00567D"/>
                </a:solidFill>
                <a:effectLst/>
                <a:latin typeface="Söhne"/>
              </a:rPr>
              <a:t>, or Interagency Wildland Fire Air Quality Response Program websites.</a:t>
            </a:r>
          </a:p>
          <a:p>
            <a:pPr marL="742950" lvl="1" indent="-285750" algn="l">
              <a:spcBef>
                <a:spcPts val="600"/>
              </a:spcBef>
              <a:buFont typeface="Arial" panose="020B0604020202020204" pitchFamily="34" charset="0"/>
              <a:buChar char="•"/>
            </a:pPr>
            <a:r>
              <a:rPr lang="en-US" sz="2000" dirty="0">
                <a:solidFill>
                  <a:srgbClr val="00567D"/>
                </a:solidFill>
                <a:latin typeface="Söhne"/>
              </a:rPr>
              <a:t>Download the </a:t>
            </a:r>
            <a:r>
              <a:rPr lang="en-US" sz="2000" dirty="0" err="1">
                <a:solidFill>
                  <a:srgbClr val="00567D"/>
                </a:solidFill>
                <a:latin typeface="Söhne"/>
              </a:rPr>
              <a:t>AirNow</a:t>
            </a:r>
            <a:r>
              <a:rPr lang="en-US" sz="2000" dirty="0">
                <a:solidFill>
                  <a:srgbClr val="00567D"/>
                </a:solidFill>
                <a:latin typeface="Söhne"/>
              </a:rPr>
              <a:t> app for free on the Apple App Store or the Google Play Store.</a:t>
            </a:r>
            <a:endParaRPr lang="en-US" sz="2000" b="0" i="0" dirty="0">
              <a:solidFill>
                <a:srgbClr val="00567D"/>
              </a:solidFill>
              <a:effectLst/>
              <a:latin typeface="Söhne"/>
            </a:endParaRPr>
          </a:p>
          <a:p>
            <a:pPr algn="l">
              <a:spcBef>
                <a:spcPts val="600"/>
              </a:spcBef>
            </a:pPr>
            <a:r>
              <a:rPr lang="en-US" sz="2000" b="1" i="0" dirty="0">
                <a:solidFill>
                  <a:srgbClr val="00567D"/>
                </a:solidFill>
                <a:effectLst/>
                <a:latin typeface="Söhne"/>
              </a:rPr>
              <a:t>Local Notifications</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Stay informed through air quality advisories from the Oregon Department of Environmental Quality or local health agencies.</a:t>
            </a:r>
          </a:p>
        </p:txBody>
      </p:sp>
      <p:pic>
        <p:nvPicPr>
          <p:cNvPr id="12" name="Picture 11" descr="Image of the AirNow EPA website  and current air quality and forecast for the Bearverton, Oregon location.">
            <a:extLst>
              <a:ext uri="{FF2B5EF4-FFF2-40B4-BE49-F238E27FC236}">
                <a16:creationId xmlns:a16="http://schemas.microsoft.com/office/drawing/2014/main" id="{B93F4776-1040-A347-33C7-714AE7C22590}"/>
              </a:ext>
            </a:extLst>
          </p:cNvPr>
          <p:cNvPicPr>
            <a:picLocks noChangeAspect="1"/>
          </p:cNvPicPr>
          <p:nvPr/>
        </p:nvPicPr>
        <p:blipFill>
          <a:blip r:embed="rId5"/>
          <a:stretch>
            <a:fillRect/>
          </a:stretch>
        </p:blipFill>
        <p:spPr>
          <a:xfrm>
            <a:off x="7126848" y="644446"/>
            <a:ext cx="4747921" cy="5734620"/>
          </a:xfrm>
          <a:prstGeom prst="rect">
            <a:avLst/>
          </a:prstGeom>
        </p:spPr>
      </p:pic>
    </p:spTree>
    <p:extLst>
      <p:ext uri="{BB962C8B-B14F-4D97-AF65-F5344CB8AC3E}">
        <p14:creationId xmlns:p14="http://schemas.microsoft.com/office/powerpoint/2010/main" val="2975474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708D0-8CFC-E23C-AF3F-50998784BBA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477317A-EFA7-7EA5-7FB9-F15D71609FE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308F103C-646A-7394-7029-7125C62E872C}"/>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F5DEBE94-2E7D-778D-66BF-FF1F80D03578}"/>
              </a:ext>
            </a:extLst>
          </p:cNvPr>
          <p:cNvSpPr>
            <a:spLocks noGrp="1"/>
          </p:cNvSpPr>
          <p:nvPr>
            <p:ph type="sldNum" sz="quarter" idx="12"/>
          </p:nvPr>
        </p:nvSpPr>
        <p:spPr/>
        <p:txBody>
          <a:bodyPr/>
          <a:lstStyle/>
          <a:p>
            <a:fld id="{99562CDD-8BC9-4CF6-AA03-D93997F55C9A}" type="slidenum">
              <a:rPr lang="en-US" smtClean="0"/>
              <a:pPr/>
              <a:t>56</a:t>
            </a:fld>
            <a:endParaRPr lang="en-US" dirty="0"/>
          </a:p>
        </p:txBody>
      </p:sp>
      <p:sp>
        <p:nvSpPr>
          <p:cNvPr id="9" name="Title 8">
            <a:extLst>
              <a:ext uri="{FF2B5EF4-FFF2-40B4-BE49-F238E27FC236}">
                <a16:creationId xmlns:a16="http://schemas.microsoft.com/office/drawing/2014/main" id="{44F69966-BEF6-620F-F945-09A55A3D3FE6}"/>
              </a:ext>
            </a:extLst>
          </p:cNvPr>
          <p:cNvSpPr txBox="1">
            <a:spLocks noGrp="1"/>
          </p:cNvSpPr>
          <p:nvPr>
            <p:ph type="title" idx="4294967295"/>
          </p:nvPr>
        </p:nvSpPr>
        <p:spPr>
          <a:xfrm>
            <a:off x="1267619" y="218087"/>
            <a:ext cx="820396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Exposure Assessment (Activity)</a:t>
            </a:r>
          </a:p>
        </p:txBody>
      </p:sp>
      <p:pic>
        <p:nvPicPr>
          <p:cNvPr id="4" name="Picture 3">
            <a:extLst>
              <a:ext uri="{FF2B5EF4-FFF2-40B4-BE49-F238E27FC236}">
                <a16:creationId xmlns:a16="http://schemas.microsoft.com/office/drawing/2014/main" id="{EBE16E32-918A-A99D-481C-06383699A68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45E1A421-1561-0C97-8E5C-E3DB83EAD014}"/>
              </a:ext>
            </a:extLst>
          </p:cNvPr>
          <p:cNvSpPr txBox="1"/>
          <p:nvPr/>
        </p:nvSpPr>
        <p:spPr>
          <a:xfrm>
            <a:off x="1267619" y="1507690"/>
            <a:ext cx="5473360" cy="3816429"/>
          </a:xfrm>
          <a:prstGeom prst="rect">
            <a:avLst/>
          </a:prstGeom>
          <a:noFill/>
        </p:spPr>
        <p:txBody>
          <a:bodyPr wrap="square">
            <a:spAutoFit/>
          </a:bodyPr>
          <a:lstStyle/>
          <a:p>
            <a:pPr algn="l"/>
            <a:r>
              <a:rPr lang="en-US" sz="3000" i="0" dirty="0">
                <a:solidFill>
                  <a:srgbClr val="00567D"/>
                </a:solidFill>
                <a:effectLst/>
                <a:latin typeface="Söhne"/>
              </a:rPr>
              <a:t>For those who are comfortable, please visit </a:t>
            </a:r>
            <a:r>
              <a:rPr lang="en-US" sz="3000" i="0" u="sng" dirty="0">
                <a:solidFill>
                  <a:srgbClr val="00567D"/>
                </a:solidFill>
                <a:effectLst/>
                <a:latin typeface="Söhne"/>
                <a:hlinkClick r:id="rId5">
                  <a:extLst>
                    <a:ext uri="{A12FA001-AC4F-418D-AE19-62706E023703}">
                      <ahyp:hlinkClr xmlns:ahyp="http://schemas.microsoft.com/office/drawing/2018/hyperlinkcolor" val="tx"/>
                    </a:ext>
                  </a:extLst>
                </a:hlinkClick>
              </a:rPr>
              <a:t>airnow.gov </a:t>
            </a:r>
            <a:r>
              <a:rPr lang="en-US" sz="3000" i="0" dirty="0">
                <a:solidFill>
                  <a:srgbClr val="00567D"/>
                </a:solidFill>
                <a:effectLst/>
                <a:latin typeface="Söhne"/>
              </a:rPr>
              <a:t>and check the condition of your location.</a:t>
            </a:r>
          </a:p>
          <a:p>
            <a:pPr algn="l"/>
            <a:endParaRPr lang="en-US" sz="3000" b="1" dirty="0">
              <a:solidFill>
                <a:srgbClr val="353740"/>
              </a:solidFill>
              <a:latin typeface="Söhne"/>
            </a:endParaRPr>
          </a:p>
          <a:p>
            <a:pPr algn="l"/>
            <a:r>
              <a:rPr lang="en-US" sz="3000" i="1" dirty="0">
                <a:solidFill>
                  <a:srgbClr val="00567D"/>
                </a:solidFill>
                <a:latin typeface="Söhne"/>
              </a:rPr>
              <a:t>What is the current AQI?</a:t>
            </a:r>
          </a:p>
          <a:p>
            <a:pPr algn="l"/>
            <a:endParaRPr lang="en-US" sz="3000" b="1" i="1" dirty="0">
              <a:solidFill>
                <a:srgbClr val="00567D"/>
              </a:solidFill>
              <a:latin typeface="Söhne"/>
            </a:endParaRPr>
          </a:p>
          <a:p>
            <a:pPr algn="l"/>
            <a:r>
              <a:rPr lang="en-US" sz="3000" i="1" dirty="0">
                <a:solidFill>
                  <a:srgbClr val="00567D"/>
                </a:solidFill>
                <a:latin typeface="Söhne"/>
              </a:rPr>
              <a:t>Would the rule apply?</a:t>
            </a:r>
          </a:p>
          <a:p>
            <a:pPr algn="l"/>
            <a:endParaRPr lang="en-US" sz="3200" b="1" i="0" dirty="0">
              <a:solidFill>
                <a:srgbClr val="353740"/>
              </a:solidFill>
              <a:effectLst/>
              <a:latin typeface="Söhne"/>
            </a:endParaRPr>
          </a:p>
        </p:txBody>
      </p:sp>
      <p:pic>
        <p:nvPicPr>
          <p:cNvPr id="5" name="Picture 4" descr="Image of the AirNow business logo.">
            <a:extLst>
              <a:ext uri="{FF2B5EF4-FFF2-40B4-BE49-F238E27FC236}">
                <a16:creationId xmlns:a16="http://schemas.microsoft.com/office/drawing/2014/main" id="{CA907636-CAE5-722F-B73D-00B25EE6C3BF}"/>
              </a:ext>
            </a:extLst>
          </p:cNvPr>
          <p:cNvPicPr>
            <a:picLocks noChangeAspect="1"/>
          </p:cNvPicPr>
          <p:nvPr/>
        </p:nvPicPr>
        <p:blipFill>
          <a:blip r:embed="rId6"/>
          <a:stretch>
            <a:fillRect/>
          </a:stretch>
        </p:blipFill>
        <p:spPr>
          <a:xfrm>
            <a:off x="5956578" y="4230719"/>
            <a:ext cx="2925836" cy="2627281"/>
          </a:xfrm>
          <a:prstGeom prst="rect">
            <a:avLst/>
          </a:prstGeom>
        </p:spPr>
      </p:pic>
      <p:pic>
        <p:nvPicPr>
          <p:cNvPr id="7" name="Picture 6" descr="Image of Bend, Oregon air quality index using the AirNow app.">
            <a:extLst>
              <a:ext uri="{FF2B5EF4-FFF2-40B4-BE49-F238E27FC236}">
                <a16:creationId xmlns:a16="http://schemas.microsoft.com/office/drawing/2014/main" id="{D455D2B3-32B5-F729-6BEC-C8C20946AF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1969" y="142781"/>
            <a:ext cx="3241655" cy="6639913"/>
          </a:xfrm>
          <a:prstGeom prst="rect">
            <a:avLst/>
          </a:prstGeom>
        </p:spPr>
      </p:pic>
    </p:spTree>
    <p:extLst>
      <p:ext uri="{BB962C8B-B14F-4D97-AF65-F5344CB8AC3E}">
        <p14:creationId xmlns:p14="http://schemas.microsoft.com/office/powerpoint/2010/main" val="3358895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DECA6-FDFD-179C-F680-EF9059F628C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E51F3AF-2F08-C862-CCBF-7DD2EC0E9CE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71843CE0-0BF7-4A52-EB13-0238090A2EF7}"/>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F24F69EA-E07F-C086-EF89-9B94701270AA}"/>
              </a:ext>
            </a:extLst>
          </p:cNvPr>
          <p:cNvSpPr>
            <a:spLocks noGrp="1"/>
          </p:cNvSpPr>
          <p:nvPr>
            <p:ph type="sldNum" sz="quarter" idx="12"/>
          </p:nvPr>
        </p:nvSpPr>
        <p:spPr/>
        <p:txBody>
          <a:bodyPr/>
          <a:lstStyle/>
          <a:p>
            <a:fld id="{99562CDD-8BC9-4CF6-AA03-D93997F55C9A}" type="slidenum">
              <a:rPr lang="en-US" smtClean="0"/>
              <a:pPr/>
              <a:t>57</a:t>
            </a:fld>
            <a:endParaRPr lang="en-US" dirty="0"/>
          </a:p>
        </p:txBody>
      </p:sp>
      <p:sp>
        <p:nvSpPr>
          <p:cNvPr id="9" name="Title 8">
            <a:extLst>
              <a:ext uri="{FF2B5EF4-FFF2-40B4-BE49-F238E27FC236}">
                <a16:creationId xmlns:a16="http://schemas.microsoft.com/office/drawing/2014/main" id="{4802076F-108C-884F-0D65-D08F20C4232E}"/>
              </a:ext>
            </a:extLst>
          </p:cNvPr>
          <p:cNvSpPr txBox="1">
            <a:spLocks noGrp="1"/>
          </p:cNvSpPr>
          <p:nvPr>
            <p:ph type="title" idx="4294967295"/>
          </p:nvPr>
        </p:nvSpPr>
        <p:spPr>
          <a:xfrm>
            <a:off x="1231088" y="218087"/>
            <a:ext cx="561258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Exposure Assessment</a:t>
            </a:r>
          </a:p>
        </p:txBody>
      </p:sp>
      <p:pic>
        <p:nvPicPr>
          <p:cNvPr id="4" name="Picture 3">
            <a:extLst>
              <a:ext uri="{FF2B5EF4-FFF2-40B4-BE49-F238E27FC236}">
                <a16:creationId xmlns:a16="http://schemas.microsoft.com/office/drawing/2014/main" id="{A91FC30A-3577-97BC-BC37-905824BEB61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9DC27731-1D22-4A48-287B-819FFE023E33}"/>
              </a:ext>
            </a:extLst>
          </p:cNvPr>
          <p:cNvSpPr txBox="1"/>
          <p:nvPr/>
        </p:nvSpPr>
        <p:spPr>
          <a:xfrm>
            <a:off x="1231088" y="1112689"/>
            <a:ext cx="4961980" cy="1400383"/>
          </a:xfrm>
          <a:prstGeom prst="rect">
            <a:avLst/>
          </a:prstGeom>
          <a:noFill/>
        </p:spPr>
        <p:txBody>
          <a:bodyPr wrap="square">
            <a:spAutoFit/>
          </a:bodyPr>
          <a:lstStyle/>
          <a:p>
            <a:pPr algn="l">
              <a:spcBef>
                <a:spcPts val="600"/>
              </a:spcBef>
            </a:pPr>
            <a:r>
              <a:rPr lang="en-US" sz="2000" b="1" i="0" dirty="0">
                <a:solidFill>
                  <a:srgbClr val="00567D"/>
                </a:solidFill>
                <a:effectLst/>
                <a:latin typeface="Söhne"/>
              </a:rPr>
              <a:t>Direct Measurement</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Use appropriate devices to measure PM2.5 directly at the workplace as per manufacturer’s instructions.</a:t>
            </a:r>
          </a:p>
        </p:txBody>
      </p:sp>
      <p:pic>
        <p:nvPicPr>
          <p:cNvPr id="11" name="Picture 10" descr="Image of a map showing different levels of exposure.">
            <a:extLst>
              <a:ext uri="{FF2B5EF4-FFF2-40B4-BE49-F238E27FC236}">
                <a16:creationId xmlns:a16="http://schemas.microsoft.com/office/drawing/2014/main" id="{5B3E30C5-C993-B3EE-BB17-91BA1D377099}"/>
              </a:ext>
            </a:extLst>
          </p:cNvPr>
          <p:cNvPicPr>
            <a:picLocks noChangeAspect="1"/>
          </p:cNvPicPr>
          <p:nvPr/>
        </p:nvPicPr>
        <p:blipFill>
          <a:blip r:embed="rId5"/>
          <a:stretch>
            <a:fillRect/>
          </a:stretch>
        </p:blipFill>
        <p:spPr>
          <a:xfrm>
            <a:off x="1599698" y="2706549"/>
            <a:ext cx="5224389" cy="3937785"/>
          </a:xfrm>
          <a:prstGeom prst="rect">
            <a:avLst/>
          </a:prstGeom>
        </p:spPr>
      </p:pic>
      <p:pic>
        <p:nvPicPr>
          <p:cNvPr id="12" name="Picture 11" descr="A hand holding a pm2.5 detector device.&#10;&#10;">
            <a:extLst>
              <a:ext uri="{FF2B5EF4-FFF2-40B4-BE49-F238E27FC236}">
                <a16:creationId xmlns:a16="http://schemas.microsoft.com/office/drawing/2014/main" id="{9AE1CA1C-B4A9-8209-775A-3DB5A886AF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6598" y="419367"/>
            <a:ext cx="4961980" cy="4802964"/>
          </a:xfrm>
          <a:prstGeom prst="rect">
            <a:avLst/>
          </a:prstGeom>
        </p:spPr>
      </p:pic>
    </p:spTree>
    <p:extLst>
      <p:ext uri="{BB962C8B-B14F-4D97-AF65-F5344CB8AC3E}">
        <p14:creationId xmlns:p14="http://schemas.microsoft.com/office/powerpoint/2010/main" val="3907203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7D91-BC5E-24D0-9361-AC51F1D3D63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57F14E0-A202-DED0-7ECA-1E9A135E967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17DFAB13-8028-2239-7E8F-401570171CB1}"/>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2281F7C5-1DD4-30E0-1DA8-86B8ACA3AAF0}"/>
              </a:ext>
            </a:extLst>
          </p:cNvPr>
          <p:cNvSpPr>
            <a:spLocks noGrp="1"/>
          </p:cNvSpPr>
          <p:nvPr>
            <p:ph type="sldNum" sz="quarter" idx="12"/>
          </p:nvPr>
        </p:nvSpPr>
        <p:spPr/>
        <p:txBody>
          <a:bodyPr/>
          <a:lstStyle/>
          <a:p>
            <a:fld id="{99562CDD-8BC9-4CF6-AA03-D93997F55C9A}" type="slidenum">
              <a:rPr lang="en-US" smtClean="0"/>
              <a:pPr/>
              <a:t>58</a:t>
            </a:fld>
            <a:endParaRPr lang="en-US" dirty="0"/>
          </a:p>
        </p:txBody>
      </p:sp>
      <p:sp>
        <p:nvSpPr>
          <p:cNvPr id="9" name="Title 8">
            <a:extLst>
              <a:ext uri="{FF2B5EF4-FFF2-40B4-BE49-F238E27FC236}">
                <a16:creationId xmlns:a16="http://schemas.microsoft.com/office/drawing/2014/main" id="{2337EB1C-6F0B-A4EA-9CA4-AFA35AD662FB}"/>
              </a:ext>
            </a:extLst>
          </p:cNvPr>
          <p:cNvSpPr txBox="1">
            <a:spLocks noGrp="1"/>
          </p:cNvSpPr>
          <p:nvPr>
            <p:ph type="title" idx="4294967295"/>
          </p:nvPr>
        </p:nvSpPr>
        <p:spPr>
          <a:xfrm>
            <a:off x="1147748" y="129419"/>
            <a:ext cx="55880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Exposure Assessment</a:t>
            </a:r>
          </a:p>
        </p:txBody>
      </p:sp>
      <p:pic>
        <p:nvPicPr>
          <p:cNvPr id="4" name="Picture 3">
            <a:extLst>
              <a:ext uri="{FF2B5EF4-FFF2-40B4-BE49-F238E27FC236}">
                <a16:creationId xmlns:a16="http://schemas.microsoft.com/office/drawing/2014/main" id="{0AA8D22C-E922-734E-A4A1-F78DA7429A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4E62CD10-643F-7D16-F9FE-70B9161D018A}"/>
              </a:ext>
            </a:extLst>
          </p:cNvPr>
          <p:cNvSpPr txBox="1"/>
          <p:nvPr/>
        </p:nvSpPr>
        <p:spPr>
          <a:xfrm>
            <a:off x="1359808" y="1536532"/>
            <a:ext cx="5031756" cy="2015936"/>
          </a:xfrm>
          <a:prstGeom prst="rect">
            <a:avLst/>
          </a:prstGeom>
          <a:noFill/>
        </p:spPr>
        <p:txBody>
          <a:bodyPr wrap="square">
            <a:spAutoFit/>
          </a:bodyPr>
          <a:lstStyle/>
          <a:p>
            <a:pPr algn="l">
              <a:spcBef>
                <a:spcPts val="600"/>
              </a:spcBef>
            </a:pPr>
            <a:r>
              <a:rPr lang="en-US" sz="2000" b="1" i="0" dirty="0">
                <a:solidFill>
                  <a:srgbClr val="00567D"/>
                </a:solidFill>
                <a:effectLst/>
                <a:latin typeface="Söhne"/>
              </a:rPr>
              <a:t>Alternative Method</a:t>
            </a:r>
            <a:endParaRPr lang="en-US" sz="2000" b="0" i="0" dirty="0">
              <a:solidFill>
                <a:srgbClr val="00567D"/>
              </a:solidFill>
              <a:effectLst/>
              <a:latin typeface="Söhne"/>
            </a:endParaRP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If standard methods are unavailable, use the 5-3-1 Visibility Index (Appendix B, Table 1) to estimate PM2.5 levels during daylight. THIS IS THE UPDATED TABLE.</a:t>
            </a:r>
          </a:p>
        </p:txBody>
      </p:sp>
      <p:pic>
        <p:nvPicPr>
          <p:cNvPr id="7" name="Picture 6" descr="Image of the Table 1 showing new AQI values effective May 2024 and the visibility index values (how far you can see) that go along with the AQI value range.">
            <a:extLst>
              <a:ext uri="{FF2B5EF4-FFF2-40B4-BE49-F238E27FC236}">
                <a16:creationId xmlns:a16="http://schemas.microsoft.com/office/drawing/2014/main" id="{47DC2669-0CF0-654C-95BE-BBDCA8980444}"/>
              </a:ext>
            </a:extLst>
          </p:cNvPr>
          <p:cNvPicPr>
            <a:picLocks noChangeAspect="1"/>
          </p:cNvPicPr>
          <p:nvPr/>
        </p:nvPicPr>
        <p:blipFill>
          <a:blip r:embed="rId5"/>
          <a:stretch>
            <a:fillRect/>
          </a:stretch>
        </p:blipFill>
        <p:spPr>
          <a:xfrm>
            <a:off x="7065817" y="1536532"/>
            <a:ext cx="4372345" cy="4178879"/>
          </a:xfrm>
          <a:prstGeom prst="rect">
            <a:avLst/>
          </a:prstGeom>
        </p:spPr>
      </p:pic>
    </p:spTree>
    <p:extLst>
      <p:ext uri="{BB962C8B-B14F-4D97-AF65-F5344CB8AC3E}">
        <p14:creationId xmlns:p14="http://schemas.microsoft.com/office/powerpoint/2010/main" val="3075752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4D457-78C9-1BB0-ABDC-06A51A66DEE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4011D48-A345-A3A9-19F7-E66D2E8031C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DB653866-CE1B-9434-891C-455D2D199CC6}"/>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460A374E-7969-7FE2-5787-380F31B6B7A3}"/>
              </a:ext>
            </a:extLst>
          </p:cNvPr>
          <p:cNvSpPr>
            <a:spLocks noGrp="1"/>
          </p:cNvSpPr>
          <p:nvPr>
            <p:ph type="sldNum" sz="quarter" idx="12"/>
          </p:nvPr>
        </p:nvSpPr>
        <p:spPr/>
        <p:txBody>
          <a:bodyPr/>
          <a:lstStyle/>
          <a:p>
            <a:fld id="{99562CDD-8BC9-4CF6-AA03-D93997F55C9A}" type="slidenum">
              <a:rPr lang="en-US" smtClean="0"/>
              <a:pPr/>
              <a:t>59</a:t>
            </a:fld>
            <a:endParaRPr lang="en-US" dirty="0"/>
          </a:p>
        </p:txBody>
      </p:sp>
      <p:sp>
        <p:nvSpPr>
          <p:cNvPr id="9" name="Title 8">
            <a:extLst>
              <a:ext uri="{FF2B5EF4-FFF2-40B4-BE49-F238E27FC236}">
                <a16:creationId xmlns:a16="http://schemas.microsoft.com/office/drawing/2014/main" id="{A9B6723F-D43F-F792-64C0-F3B7E57D3956}"/>
              </a:ext>
            </a:extLst>
          </p:cNvPr>
          <p:cNvSpPr txBox="1">
            <a:spLocks noGrp="1"/>
          </p:cNvSpPr>
          <p:nvPr>
            <p:ph type="title" idx="4294967295"/>
          </p:nvPr>
        </p:nvSpPr>
        <p:spPr>
          <a:xfrm>
            <a:off x="1260032" y="188259"/>
            <a:ext cx="597280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Updated AQI Values</a:t>
            </a:r>
          </a:p>
        </p:txBody>
      </p:sp>
      <p:pic>
        <p:nvPicPr>
          <p:cNvPr id="4" name="Picture 3">
            <a:extLst>
              <a:ext uri="{FF2B5EF4-FFF2-40B4-BE49-F238E27FC236}">
                <a16:creationId xmlns:a16="http://schemas.microsoft.com/office/drawing/2014/main" id="{E2CE5CB9-A846-DCC1-E411-26CCC4FC05A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pic>
        <p:nvPicPr>
          <p:cNvPr id="12" name="Picture 11" descr="Image of the update AQI value table effective May 2024.">
            <a:extLst>
              <a:ext uri="{FF2B5EF4-FFF2-40B4-BE49-F238E27FC236}">
                <a16:creationId xmlns:a16="http://schemas.microsoft.com/office/drawing/2014/main" id="{206BB8F2-2464-DA5B-E911-82F6C13472F8}"/>
              </a:ext>
            </a:extLst>
          </p:cNvPr>
          <p:cNvPicPr>
            <a:picLocks noChangeAspect="1"/>
          </p:cNvPicPr>
          <p:nvPr/>
        </p:nvPicPr>
        <p:blipFill>
          <a:blip r:embed="rId5"/>
          <a:stretch>
            <a:fillRect/>
          </a:stretch>
        </p:blipFill>
        <p:spPr>
          <a:xfrm>
            <a:off x="2781919" y="1200164"/>
            <a:ext cx="6628162" cy="5284151"/>
          </a:xfrm>
          <a:prstGeom prst="rect">
            <a:avLst/>
          </a:prstGeom>
        </p:spPr>
      </p:pic>
    </p:spTree>
    <p:extLst>
      <p:ext uri="{BB962C8B-B14F-4D97-AF65-F5344CB8AC3E}">
        <p14:creationId xmlns:p14="http://schemas.microsoft.com/office/powerpoint/2010/main" val="702192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D1419-B0CB-F9B4-2EA2-38A75A856B4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803633D-EA66-9E74-1C94-A44BCC04960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A1AF800C-4F6F-BD01-A7F7-4260BB0380A9}"/>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FB3469A0-E527-0F63-4721-EA344381E79B}"/>
              </a:ext>
            </a:extLst>
          </p:cNvPr>
          <p:cNvSpPr>
            <a:spLocks noGrp="1"/>
          </p:cNvSpPr>
          <p:nvPr>
            <p:ph type="sldNum" sz="quarter" idx="12"/>
          </p:nvPr>
        </p:nvSpPr>
        <p:spPr/>
        <p:txBody>
          <a:bodyPr/>
          <a:lstStyle/>
          <a:p>
            <a:fld id="{99562CDD-8BC9-4CF6-AA03-D93997F55C9A}" type="slidenum">
              <a:rPr lang="en-US" smtClean="0"/>
              <a:pPr/>
              <a:t>6</a:t>
            </a:fld>
            <a:endParaRPr lang="en-US" dirty="0"/>
          </a:p>
        </p:txBody>
      </p:sp>
      <p:sp>
        <p:nvSpPr>
          <p:cNvPr id="9" name="Title 8">
            <a:extLst>
              <a:ext uri="{FF2B5EF4-FFF2-40B4-BE49-F238E27FC236}">
                <a16:creationId xmlns:a16="http://schemas.microsoft.com/office/drawing/2014/main" id="{97F40C3E-0742-C1D3-48B2-519D7455C7CB}"/>
              </a:ext>
            </a:extLst>
          </p:cNvPr>
          <p:cNvSpPr txBox="1">
            <a:spLocks noGrp="1"/>
          </p:cNvSpPr>
          <p:nvPr>
            <p:ph type="title" idx="4294967295"/>
          </p:nvPr>
        </p:nvSpPr>
        <p:spPr>
          <a:xfrm>
            <a:off x="1267691" y="218087"/>
            <a:ext cx="865937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Illnesses and Prevention</a:t>
            </a:r>
            <a:endParaRPr kumimoji="0" lang="en-US" sz="4000" b="0" i="0" u="none" strike="noStrike" kern="1200" cap="none" spc="0" normalizeH="0" baseline="0" noProof="0" dirty="0">
              <a:ln>
                <a:noFill/>
              </a:ln>
              <a:solidFill>
                <a:srgbClr val="00567D"/>
              </a:solidFill>
              <a:effectLst/>
              <a:uLnTx/>
              <a:uFillTx/>
              <a:latin typeface="+mn-lt"/>
              <a:ea typeface="+mn-ea"/>
              <a:cs typeface="+mn-cs"/>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FBB229AE-6B3F-B007-7830-D0615ACCDD20}"/>
              </a:ext>
            </a:extLst>
          </p:cNvPr>
          <p:cNvSpPr txBox="1"/>
          <p:nvPr/>
        </p:nvSpPr>
        <p:spPr>
          <a:xfrm>
            <a:off x="1267691" y="1541526"/>
            <a:ext cx="5241392" cy="2431435"/>
          </a:xfrm>
          <a:prstGeom prst="rect">
            <a:avLst/>
          </a:prstGeom>
          <a:noFill/>
        </p:spPr>
        <p:txBody>
          <a:bodyPr wrap="square" rtlCol="0">
            <a:spAutoFit/>
          </a:bodyPr>
          <a:lstStyle/>
          <a:p>
            <a:r>
              <a:rPr lang="en-US" sz="3000" dirty="0">
                <a:solidFill>
                  <a:srgbClr val="00567D"/>
                </a:solidFill>
              </a:rPr>
              <a:t>Being prepared for the hot season requires the same planning as many other hazards covered by Oregon OSHA rules.</a:t>
            </a:r>
          </a:p>
          <a:p>
            <a:endParaRPr lang="en-US" sz="3200" dirty="0">
              <a:solidFill>
                <a:srgbClr val="00567D"/>
              </a:solidFill>
            </a:endParaRPr>
          </a:p>
        </p:txBody>
      </p:sp>
      <p:pic>
        <p:nvPicPr>
          <p:cNvPr id="1026" name="Picture 2" descr="A construction worker on a hot day">
            <a:extLst>
              <a:ext uri="{FF2B5EF4-FFF2-40B4-BE49-F238E27FC236}">
                <a16:creationId xmlns:a16="http://schemas.microsoft.com/office/drawing/2014/main" id="{578061BE-72BB-7AF0-D577-48151DFAB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153" y="1440745"/>
            <a:ext cx="5067924" cy="49383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671B7B-C43A-E139-28AC-A1D0D03DF7A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spTree>
    <p:extLst>
      <p:ext uri="{BB962C8B-B14F-4D97-AF65-F5344CB8AC3E}">
        <p14:creationId xmlns:p14="http://schemas.microsoft.com/office/powerpoint/2010/main" val="3786342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1AD52-1B62-831E-75E0-AD73537683E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82084B4-B4B8-8A20-7E34-C9DA55C00D7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3" name="Slide Number Placeholder 2">
            <a:extLst>
              <a:ext uri="{FF2B5EF4-FFF2-40B4-BE49-F238E27FC236}">
                <a16:creationId xmlns:a16="http://schemas.microsoft.com/office/drawing/2014/main" id="{F86A8636-4C53-D6FE-86FE-126611F15B42}"/>
              </a:ext>
            </a:extLst>
          </p:cNvPr>
          <p:cNvSpPr>
            <a:spLocks noGrp="1"/>
          </p:cNvSpPr>
          <p:nvPr>
            <p:ph type="sldNum" sz="quarter" idx="12"/>
          </p:nvPr>
        </p:nvSpPr>
        <p:spPr/>
        <p:txBody>
          <a:bodyPr/>
          <a:lstStyle/>
          <a:p>
            <a:fld id="{99562CDD-8BC9-4CF6-AA03-D93997F55C9A}" type="slidenum">
              <a:rPr lang="en-US" smtClean="0"/>
              <a:pPr/>
              <a:t>60</a:t>
            </a:fld>
            <a:endParaRPr lang="en-US" dirty="0"/>
          </a:p>
        </p:txBody>
      </p:sp>
      <p:sp>
        <p:nvSpPr>
          <p:cNvPr id="6" name="Rectangle 5">
            <a:extLst>
              <a:ext uri="{FF2B5EF4-FFF2-40B4-BE49-F238E27FC236}">
                <a16:creationId xmlns:a16="http://schemas.microsoft.com/office/drawing/2014/main" id="{32773831-0BD0-5895-38C7-7D4CDE972277}"/>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9" name="Title 8">
            <a:extLst>
              <a:ext uri="{FF2B5EF4-FFF2-40B4-BE49-F238E27FC236}">
                <a16:creationId xmlns:a16="http://schemas.microsoft.com/office/drawing/2014/main" id="{70D62A0F-BA44-F867-76D0-F02B769E3218}"/>
              </a:ext>
            </a:extLst>
          </p:cNvPr>
          <p:cNvSpPr txBox="1">
            <a:spLocks noGrp="1"/>
          </p:cNvSpPr>
          <p:nvPr>
            <p:ph type="title" idx="4294967295"/>
          </p:nvPr>
        </p:nvSpPr>
        <p:spPr>
          <a:xfrm>
            <a:off x="1308860" y="137461"/>
            <a:ext cx="552524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Exposure Thresholds</a:t>
            </a:r>
          </a:p>
        </p:txBody>
      </p:sp>
      <p:pic>
        <p:nvPicPr>
          <p:cNvPr id="4" name="Picture 3">
            <a:extLst>
              <a:ext uri="{FF2B5EF4-FFF2-40B4-BE49-F238E27FC236}">
                <a16:creationId xmlns:a16="http://schemas.microsoft.com/office/drawing/2014/main" id="{8FE80A5A-2C5A-D653-D98A-A5DA98FAC7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graphicFrame>
        <p:nvGraphicFramePr>
          <p:cNvPr id="5" name="Table 4">
            <a:extLst>
              <a:ext uri="{FF2B5EF4-FFF2-40B4-BE49-F238E27FC236}">
                <a16:creationId xmlns:a16="http://schemas.microsoft.com/office/drawing/2014/main" id="{B4452EE9-2CCE-9ED9-0CE7-D7B0A188A4BA}"/>
              </a:ext>
            </a:extLst>
          </p:cNvPr>
          <p:cNvGraphicFramePr>
            <a:graphicFrameLocks noGrp="1"/>
          </p:cNvGraphicFramePr>
          <p:nvPr>
            <p:extLst>
              <p:ext uri="{D42A27DB-BD31-4B8C-83A1-F6EECF244321}">
                <p14:modId xmlns:p14="http://schemas.microsoft.com/office/powerpoint/2010/main" val="3630763371"/>
              </p:ext>
            </p:extLst>
          </p:nvPr>
        </p:nvGraphicFramePr>
        <p:xfrm>
          <a:off x="2018090" y="925781"/>
          <a:ext cx="9039312" cy="5397087"/>
        </p:xfrm>
        <a:graphic>
          <a:graphicData uri="http://schemas.openxmlformats.org/drawingml/2006/table">
            <a:tbl>
              <a:tblPr firstRow="1" bandRow="1">
                <a:tableStyleId>{5C22544A-7EE6-4342-B048-85BDC9FD1C3A}</a:tableStyleId>
              </a:tblPr>
              <a:tblGrid>
                <a:gridCol w="3013104">
                  <a:extLst>
                    <a:ext uri="{9D8B030D-6E8A-4147-A177-3AD203B41FA5}">
                      <a16:colId xmlns:a16="http://schemas.microsoft.com/office/drawing/2014/main" val="663303792"/>
                    </a:ext>
                  </a:extLst>
                </a:gridCol>
                <a:gridCol w="3013104">
                  <a:extLst>
                    <a:ext uri="{9D8B030D-6E8A-4147-A177-3AD203B41FA5}">
                      <a16:colId xmlns:a16="http://schemas.microsoft.com/office/drawing/2014/main" val="2622289184"/>
                    </a:ext>
                  </a:extLst>
                </a:gridCol>
                <a:gridCol w="3013104">
                  <a:extLst>
                    <a:ext uri="{9D8B030D-6E8A-4147-A177-3AD203B41FA5}">
                      <a16:colId xmlns:a16="http://schemas.microsoft.com/office/drawing/2014/main" val="2623726495"/>
                    </a:ext>
                  </a:extLst>
                </a:gridCol>
              </a:tblGrid>
              <a:tr h="5397087">
                <a:tc>
                  <a:txBody>
                    <a:bodyPr/>
                    <a:lstStyle/>
                    <a:p>
                      <a:pPr algn="l">
                        <a:buFont typeface="+mj-lt"/>
                        <a:buNone/>
                      </a:pPr>
                      <a:r>
                        <a:rPr lang="en-US" sz="2000" b="1" i="0" dirty="0">
                          <a:solidFill>
                            <a:srgbClr val="00567D"/>
                          </a:solidFill>
                          <a:effectLst/>
                          <a:latin typeface="Söhne"/>
                        </a:rPr>
                        <a:t>PM2.5 ≥ 35.5 µg/m</a:t>
                      </a:r>
                      <a:r>
                        <a:rPr lang="en-US" sz="2000" b="1" i="0" baseline="30000" dirty="0">
                          <a:solidFill>
                            <a:srgbClr val="00567D"/>
                          </a:solidFill>
                          <a:effectLst/>
                          <a:latin typeface="Söhne"/>
                        </a:rPr>
                        <a:t>3</a:t>
                      </a:r>
                      <a:r>
                        <a:rPr lang="en-US" sz="2000" b="1" i="0" dirty="0">
                          <a:solidFill>
                            <a:srgbClr val="00567D"/>
                          </a:solidFill>
                          <a:effectLst/>
                          <a:latin typeface="Söhne"/>
                        </a:rPr>
                        <a:t> (AQI 101) but </a:t>
                      </a:r>
                      <a:r>
                        <a:rPr lang="en-US" sz="2000" b="0" i="0" kern="1200" dirty="0">
                          <a:solidFill>
                            <a:srgbClr val="00567D"/>
                          </a:solidFill>
                          <a:effectLst/>
                          <a:latin typeface="+mn-lt"/>
                          <a:ea typeface="+mn-ea"/>
                          <a:cs typeface="+mn-cs"/>
                        </a:rPr>
                        <a:t>&lt;</a:t>
                      </a:r>
                      <a:r>
                        <a:rPr lang="en-US" sz="2000" b="1" i="0" dirty="0">
                          <a:solidFill>
                            <a:srgbClr val="00567D"/>
                          </a:solidFill>
                          <a:effectLst/>
                          <a:latin typeface="Söhne"/>
                        </a:rPr>
                        <a:t> 202.1 µg/m</a:t>
                      </a:r>
                      <a:r>
                        <a:rPr lang="en-US" sz="2000" b="1" i="0" baseline="30000" dirty="0">
                          <a:solidFill>
                            <a:srgbClr val="00567D"/>
                          </a:solidFill>
                          <a:effectLst/>
                          <a:latin typeface="Söhne"/>
                        </a:rPr>
                        <a:t>3</a:t>
                      </a:r>
                      <a:r>
                        <a:rPr lang="en-US" sz="2000" b="1" i="0" dirty="0">
                          <a:solidFill>
                            <a:srgbClr val="00567D"/>
                          </a:solidFill>
                          <a:effectLst/>
                          <a:latin typeface="Söhne"/>
                        </a:rPr>
                        <a:t> (AQI 277):</a:t>
                      </a:r>
                    </a:p>
                    <a:p>
                      <a:pPr marL="742950" lvl="1" indent="-285750" algn="l">
                        <a:spcBef>
                          <a:spcPts val="600"/>
                        </a:spcBef>
                        <a:buFont typeface="+mj-lt"/>
                        <a:buAutoNum type="arabicPeriod"/>
                      </a:pPr>
                      <a:r>
                        <a:rPr lang="en-US" b="0" i="0" dirty="0">
                          <a:solidFill>
                            <a:srgbClr val="00567D"/>
                          </a:solidFill>
                          <a:effectLst/>
                          <a:latin typeface="Söhne"/>
                        </a:rPr>
                        <a:t>Voluntary use of NIOSH-approved filtering facepiece respirators.</a:t>
                      </a:r>
                    </a:p>
                    <a:p>
                      <a:pPr marL="742950" lvl="1" indent="-285750" algn="l">
                        <a:spcBef>
                          <a:spcPts val="600"/>
                        </a:spcBef>
                        <a:buFont typeface="+mj-lt"/>
                        <a:buAutoNum type="arabicPeriod"/>
                      </a:pPr>
                      <a:r>
                        <a:rPr lang="en-US" b="0" i="0" dirty="0">
                          <a:solidFill>
                            <a:srgbClr val="00567D"/>
                          </a:solidFill>
                          <a:effectLst/>
                          <a:latin typeface="Söhne"/>
                        </a:rPr>
                        <a:t>Engineering and administrative controls to reduce PM2.5 exposure below 35.5 µg/m</a:t>
                      </a:r>
                      <a:r>
                        <a:rPr lang="en-US" b="0" i="0" baseline="30000" dirty="0">
                          <a:solidFill>
                            <a:srgbClr val="00567D"/>
                          </a:solidFill>
                          <a:effectLst/>
                          <a:latin typeface="Söhne"/>
                        </a:rPr>
                        <a:t>3</a:t>
                      </a:r>
                      <a:r>
                        <a:rPr lang="en-US" b="0" i="0" dirty="0">
                          <a:solidFill>
                            <a:srgbClr val="00567D"/>
                          </a:solidFill>
                          <a:effectLst/>
                          <a:latin typeface="Söhne"/>
                        </a:rPr>
                        <a:t>.</a:t>
                      </a:r>
                    </a:p>
                    <a:p>
                      <a:pPr marL="742950" lvl="1" indent="-285750" algn="l">
                        <a:spcBef>
                          <a:spcPts val="600"/>
                        </a:spcBef>
                        <a:buFont typeface="+mj-lt"/>
                        <a:buAutoNum type="arabicPeriod"/>
                      </a:pPr>
                      <a:r>
                        <a:rPr lang="en-US" b="0" i="0" dirty="0">
                          <a:solidFill>
                            <a:srgbClr val="00567D"/>
                          </a:solidFill>
                          <a:effectLst/>
                          <a:latin typeface="Söhne"/>
                        </a:rPr>
                        <a:t>Two-way communication systems to report air quality changes and symptoms.</a:t>
                      </a:r>
                    </a:p>
                    <a:p>
                      <a:endParaRPr lang="en-US" dirty="0">
                        <a:solidFill>
                          <a:srgbClr val="00567D"/>
                        </a:solidFill>
                      </a:endParaRPr>
                    </a:p>
                  </a:txBody>
                  <a:tcPr>
                    <a:solidFill>
                      <a:schemeClr val="accent6">
                        <a:lumMod val="60000"/>
                        <a:lumOff val="40000"/>
                      </a:schemeClr>
                    </a:solidFill>
                  </a:tcPr>
                </a:tc>
                <a:tc>
                  <a:txBody>
                    <a:bodyPr/>
                    <a:lstStyle/>
                    <a:p>
                      <a:pPr algn="l">
                        <a:spcBef>
                          <a:spcPts val="600"/>
                        </a:spcBef>
                        <a:buFont typeface="+mj-lt"/>
                        <a:buNone/>
                      </a:pPr>
                      <a:r>
                        <a:rPr lang="en-US" sz="2000" b="1" i="0" dirty="0">
                          <a:solidFill>
                            <a:srgbClr val="00567D"/>
                          </a:solidFill>
                          <a:effectLst/>
                          <a:latin typeface="Söhne"/>
                        </a:rPr>
                        <a:t>PM2.5 ≥ 202.1 µg/m</a:t>
                      </a:r>
                      <a:r>
                        <a:rPr lang="en-US" sz="2000" b="1" i="0" baseline="30000" dirty="0">
                          <a:solidFill>
                            <a:srgbClr val="00567D"/>
                          </a:solidFill>
                          <a:effectLst/>
                          <a:latin typeface="Söhne"/>
                        </a:rPr>
                        <a:t>3</a:t>
                      </a:r>
                      <a:r>
                        <a:rPr lang="en-US" sz="2000" b="1" i="0" dirty="0">
                          <a:solidFill>
                            <a:srgbClr val="00567D"/>
                          </a:solidFill>
                          <a:effectLst/>
                          <a:latin typeface="Söhne"/>
                        </a:rPr>
                        <a:t> (AQI 277) but </a:t>
                      </a:r>
                      <a:r>
                        <a:rPr lang="en-US" sz="2000" b="0" i="0" kern="1200" dirty="0">
                          <a:solidFill>
                            <a:srgbClr val="00567D"/>
                          </a:solidFill>
                          <a:effectLst/>
                          <a:latin typeface="+mn-lt"/>
                          <a:ea typeface="+mn-ea"/>
                          <a:cs typeface="+mn-cs"/>
                        </a:rPr>
                        <a:t>&lt;</a:t>
                      </a:r>
                      <a:r>
                        <a:rPr lang="en-US" sz="2000" b="1" i="0" dirty="0">
                          <a:solidFill>
                            <a:srgbClr val="00567D"/>
                          </a:solidFill>
                          <a:effectLst/>
                          <a:latin typeface="Söhne"/>
                        </a:rPr>
                        <a:t> 500.6 µg/m</a:t>
                      </a:r>
                      <a:r>
                        <a:rPr lang="en-US" sz="2000" b="1" i="0" baseline="30000" dirty="0">
                          <a:solidFill>
                            <a:srgbClr val="00567D"/>
                          </a:solidFill>
                          <a:effectLst/>
                          <a:latin typeface="Söhne"/>
                        </a:rPr>
                        <a:t>3</a:t>
                      </a:r>
                      <a:r>
                        <a:rPr lang="en-US" sz="2000" b="1" i="0" dirty="0">
                          <a:solidFill>
                            <a:srgbClr val="00567D"/>
                          </a:solidFill>
                          <a:effectLst/>
                          <a:latin typeface="Söhne"/>
                        </a:rPr>
                        <a:t> (AQI 849):</a:t>
                      </a:r>
                    </a:p>
                    <a:p>
                      <a:pPr marL="742950" lvl="1" indent="-285750" algn="l">
                        <a:spcBef>
                          <a:spcPts val="600"/>
                        </a:spcBef>
                        <a:buFont typeface="+mj-lt"/>
                        <a:buAutoNum type="arabicPeriod"/>
                      </a:pPr>
                      <a:r>
                        <a:rPr lang="en-US" b="0" i="0" dirty="0">
                          <a:solidFill>
                            <a:srgbClr val="00567D"/>
                          </a:solidFill>
                          <a:effectLst/>
                          <a:latin typeface="Söhne"/>
                        </a:rPr>
                        <a:t>Required filter facepiece respirators under a Wildfire Smoke Respiratory Protection Program, which can be less stringent than standard respirator requirements (no medical evaluations or fit testing required).</a:t>
                      </a:r>
                    </a:p>
                    <a:p>
                      <a:pPr marL="742950" lvl="1" indent="-285750" algn="l">
                        <a:spcBef>
                          <a:spcPts val="600"/>
                        </a:spcBef>
                        <a:buFont typeface="+mj-lt"/>
                        <a:buAutoNum type="arabicPeriod"/>
                      </a:pPr>
                      <a:r>
                        <a:rPr lang="en-US" b="0" i="0" dirty="0">
                          <a:solidFill>
                            <a:srgbClr val="00567D"/>
                          </a:solidFill>
                          <a:effectLst/>
                          <a:latin typeface="Söhne"/>
                        </a:rPr>
                        <a:t>Employee training on proper respirator use and seal checks.</a:t>
                      </a:r>
                    </a:p>
                  </a:txBody>
                  <a:tcPr>
                    <a:solidFill>
                      <a:schemeClr val="accent4">
                        <a:lumMod val="60000"/>
                        <a:lumOff val="40000"/>
                      </a:schemeClr>
                    </a:solidFill>
                  </a:tcPr>
                </a:tc>
                <a:tc>
                  <a:txBody>
                    <a:bodyPr/>
                    <a:lstStyle/>
                    <a:p>
                      <a:pPr algn="l">
                        <a:spcBef>
                          <a:spcPts val="600"/>
                        </a:spcBef>
                        <a:buFont typeface="+mj-lt"/>
                        <a:buNone/>
                      </a:pPr>
                      <a:r>
                        <a:rPr lang="en-US" sz="2000" b="1" i="0" dirty="0">
                          <a:solidFill>
                            <a:srgbClr val="00567D"/>
                          </a:solidFill>
                          <a:effectLst/>
                          <a:latin typeface="Söhne"/>
                        </a:rPr>
                        <a:t>PM2.5 ≥ 500.6 µg/m</a:t>
                      </a:r>
                      <a:r>
                        <a:rPr lang="en-US" sz="2000" b="1" i="0" baseline="30000" dirty="0">
                          <a:solidFill>
                            <a:srgbClr val="00567D"/>
                          </a:solidFill>
                          <a:effectLst/>
                          <a:latin typeface="Söhne"/>
                        </a:rPr>
                        <a:t>3</a:t>
                      </a:r>
                      <a:r>
                        <a:rPr lang="en-US" sz="2000" b="1" i="0" dirty="0">
                          <a:solidFill>
                            <a:srgbClr val="00567D"/>
                          </a:solidFill>
                          <a:effectLst/>
                          <a:latin typeface="Söhne"/>
                        </a:rPr>
                        <a:t> (AQI 849):</a:t>
                      </a:r>
                    </a:p>
                    <a:p>
                      <a:pPr marL="742950" lvl="1" indent="-285750" algn="l">
                        <a:spcBef>
                          <a:spcPts val="600"/>
                        </a:spcBef>
                        <a:buFont typeface="+mj-lt"/>
                        <a:buAutoNum type="arabicPeriod"/>
                      </a:pPr>
                      <a:r>
                        <a:rPr lang="en-US" b="0" i="0" dirty="0">
                          <a:solidFill>
                            <a:srgbClr val="00567D"/>
                          </a:solidFill>
                          <a:effectLst/>
                          <a:latin typeface="Söhne"/>
                        </a:rPr>
                        <a:t>Required use of appropriate NIOSH-approved respirators.</a:t>
                      </a:r>
                    </a:p>
                    <a:p>
                      <a:pPr marL="742950" lvl="1" indent="-285750" algn="l">
                        <a:spcBef>
                          <a:spcPts val="600"/>
                        </a:spcBef>
                        <a:buFont typeface="+mj-lt"/>
                        <a:buAutoNum type="arabicPeriod"/>
                      </a:pPr>
                      <a:r>
                        <a:rPr lang="en-US" b="0" i="0" dirty="0">
                          <a:solidFill>
                            <a:srgbClr val="00567D"/>
                          </a:solidFill>
                          <a:effectLst/>
                          <a:latin typeface="Söhne"/>
                        </a:rPr>
                        <a:t>Complete implementation of a full Respiratory Protection Program including medical evaluations and fit testing in compliance with 29 CFR 1910.134  or OAR 437-004-1041 for agriculture employers.</a:t>
                      </a:r>
                    </a:p>
                    <a:p>
                      <a:endParaRPr lang="en-US" dirty="0"/>
                    </a:p>
                  </a:txBody>
                  <a:tcPr>
                    <a:solidFill>
                      <a:srgbClr val="F9BD94"/>
                    </a:solidFill>
                  </a:tcPr>
                </a:tc>
                <a:extLst>
                  <a:ext uri="{0D108BD9-81ED-4DB2-BD59-A6C34878D82A}">
                    <a16:rowId xmlns:a16="http://schemas.microsoft.com/office/drawing/2014/main" val="2523426651"/>
                  </a:ext>
                </a:extLst>
              </a:tr>
            </a:tbl>
          </a:graphicData>
        </a:graphic>
      </p:graphicFrame>
    </p:spTree>
    <p:extLst>
      <p:ext uri="{BB962C8B-B14F-4D97-AF65-F5344CB8AC3E}">
        <p14:creationId xmlns:p14="http://schemas.microsoft.com/office/powerpoint/2010/main" val="846420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B47CA-D1D8-1227-27E7-FC445ABE219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367C5A2-D030-B19B-394C-6201C61ADAB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0B5E7046-EC0C-6A2D-E001-99C29F47D935}"/>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13B99F0E-B929-BC59-F643-54F42649E25B}"/>
              </a:ext>
            </a:extLst>
          </p:cNvPr>
          <p:cNvSpPr>
            <a:spLocks noGrp="1"/>
          </p:cNvSpPr>
          <p:nvPr>
            <p:ph type="sldNum" sz="quarter" idx="12"/>
          </p:nvPr>
        </p:nvSpPr>
        <p:spPr/>
        <p:txBody>
          <a:bodyPr/>
          <a:lstStyle/>
          <a:p>
            <a:fld id="{99562CDD-8BC9-4CF6-AA03-D93997F55C9A}" type="slidenum">
              <a:rPr lang="en-US" smtClean="0"/>
              <a:pPr/>
              <a:t>61</a:t>
            </a:fld>
            <a:endParaRPr lang="en-US" dirty="0"/>
          </a:p>
        </p:txBody>
      </p:sp>
      <p:sp>
        <p:nvSpPr>
          <p:cNvPr id="9" name="Title 8">
            <a:extLst>
              <a:ext uri="{FF2B5EF4-FFF2-40B4-BE49-F238E27FC236}">
                <a16:creationId xmlns:a16="http://schemas.microsoft.com/office/drawing/2014/main" id="{FE629ADF-7625-B086-B2B0-93D724584387}"/>
              </a:ext>
            </a:extLst>
          </p:cNvPr>
          <p:cNvSpPr txBox="1">
            <a:spLocks noGrp="1"/>
          </p:cNvSpPr>
          <p:nvPr>
            <p:ph type="title" idx="4294967295"/>
          </p:nvPr>
        </p:nvSpPr>
        <p:spPr>
          <a:xfrm>
            <a:off x="1129275" y="218087"/>
            <a:ext cx="555716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Information and Training</a:t>
            </a:r>
          </a:p>
        </p:txBody>
      </p:sp>
      <p:pic>
        <p:nvPicPr>
          <p:cNvPr id="4" name="Picture 3">
            <a:extLst>
              <a:ext uri="{FF2B5EF4-FFF2-40B4-BE49-F238E27FC236}">
                <a16:creationId xmlns:a16="http://schemas.microsoft.com/office/drawing/2014/main" id="{3ED39E26-7665-8B7C-FF00-FE2C6221D3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42F0DE33-F772-C97D-6D5E-165A1E797561}"/>
              </a:ext>
            </a:extLst>
          </p:cNvPr>
          <p:cNvSpPr txBox="1"/>
          <p:nvPr/>
        </p:nvSpPr>
        <p:spPr>
          <a:xfrm>
            <a:off x="1185503" y="1420758"/>
            <a:ext cx="5712837" cy="4016484"/>
          </a:xfrm>
          <a:prstGeom prst="rect">
            <a:avLst/>
          </a:prstGeom>
          <a:noFill/>
        </p:spPr>
        <p:txBody>
          <a:bodyPr wrap="square">
            <a:spAutoFit/>
          </a:bodyPr>
          <a:lstStyle/>
          <a:p>
            <a:pPr algn="l"/>
            <a:r>
              <a:rPr lang="en-US" sz="2400" b="0" i="0" dirty="0">
                <a:solidFill>
                  <a:srgbClr val="00567D"/>
                </a:solidFill>
                <a:effectLst/>
                <a:latin typeface="Söhne"/>
              </a:rPr>
              <a:t>Annual training for all employees potentially exposed to PM2.5 levels ≥ 35.5 µg/m</a:t>
            </a:r>
            <a:r>
              <a:rPr lang="en-US" sz="2400" b="0" i="0" baseline="30000" dirty="0">
                <a:solidFill>
                  <a:srgbClr val="00567D"/>
                </a:solidFill>
                <a:effectLst/>
                <a:latin typeface="Söhne"/>
              </a:rPr>
              <a:t>3</a:t>
            </a:r>
            <a:r>
              <a:rPr lang="en-US" sz="2400" b="0" i="0" dirty="0">
                <a:solidFill>
                  <a:srgbClr val="00567D"/>
                </a:solidFill>
                <a:effectLst/>
                <a:latin typeface="Söhne"/>
              </a:rPr>
              <a:t> (AQI 101).</a:t>
            </a:r>
          </a:p>
          <a:p>
            <a:pPr algn="l"/>
            <a:endParaRPr lang="en-US" sz="2400" b="0" i="0" dirty="0">
              <a:solidFill>
                <a:srgbClr val="00567D"/>
              </a:solidFill>
              <a:effectLst/>
              <a:latin typeface="Söhne"/>
            </a:endParaRPr>
          </a:p>
          <a:p>
            <a:pPr algn="l">
              <a:spcBef>
                <a:spcPts val="600"/>
              </a:spcBef>
            </a:pPr>
            <a:r>
              <a:rPr lang="en-US" sz="2400" b="0" i="0" dirty="0">
                <a:solidFill>
                  <a:srgbClr val="00567D"/>
                </a:solidFill>
                <a:effectLst/>
                <a:latin typeface="Söhne"/>
              </a:rPr>
              <a:t>Includes new hires, current employees, supervisory and non-supervisory personnel.</a:t>
            </a:r>
          </a:p>
          <a:p>
            <a:pPr algn="l">
              <a:spcBef>
                <a:spcPts val="600"/>
              </a:spcBef>
            </a:pPr>
            <a:endParaRPr lang="en-US" sz="2400" b="0" i="0" dirty="0">
              <a:solidFill>
                <a:srgbClr val="00567D"/>
              </a:solidFill>
              <a:effectLst/>
              <a:latin typeface="Söhne"/>
            </a:endParaRPr>
          </a:p>
          <a:p>
            <a:pPr algn="l">
              <a:spcBef>
                <a:spcPts val="600"/>
              </a:spcBef>
            </a:pPr>
            <a:r>
              <a:rPr lang="en-US" sz="2400" b="1" i="0" dirty="0">
                <a:solidFill>
                  <a:srgbClr val="00567D"/>
                </a:solidFill>
                <a:effectLst/>
                <a:latin typeface="Söhne"/>
              </a:rPr>
              <a:t>Training to be provided in understandable language and format that encourages feedback.</a:t>
            </a:r>
          </a:p>
        </p:txBody>
      </p:sp>
      <p:pic>
        <p:nvPicPr>
          <p:cNvPr id="10" name="Picture 9" descr="A picture containing a person holding an i-pad displaying a checkmark indicating completed training.&#10;">
            <a:extLst>
              <a:ext uri="{FF2B5EF4-FFF2-40B4-BE49-F238E27FC236}">
                <a16:creationId xmlns:a16="http://schemas.microsoft.com/office/drawing/2014/main" id="{28A50CA9-AB5E-082F-5E50-96792FF1C0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9588" y="1498862"/>
            <a:ext cx="5086891" cy="4581427"/>
          </a:xfrm>
          <a:prstGeom prst="rect">
            <a:avLst/>
          </a:prstGeom>
        </p:spPr>
      </p:pic>
    </p:spTree>
    <p:extLst>
      <p:ext uri="{BB962C8B-B14F-4D97-AF65-F5344CB8AC3E}">
        <p14:creationId xmlns:p14="http://schemas.microsoft.com/office/powerpoint/2010/main" val="32155171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0CF22-C4E1-0E3A-B6FD-5CA1B728C57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F6D25A1-CFFC-4A25-5CF7-8F0B94A0B6D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4C2659BE-CFE3-8D77-3D19-DBCA2C9AA66E}"/>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80973ECE-9355-847A-4E54-10FE10CFABD7}"/>
              </a:ext>
            </a:extLst>
          </p:cNvPr>
          <p:cNvSpPr>
            <a:spLocks noGrp="1"/>
          </p:cNvSpPr>
          <p:nvPr>
            <p:ph type="sldNum" sz="quarter" idx="12"/>
          </p:nvPr>
        </p:nvSpPr>
        <p:spPr/>
        <p:txBody>
          <a:bodyPr/>
          <a:lstStyle/>
          <a:p>
            <a:fld id="{99562CDD-8BC9-4CF6-AA03-D93997F55C9A}" type="slidenum">
              <a:rPr lang="en-US" smtClean="0"/>
              <a:pPr/>
              <a:t>62</a:t>
            </a:fld>
            <a:endParaRPr lang="en-US" dirty="0"/>
          </a:p>
        </p:txBody>
      </p:sp>
      <p:sp>
        <p:nvSpPr>
          <p:cNvPr id="9" name="Title 8">
            <a:extLst>
              <a:ext uri="{FF2B5EF4-FFF2-40B4-BE49-F238E27FC236}">
                <a16:creationId xmlns:a16="http://schemas.microsoft.com/office/drawing/2014/main" id="{2AD89EB3-4B55-B305-F118-0E6E54B60105}"/>
              </a:ext>
            </a:extLst>
          </p:cNvPr>
          <p:cNvSpPr txBox="1">
            <a:spLocks noGrp="1"/>
          </p:cNvSpPr>
          <p:nvPr>
            <p:ph type="title" idx="4294967295"/>
          </p:nvPr>
        </p:nvSpPr>
        <p:spPr>
          <a:xfrm>
            <a:off x="1129275" y="218087"/>
            <a:ext cx="554793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Information and Training</a:t>
            </a:r>
          </a:p>
        </p:txBody>
      </p:sp>
      <p:pic>
        <p:nvPicPr>
          <p:cNvPr id="4" name="Picture 3">
            <a:extLst>
              <a:ext uri="{FF2B5EF4-FFF2-40B4-BE49-F238E27FC236}">
                <a16:creationId xmlns:a16="http://schemas.microsoft.com/office/drawing/2014/main" id="{0AF24A9A-1FCD-F9CB-9E78-4C30965536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BCD731DB-4286-FA1B-C6DF-201A5B9B13A8}"/>
              </a:ext>
            </a:extLst>
          </p:cNvPr>
          <p:cNvSpPr txBox="1"/>
          <p:nvPr/>
        </p:nvSpPr>
        <p:spPr>
          <a:xfrm>
            <a:off x="1244889" y="1204131"/>
            <a:ext cx="10062448" cy="5139869"/>
          </a:xfrm>
          <a:prstGeom prst="rect">
            <a:avLst/>
          </a:prstGeom>
          <a:noFill/>
        </p:spPr>
        <p:txBody>
          <a:bodyPr wrap="square">
            <a:spAutoFit/>
          </a:bodyPr>
          <a:lstStyle/>
          <a:p>
            <a:pPr algn="l">
              <a:buFont typeface="Arial" panose="020B0604020202020204" pitchFamily="34" charset="0"/>
              <a:buChar char="•"/>
            </a:pPr>
            <a:r>
              <a:rPr lang="en-US" sz="2200" b="0" i="0" dirty="0">
                <a:solidFill>
                  <a:srgbClr val="00567D"/>
                </a:solidFill>
                <a:effectLst/>
                <a:latin typeface="Söhne"/>
              </a:rPr>
              <a:t>Symptoms of Exposure:</a:t>
            </a:r>
          </a:p>
          <a:p>
            <a:pPr marL="742950" lvl="1" indent="-285750" algn="l">
              <a:spcBef>
                <a:spcPts val="600"/>
              </a:spcBef>
              <a:buFont typeface="Arial" panose="020B0604020202020204" pitchFamily="34" charset="0"/>
              <a:buChar char="•"/>
            </a:pPr>
            <a:r>
              <a:rPr lang="en-US" sz="2200" b="0" i="0" dirty="0">
                <a:solidFill>
                  <a:srgbClr val="00567D"/>
                </a:solidFill>
                <a:effectLst/>
                <a:latin typeface="Söhne"/>
              </a:rPr>
              <a:t>Eyes: Burning, redness, tearing.</a:t>
            </a:r>
          </a:p>
          <a:p>
            <a:pPr marL="742950" lvl="1" indent="-285750" algn="l">
              <a:spcBef>
                <a:spcPts val="600"/>
              </a:spcBef>
              <a:buFont typeface="Arial" panose="020B0604020202020204" pitchFamily="34" charset="0"/>
              <a:buChar char="•"/>
            </a:pPr>
            <a:r>
              <a:rPr lang="en-US" sz="2200" b="0" i="0" dirty="0">
                <a:solidFill>
                  <a:srgbClr val="00567D"/>
                </a:solidFill>
                <a:effectLst/>
                <a:latin typeface="Söhne"/>
              </a:rPr>
              <a:t>Respiratory: Runny nose, sore throat, cough, sinus irritation, wheezing, difficulty breathing.</a:t>
            </a:r>
          </a:p>
          <a:p>
            <a:pPr marL="742950" lvl="1" indent="-285750" algn="l">
              <a:spcBef>
                <a:spcPts val="600"/>
              </a:spcBef>
              <a:buFont typeface="Arial" panose="020B0604020202020204" pitchFamily="34" charset="0"/>
              <a:buChar char="•"/>
            </a:pPr>
            <a:r>
              <a:rPr lang="en-US" sz="2200" b="0" i="0" dirty="0">
                <a:solidFill>
                  <a:srgbClr val="00567D"/>
                </a:solidFill>
                <a:effectLst/>
                <a:latin typeface="Söhne"/>
              </a:rPr>
              <a:t>General: Fatigue, headache, irregular heartbeat, chest pain.</a:t>
            </a:r>
          </a:p>
          <a:p>
            <a:pPr algn="l">
              <a:spcBef>
                <a:spcPts val="600"/>
              </a:spcBef>
              <a:buFont typeface="Arial" panose="020B0604020202020204" pitchFamily="34" charset="0"/>
              <a:buChar char="•"/>
            </a:pPr>
            <a:r>
              <a:rPr lang="en-US" sz="2200" b="0" i="0" dirty="0">
                <a:solidFill>
                  <a:srgbClr val="00567D"/>
                </a:solidFill>
                <a:effectLst/>
                <a:latin typeface="Söhne"/>
              </a:rPr>
              <a:t>Health Risks:</a:t>
            </a:r>
          </a:p>
          <a:p>
            <a:pPr marL="742950" lvl="1" indent="-285750" algn="l">
              <a:spcBef>
                <a:spcPts val="600"/>
              </a:spcBef>
              <a:buFont typeface="Arial" panose="020B0604020202020204" pitchFamily="34" charset="0"/>
              <a:buChar char="•"/>
            </a:pPr>
            <a:r>
              <a:rPr lang="en-US" sz="2200" b="0" i="0" dirty="0">
                <a:solidFill>
                  <a:srgbClr val="00567D"/>
                </a:solidFill>
                <a:effectLst/>
                <a:latin typeface="Söhne"/>
              </a:rPr>
              <a:t>Acute and chronic effects of smoke exposure.</a:t>
            </a:r>
          </a:p>
          <a:p>
            <a:pPr marL="742950" lvl="1" indent="-285750" algn="l">
              <a:spcBef>
                <a:spcPts val="600"/>
              </a:spcBef>
              <a:buFont typeface="Arial" panose="020B0604020202020204" pitchFamily="34" charset="0"/>
              <a:buChar char="•"/>
            </a:pPr>
            <a:r>
              <a:rPr lang="en-US" sz="2200" b="0" i="0" dirty="0">
                <a:solidFill>
                  <a:srgbClr val="00567D"/>
                </a:solidFill>
                <a:effectLst/>
                <a:latin typeface="Söhne"/>
              </a:rPr>
              <a:t>Increased risks to sensitive groups and potential impact on cardiovascular health and asthma.</a:t>
            </a:r>
          </a:p>
          <a:p>
            <a:pPr marL="742950" lvl="1" indent="-285750" algn="l">
              <a:spcBef>
                <a:spcPts val="600"/>
              </a:spcBef>
              <a:buFont typeface="Arial" panose="020B0604020202020204" pitchFamily="34" charset="0"/>
              <a:buChar char="•"/>
            </a:pPr>
            <a:endParaRPr lang="en-US" sz="2200" dirty="0">
              <a:solidFill>
                <a:srgbClr val="00567D"/>
              </a:solidFill>
              <a:latin typeface="Söhne"/>
            </a:endParaRPr>
          </a:p>
          <a:p>
            <a:pPr lvl="1" algn="l">
              <a:spcBef>
                <a:spcPts val="600"/>
              </a:spcBef>
            </a:pPr>
            <a:r>
              <a:rPr lang="en-US" sz="2200" b="1" i="0" dirty="0">
                <a:solidFill>
                  <a:srgbClr val="00567D"/>
                </a:solidFill>
                <a:effectLst/>
                <a:latin typeface="Söhne"/>
              </a:rPr>
              <a:t>Remember, this is for the purpose of EMPLOYEES understanding the signs and symptoms for reporting purposes and HOW THEY REPORT symptoms.</a:t>
            </a:r>
          </a:p>
          <a:p>
            <a:pPr algn="l"/>
            <a:endParaRPr lang="en-US" sz="2400" b="1" i="0" dirty="0">
              <a:solidFill>
                <a:srgbClr val="353740"/>
              </a:solidFill>
              <a:effectLst/>
              <a:latin typeface="Söhne"/>
            </a:endParaRPr>
          </a:p>
        </p:txBody>
      </p:sp>
    </p:spTree>
    <p:extLst>
      <p:ext uri="{BB962C8B-B14F-4D97-AF65-F5344CB8AC3E}">
        <p14:creationId xmlns:p14="http://schemas.microsoft.com/office/powerpoint/2010/main" val="406837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AA20F-2326-0FB6-56CC-E5551519DDC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C66A24A-B2BC-9EF5-682E-00404B54E0E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611A2458-F5EC-8DDE-9545-F4CD9EEED0D1}"/>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BC531D90-773C-B4AB-E077-56A2B87729FE}"/>
              </a:ext>
            </a:extLst>
          </p:cNvPr>
          <p:cNvSpPr>
            <a:spLocks noGrp="1"/>
          </p:cNvSpPr>
          <p:nvPr>
            <p:ph type="sldNum" sz="quarter" idx="12"/>
          </p:nvPr>
        </p:nvSpPr>
        <p:spPr/>
        <p:txBody>
          <a:bodyPr/>
          <a:lstStyle/>
          <a:p>
            <a:fld id="{99562CDD-8BC9-4CF6-AA03-D93997F55C9A}" type="slidenum">
              <a:rPr lang="en-US" smtClean="0"/>
              <a:pPr/>
              <a:t>63</a:t>
            </a:fld>
            <a:endParaRPr lang="en-US" dirty="0"/>
          </a:p>
        </p:txBody>
      </p:sp>
      <p:sp>
        <p:nvSpPr>
          <p:cNvPr id="9" name="Title 8">
            <a:extLst>
              <a:ext uri="{FF2B5EF4-FFF2-40B4-BE49-F238E27FC236}">
                <a16:creationId xmlns:a16="http://schemas.microsoft.com/office/drawing/2014/main" id="{DA1ADCC4-6511-F670-3233-8FF6A26A2257}"/>
              </a:ext>
            </a:extLst>
          </p:cNvPr>
          <p:cNvSpPr txBox="1">
            <a:spLocks noGrp="1"/>
          </p:cNvSpPr>
          <p:nvPr>
            <p:ph type="title" idx="4294967295"/>
          </p:nvPr>
        </p:nvSpPr>
        <p:spPr>
          <a:xfrm>
            <a:off x="1238307" y="145674"/>
            <a:ext cx="549251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Information and Training</a:t>
            </a:r>
          </a:p>
        </p:txBody>
      </p:sp>
      <p:pic>
        <p:nvPicPr>
          <p:cNvPr id="4" name="Picture 3">
            <a:extLst>
              <a:ext uri="{FF2B5EF4-FFF2-40B4-BE49-F238E27FC236}">
                <a16:creationId xmlns:a16="http://schemas.microsoft.com/office/drawing/2014/main" id="{C45665A7-61F8-465F-E9D5-FF4DC588D0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E3774C9B-4A38-4E64-9C57-87F0049465B3}"/>
              </a:ext>
            </a:extLst>
          </p:cNvPr>
          <p:cNvSpPr txBox="1"/>
          <p:nvPr/>
        </p:nvSpPr>
        <p:spPr>
          <a:xfrm>
            <a:off x="1312670" y="1034936"/>
            <a:ext cx="6094878" cy="5709255"/>
          </a:xfrm>
          <a:prstGeom prst="rect">
            <a:avLst/>
          </a:prstGeom>
          <a:noFill/>
        </p:spPr>
        <p:txBody>
          <a:bodyPr wrap="square">
            <a:spAutoFit/>
          </a:bodyPr>
          <a:lstStyle/>
          <a:p>
            <a:pPr algn="l">
              <a:buFont typeface="Arial" panose="020B0604020202020204" pitchFamily="34" charset="0"/>
              <a:buChar char="•"/>
            </a:pPr>
            <a:r>
              <a:rPr lang="en-US" sz="2000" b="0" i="0" dirty="0">
                <a:solidFill>
                  <a:srgbClr val="00567D"/>
                </a:solidFill>
                <a:effectLst/>
                <a:latin typeface="Söhne"/>
              </a:rPr>
              <a:t>Rights and Safety:</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Right to report health issues and seek treatment without fear of retaliation.</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Access to current PM2.5 levels and AQI values.</a:t>
            </a:r>
          </a:p>
          <a:p>
            <a:pPr algn="l">
              <a:spcBef>
                <a:spcPts val="600"/>
              </a:spcBef>
              <a:buFont typeface="Arial" panose="020B0604020202020204" pitchFamily="34" charset="0"/>
              <a:buChar char="•"/>
            </a:pPr>
            <a:r>
              <a:rPr lang="en-US" sz="2000" b="0" i="0" dirty="0">
                <a:solidFill>
                  <a:srgbClr val="00567D"/>
                </a:solidFill>
                <a:effectLst/>
                <a:latin typeface="Söhne"/>
              </a:rPr>
              <a:t>Protective Measures:</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Use of filtering facepiece respirators.</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Employer's methods to reduce exposure, including availability and maintenance of respirators.</a:t>
            </a:r>
          </a:p>
          <a:p>
            <a:pPr algn="l">
              <a:spcBef>
                <a:spcPts val="600"/>
              </a:spcBef>
              <a:buFont typeface="Arial" panose="020B0604020202020204" pitchFamily="34" charset="0"/>
              <a:buChar char="•"/>
            </a:pPr>
            <a:r>
              <a:rPr lang="en-US" sz="2000" b="0" i="0" dirty="0">
                <a:solidFill>
                  <a:srgbClr val="00567D"/>
                </a:solidFill>
                <a:effectLst/>
                <a:latin typeface="Söhne"/>
              </a:rPr>
              <a:t>Emergency Procedures and Monitoring:</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Response to immediate health symptoms like asthma attacks.</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Operation of hazard controls and equipment (air monitoring if applicable).</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Understanding the employer's communication system for smoke exposure information.</a:t>
            </a:r>
          </a:p>
        </p:txBody>
      </p:sp>
      <p:pic>
        <p:nvPicPr>
          <p:cNvPr id="7" name="Picture 6" descr="Image of a person wearing an N-95 mask during a wildfire.">
            <a:extLst>
              <a:ext uri="{FF2B5EF4-FFF2-40B4-BE49-F238E27FC236}">
                <a16:creationId xmlns:a16="http://schemas.microsoft.com/office/drawing/2014/main" id="{CF1F211D-4E87-16FB-CA94-8E6A90B362AB}"/>
              </a:ext>
            </a:extLst>
          </p:cNvPr>
          <p:cNvPicPr>
            <a:picLocks noChangeAspect="1"/>
          </p:cNvPicPr>
          <p:nvPr/>
        </p:nvPicPr>
        <p:blipFill>
          <a:blip r:embed="rId5"/>
          <a:stretch>
            <a:fillRect/>
          </a:stretch>
        </p:blipFill>
        <p:spPr>
          <a:xfrm>
            <a:off x="7594812" y="1162227"/>
            <a:ext cx="4442518" cy="4827509"/>
          </a:xfrm>
          <a:prstGeom prst="rect">
            <a:avLst/>
          </a:prstGeom>
        </p:spPr>
      </p:pic>
    </p:spTree>
    <p:extLst>
      <p:ext uri="{BB962C8B-B14F-4D97-AF65-F5344CB8AC3E}">
        <p14:creationId xmlns:p14="http://schemas.microsoft.com/office/powerpoint/2010/main" val="3688610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4E237-A28F-6D9D-611F-07CFDE5D5A8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89002DF-33AE-D161-C794-564F568E9A5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B29FF575-0367-9615-1907-8EF4D59A268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B6C5975B-64BF-3792-C89B-58ED8645CB72}"/>
              </a:ext>
            </a:extLst>
          </p:cNvPr>
          <p:cNvSpPr>
            <a:spLocks noGrp="1"/>
          </p:cNvSpPr>
          <p:nvPr>
            <p:ph type="sldNum" sz="quarter" idx="12"/>
          </p:nvPr>
        </p:nvSpPr>
        <p:spPr/>
        <p:txBody>
          <a:bodyPr/>
          <a:lstStyle/>
          <a:p>
            <a:fld id="{99562CDD-8BC9-4CF6-AA03-D93997F55C9A}" type="slidenum">
              <a:rPr lang="en-US" smtClean="0"/>
              <a:pPr/>
              <a:t>64</a:t>
            </a:fld>
            <a:endParaRPr lang="en-US" dirty="0"/>
          </a:p>
        </p:txBody>
      </p:sp>
      <p:sp>
        <p:nvSpPr>
          <p:cNvPr id="9" name="Title 8">
            <a:extLst>
              <a:ext uri="{FF2B5EF4-FFF2-40B4-BE49-F238E27FC236}">
                <a16:creationId xmlns:a16="http://schemas.microsoft.com/office/drawing/2014/main" id="{DA185886-943C-1819-AEF0-24B57159146C}"/>
              </a:ext>
            </a:extLst>
          </p:cNvPr>
          <p:cNvSpPr txBox="1">
            <a:spLocks noGrp="1"/>
          </p:cNvSpPr>
          <p:nvPr>
            <p:ph type="title" idx="4294967295"/>
          </p:nvPr>
        </p:nvSpPr>
        <p:spPr>
          <a:xfrm>
            <a:off x="1129275" y="195486"/>
            <a:ext cx="550876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Information and Training</a:t>
            </a:r>
          </a:p>
        </p:txBody>
      </p:sp>
      <p:pic>
        <p:nvPicPr>
          <p:cNvPr id="4" name="Picture 3">
            <a:extLst>
              <a:ext uri="{FF2B5EF4-FFF2-40B4-BE49-F238E27FC236}">
                <a16:creationId xmlns:a16="http://schemas.microsoft.com/office/drawing/2014/main" id="{B9FB2C19-2395-E15C-E4A5-9D924839BC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5A9B6A4A-A8F7-887E-8C5D-F62E614AA9CD}"/>
              </a:ext>
            </a:extLst>
          </p:cNvPr>
          <p:cNvSpPr txBox="1"/>
          <p:nvPr/>
        </p:nvSpPr>
        <p:spPr>
          <a:xfrm>
            <a:off x="1129275" y="1175538"/>
            <a:ext cx="6094878" cy="5032147"/>
          </a:xfrm>
          <a:prstGeom prst="rect">
            <a:avLst/>
          </a:prstGeom>
          <a:noFill/>
        </p:spPr>
        <p:txBody>
          <a:bodyPr wrap="square">
            <a:spAutoFit/>
          </a:bodyPr>
          <a:lstStyle/>
          <a:p>
            <a:pPr algn="l">
              <a:buFont typeface="Arial" panose="020B0604020202020204" pitchFamily="34" charset="0"/>
              <a:buChar char="•"/>
            </a:pPr>
            <a:r>
              <a:rPr lang="en-US" sz="2000" b="0" i="0" dirty="0">
                <a:solidFill>
                  <a:srgbClr val="00567D"/>
                </a:solidFill>
                <a:effectLst/>
                <a:latin typeface="Söhne"/>
              </a:rPr>
              <a:t>Training Records:</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Maintain records including employee names, training dates, and trainers for at least one year.</a:t>
            </a:r>
          </a:p>
          <a:p>
            <a:pPr marL="742950" lvl="1" indent="-285750" algn="l">
              <a:spcBef>
                <a:spcPts val="600"/>
              </a:spcBef>
              <a:buFont typeface="Arial" panose="020B0604020202020204" pitchFamily="34" charset="0"/>
              <a:buChar char="•"/>
            </a:pPr>
            <a:r>
              <a:rPr lang="en-US" sz="2000" b="0" i="0" dirty="0">
                <a:solidFill>
                  <a:srgbClr val="00567D"/>
                </a:solidFill>
                <a:effectLst/>
                <a:latin typeface="Söhne"/>
              </a:rPr>
              <a:t>Ensure documentation of both supervisor and employee training sessions.</a:t>
            </a:r>
          </a:p>
          <a:p>
            <a:pPr marL="742950" lvl="1" indent="-285750" algn="l">
              <a:spcBef>
                <a:spcPts val="600"/>
              </a:spcBef>
              <a:buFont typeface="Arial" panose="020B0604020202020204" pitchFamily="34" charset="0"/>
              <a:buChar char="•"/>
            </a:pPr>
            <a:r>
              <a:rPr lang="en-US" sz="2000" i="1" dirty="0">
                <a:solidFill>
                  <a:srgbClr val="00567D"/>
                </a:solidFill>
                <a:latin typeface="Söhne"/>
              </a:rPr>
              <a:t>RECOMMENDATION:</a:t>
            </a:r>
          </a:p>
          <a:p>
            <a:pPr lvl="1" algn="l">
              <a:spcBef>
                <a:spcPts val="600"/>
              </a:spcBef>
            </a:pPr>
            <a:r>
              <a:rPr lang="en-US" sz="2000" b="0" i="1" dirty="0">
                <a:solidFill>
                  <a:srgbClr val="00567D"/>
                </a:solidFill>
                <a:effectLst/>
                <a:latin typeface="Söhne"/>
              </a:rPr>
              <a:t>KEEP THOSE RECORDS </a:t>
            </a:r>
            <a:r>
              <a:rPr lang="en-US" sz="2000" i="1" dirty="0">
                <a:solidFill>
                  <a:srgbClr val="00567D"/>
                </a:solidFill>
                <a:latin typeface="Söhne"/>
              </a:rPr>
              <a:t>INDEFINITELY</a:t>
            </a:r>
            <a:endParaRPr lang="en-US" sz="2000" b="0" i="1" dirty="0">
              <a:solidFill>
                <a:srgbClr val="00567D"/>
              </a:solidFill>
              <a:effectLst/>
              <a:latin typeface="Söhne"/>
            </a:endParaRPr>
          </a:p>
          <a:p>
            <a:pPr marL="742950" lvl="1" indent="-285750" algn="l">
              <a:spcBef>
                <a:spcPts val="600"/>
              </a:spcBef>
              <a:buFont typeface="Arial" panose="020B0604020202020204" pitchFamily="34" charset="0"/>
              <a:buChar char="•"/>
            </a:pPr>
            <a:endParaRPr lang="en-US" sz="2000" dirty="0">
              <a:solidFill>
                <a:srgbClr val="00567D"/>
              </a:solidFill>
              <a:latin typeface="Söhne"/>
            </a:endParaRPr>
          </a:p>
          <a:p>
            <a:pPr marL="742950" lvl="1" indent="-285750" algn="l">
              <a:spcBef>
                <a:spcPts val="600"/>
              </a:spcBef>
              <a:buFont typeface="Arial" panose="020B0604020202020204" pitchFamily="34" charset="0"/>
              <a:buChar char="•"/>
            </a:pPr>
            <a:endParaRPr lang="en-US" sz="2000" b="0" i="0" dirty="0">
              <a:solidFill>
                <a:srgbClr val="00567D"/>
              </a:solidFill>
              <a:effectLst/>
              <a:latin typeface="Söhne"/>
            </a:endParaRPr>
          </a:p>
          <a:p>
            <a:pPr lvl="1" algn="l">
              <a:spcBef>
                <a:spcPts val="600"/>
              </a:spcBef>
            </a:pPr>
            <a:r>
              <a:rPr lang="en-US" sz="2000" dirty="0">
                <a:solidFill>
                  <a:srgbClr val="00567D"/>
                </a:solidFill>
                <a:latin typeface="Söhne"/>
              </a:rPr>
              <a:t>Recommendation: Utilize a data management system to organize </a:t>
            </a:r>
            <a:r>
              <a:rPr lang="en-US" sz="2000" b="1" dirty="0">
                <a:solidFill>
                  <a:srgbClr val="00567D"/>
                </a:solidFill>
                <a:latin typeface="Söhne"/>
              </a:rPr>
              <a:t>all</a:t>
            </a:r>
            <a:r>
              <a:rPr lang="en-US" sz="2000" dirty="0">
                <a:solidFill>
                  <a:srgbClr val="00567D"/>
                </a:solidFill>
                <a:latin typeface="Söhne"/>
              </a:rPr>
              <a:t> safety and health training records.</a:t>
            </a:r>
          </a:p>
          <a:p>
            <a:pPr lvl="1" algn="l">
              <a:spcBef>
                <a:spcPts val="600"/>
              </a:spcBef>
            </a:pPr>
            <a:endParaRPr lang="en-US" b="0" i="0" dirty="0">
              <a:solidFill>
                <a:srgbClr val="353740"/>
              </a:solidFill>
              <a:effectLst/>
              <a:latin typeface="Söhne"/>
            </a:endParaRPr>
          </a:p>
          <a:p>
            <a:pPr lvl="1" algn="l">
              <a:spcBef>
                <a:spcPts val="600"/>
              </a:spcBef>
            </a:pPr>
            <a:endParaRPr lang="en-US" dirty="0">
              <a:solidFill>
                <a:srgbClr val="353740"/>
              </a:solidFill>
              <a:latin typeface="Söhne"/>
            </a:endParaRPr>
          </a:p>
        </p:txBody>
      </p:sp>
      <p:pic>
        <p:nvPicPr>
          <p:cNvPr id="5" name="Picture 4" descr="A picture containing a file cabinet and an opened 3-ring binder.&#10;&#10;">
            <a:extLst>
              <a:ext uri="{FF2B5EF4-FFF2-40B4-BE49-F238E27FC236}">
                <a16:creationId xmlns:a16="http://schemas.microsoft.com/office/drawing/2014/main" id="{AFAC421B-F836-3366-EA66-5994B7FF79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9231" y="1273649"/>
            <a:ext cx="4640111" cy="4401470"/>
          </a:xfrm>
          <a:prstGeom prst="rect">
            <a:avLst/>
          </a:prstGeom>
          <a:ln>
            <a:solidFill>
              <a:schemeClr val="tx1"/>
            </a:solidFill>
          </a:ln>
        </p:spPr>
      </p:pic>
    </p:spTree>
    <p:extLst>
      <p:ext uri="{BB962C8B-B14F-4D97-AF65-F5344CB8AC3E}">
        <p14:creationId xmlns:p14="http://schemas.microsoft.com/office/powerpoint/2010/main" val="22163827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81B30-B20A-D8B6-10EA-8250844B06B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76C551F-A05E-0313-F148-640C5486F5F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D7D23E5A-ABD7-9BB2-2BD7-A90BE84A07E6}"/>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A9D17F9C-3184-A9F0-47D6-E488D020DED4}"/>
              </a:ext>
            </a:extLst>
          </p:cNvPr>
          <p:cNvSpPr>
            <a:spLocks noGrp="1"/>
          </p:cNvSpPr>
          <p:nvPr>
            <p:ph type="sldNum" sz="quarter" idx="12"/>
          </p:nvPr>
        </p:nvSpPr>
        <p:spPr/>
        <p:txBody>
          <a:bodyPr/>
          <a:lstStyle/>
          <a:p>
            <a:fld id="{99562CDD-8BC9-4CF6-AA03-D93997F55C9A}" type="slidenum">
              <a:rPr lang="en-US" smtClean="0"/>
              <a:pPr/>
              <a:t>65</a:t>
            </a:fld>
            <a:endParaRPr lang="en-US" dirty="0"/>
          </a:p>
        </p:txBody>
      </p:sp>
      <p:sp>
        <p:nvSpPr>
          <p:cNvPr id="2" name="Title 8">
            <a:extLst>
              <a:ext uri="{FF2B5EF4-FFF2-40B4-BE49-F238E27FC236}">
                <a16:creationId xmlns:a16="http://schemas.microsoft.com/office/drawing/2014/main" id="{329E734B-8CCF-9F63-6079-4C52573D6821}"/>
              </a:ext>
            </a:extLst>
          </p:cNvPr>
          <p:cNvSpPr txBox="1">
            <a:spLocks/>
          </p:cNvSpPr>
          <p:nvPr/>
        </p:nvSpPr>
        <p:spPr>
          <a:xfrm>
            <a:off x="1129275" y="218087"/>
            <a:ext cx="416247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4000" b="1">
                <a:solidFill>
                  <a:srgbClr val="00567D"/>
                </a:solidFill>
                <a:latin typeface="+mn-lt"/>
                <a:ea typeface="+mn-ea"/>
                <a:cs typeface="+mn-cs"/>
              </a:rPr>
              <a:t>Exposure Controls</a:t>
            </a:r>
            <a:endParaRPr lang="en-US" sz="4000" b="1" dirty="0">
              <a:solidFill>
                <a:srgbClr val="00567D"/>
              </a:solidFill>
              <a:latin typeface="+mn-lt"/>
              <a:ea typeface="+mn-ea"/>
              <a:cs typeface="+mn-cs"/>
            </a:endParaRPr>
          </a:p>
        </p:txBody>
      </p:sp>
      <p:pic>
        <p:nvPicPr>
          <p:cNvPr id="4" name="Picture 3">
            <a:extLst>
              <a:ext uri="{FF2B5EF4-FFF2-40B4-BE49-F238E27FC236}">
                <a16:creationId xmlns:a16="http://schemas.microsoft.com/office/drawing/2014/main" id="{F542B734-9D2C-BDDA-0E02-001D6753DB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5" name="Title 4">
            <a:extLst>
              <a:ext uri="{FF2B5EF4-FFF2-40B4-BE49-F238E27FC236}">
                <a16:creationId xmlns:a16="http://schemas.microsoft.com/office/drawing/2014/main" id="{4636C97F-9FDC-2AFB-A66F-BB1A639A1F81}"/>
              </a:ext>
            </a:extLst>
          </p:cNvPr>
          <p:cNvSpPr txBox="1">
            <a:spLocks noGrp="1"/>
          </p:cNvSpPr>
          <p:nvPr>
            <p:ph type="title" idx="4294967295"/>
          </p:nvPr>
        </p:nvSpPr>
        <p:spPr>
          <a:xfrm>
            <a:off x="345054" y="1008999"/>
            <a:ext cx="7436627" cy="5155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mn-lt"/>
                <a:ea typeface="+mn-ea"/>
                <a:cs typeface="+mn-cs"/>
              </a:rPr>
              <a:t>Some Comm</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tx1"/>
              </a:solidFill>
              <a:effectLst/>
              <a:uLnTx/>
              <a:uFillTx/>
              <a:latin typeface="+mn-lt"/>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chemeClr val="accent5"/>
                </a:solidFill>
                <a:effectLst/>
                <a:uLnTx/>
                <a:uFillTx/>
                <a:latin typeface="+mn-lt"/>
                <a:ea typeface="+mn-ea"/>
                <a:cs typeface="+mn-cs"/>
              </a:rPr>
              <a:t>If AQI hits a specific level, cease work until improvement. If possible, relocate work indoors. </a:t>
            </a:r>
            <a:r>
              <a:rPr kumimoji="0" lang="en-US" sz="2300" b="1" i="0" strike="noStrike" kern="1200" cap="none" spc="0" normalizeH="0" baseline="0" noProof="0" dirty="0">
                <a:ln>
                  <a:noFill/>
                </a:ln>
                <a:solidFill>
                  <a:schemeClr val="accent5"/>
                </a:solidFill>
                <a:effectLst/>
                <a:uLnTx/>
                <a:uFillTx/>
                <a:latin typeface="+mn-lt"/>
                <a:ea typeface="+mn-ea"/>
                <a:cs typeface="+mn-cs"/>
              </a:rPr>
              <a:t>Eliminate.</a:t>
            </a:r>
            <a:br>
              <a:rPr kumimoji="0" lang="en-US" sz="2300" b="1" i="0" strike="noStrike" kern="1200" cap="none" spc="0" normalizeH="0" baseline="0" noProof="0" dirty="0">
                <a:ln>
                  <a:noFill/>
                </a:ln>
                <a:solidFill>
                  <a:schemeClr val="accent5"/>
                </a:solidFill>
                <a:effectLst/>
                <a:uLnTx/>
                <a:uFillTx/>
                <a:latin typeface="+mn-lt"/>
                <a:ea typeface="+mn-ea"/>
                <a:cs typeface="+mn-cs"/>
              </a:rPr>
            </a:br>
            <a:r>
              <a:rPr kumimoji="0" lang="en-US" sz="2300" b="1" i="0" strike="noStrike" kern="1200" cap="none" spc="0" normalizeH="0" baseline="0" noProof="0" dirty="0">
                <a:ln>
                  <a:noFill/>
                </a:ln>
                <a:solidFill>
                  <a:srgbClr val="00612C"/>
                </a:solidFill>
                <a:effectLst/>
                <a:uLnTx/>
                <a:uFillTx/>
                <a:latin typeface="+mn-lt"/>
                <a:ea typeface="+mn-ea"/>
                <a:cs typeface="+mn-cs"/>
              </a:rPr>
              <a:t>SUBSTITUTE for remote work, if possible</a:t>
            </a:r>
            <a:r>
              <a:rPr kumimoji="0" lang="en-US" sz="2300" b="0" i="0" strike="noStrike" kern="1200" cap="none" spc="0" normalizeH="0" baseline="0" noProof="0" dirty="0">
                <a:ln>
                  <a:noFill/>
                </a:ln>
                <a:solidFill>
                  <a:srgbClr val="00612C"/>
                </a:solidFill>
                <a:effectLst/>
                <a:uLnTx/>
                <a:uFillTx/>
                <a:latin typeface="+mn-lt"/>
                <a:ea typeface="+mn-ea"/>
                <a:cs typeface="+mn-cs"/>
              </a:rPr>
              <a:t>.</a:t>
            </a:r>
            <a:br>
              <a:rPr kumimoji="0" lang="en-US" sz="2300" b="0" i="0" strike="noStrike" kern="1200" cap="none" spc="0" normalizeH="0" baseline="0" noProof="0" dirty="0">
                <a:ln>
                  <a:noFill/>
                </a:ln>
                <a:solidFill>
                  <a:schemeClr val="accent6">
                    <a:lumMod val="75000"/>
                  </a:schemeClr>
                </a:solidFill>
                <a:effectLst/>
                <a:uLnTx/>
                <a:uFillTx/>
                <a:latin typeface="+mn-lt"/>
                <a:ea typeface="+mn-ea"/>
                <a:cs typeface="+mn-cs"/>
              </a:rPr>
            </a:br>
            <a:r>
              <a:rPr kumimoji="0" lang="en-US" sz="2300" b="0" i="0" u="none" strike="noStrike" kern="1200" cap="none" spc="0" normalizeH="0" baseline="0" noProof="0" dirty="0">
                <a:ln>
                  <a:noFill/>
                </a:ln>
                <a:solidFill>
                  <a:srgbClr val="6B5200"/>
                </a:solidFill>
                <a:effectLst/>
                <a:uLnTx/>
                <a:uFillTx/>
                <a:latin typeface="+mn-lt"/>
                <a:ea typeface="+mn-ea"/>
                <a:cs typeface="+mn-cs"/>
              </a:rPr>
              <a:t>Utilize high filtration mechanical ventilation to </a:t>
            </a:r>
            <a:r>
              <a:rPr kumimoji="0" lang="en-US" sz="2300" b="1" i="0" strike="noStrike" kern="1200" cap="none" spc="0" normalizeH="0" baseline="0" noProof="0" dirty="0">
                <a:ln>
                  <a:noFill/>
                </a:ln>
                <a:solidFill>
                  <a:srgbClr val="6B5200"/>
                </a:solidFill>
                <a:effectLst/>
                <a:uLnTx/>
                <a:uFillTx/>
                <a:latin typeface="+mn-lt"/>
                <a:ea typeface="+mn-ea"/>
                <a:cs typeface="+mn-cs"/>
              </a:rPr>
              <a:t>ENGINEER</a:t>
            </a:r>
            <a:r>
              <a:rPr kumimoji="0" lang="en-US" sz="2300" b="0" i="0" u="none" strike="noStrike" kern="1200" cap="none" spc="0" normalizeH="0" baseline="0" noProof="0" dirty="0">
                <a:ln>
                  <a:noFill/>
                </a:ln>
                <a:solidFill>
                  <a:srgbClr val="6B5200"/>
                </a:solidFill>
                <a:effectLst/>
                <a:uLnTx/>
                <a:uFillTx/>
                <a:latin typeface="+mn-lt"/>
                <a:ea typeface="+mn-ea"/>
                <a:cs typeface="+mn-cs"/>
              </a:rPr>
              <a:t> a hazard reduction.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8F3F0A"/>
                </a:solidFill>
                <a:effectLst/>
                <a:uLnTx/>
                <a:uFillTx/>
                <a:latin typeface="+mn-lt"/>
                <a:ea typeface="+mn-ea"/>
                <a:cs typeface="+mn-cs"/>
              </a:rPr>
              <a:t>Use scheduling to limit the amount of exposure through </a:t>
            </a:r>
            <a:r>
              <a:rPr kumimoji="0" lang="en-US" sz="2300" b="1" i="0" strike="noStrike" kern="1200" cap="none" spc="0" normalizeH="0" baseline="0" noProof="0" dirty="0">
                <a:ln>
                  <a:noFill/>
                </a:ln>
                <a:solidFill>
                  <a:srgbClr val="8F3F0A"/>
                </a:solidFill>
                <a:effectLst/>
                <a:uLnTx/>
                <a:uFillTx/>
                <a:latin typeface="+mn-lt"/>
                <a:ea typeface="+mn-ea"/>
                <a:cs typeface="+mn-cs"/>
              </a:rPr>
              <a:t>ADMINISTRATION</a:t>
            </a:r>
            <a:r>
              <a:rPr kumimoji="0" lang="en-US" sz="2300" b="0" i="0" u="none" strike="noStrike" kern="1200" cap="none" spc="0" normalizeH="0" baseline="0" noProof="0" dirty="0">
                <a:ln>
                  <a:noFill/>
                </a:ln>
                <a:solidFill>
                  <a:srgbClr val="8F3F0A"/>
                </a:solidFill>
                <a:effectLst/>
                <a:uLnTx/>
                <a:uFillTx/>
                <a:latin typeface="+mn-lt"/>
                <a:ea typeface="+mn-ea"/>
                <a:cs typeface="+mn-cs"/>
              </a:rPr>
              <a: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C00000"/>
                </a:solidFill>
                <a:effectLst/>
                <a:uLnTx/>
                <a:uFillTx/>
                <a:latin typeface="+mn-lt"/>
                <a:ea typeface="+mn-ea"/>
                <a:cs typeface="+mn-cs"/>
              </a:rPr>
              <a:t>Supply employees with </a:t>
            </a:r>
            <a:r>
              <a:rPr kumimoji="0" lang="en-US" sz="2300" b="1" i="0" strike="noStrike" kern="1200" cap="none" spc="0" normalizeH="0" baseline="0" noProof="0" dirty="0">
                <a:ln>
                  <a:noFill/>
                </a:ln>
                <a:solidFill>
                  <a:srgbClr val="C00000"/>
                </a:solidFill>
                <a:effectLst/>
                <a:uLnTx/>
                <a:uFillTx/>
                <a:latin typeface="+mn-lt"/>
                <a:ea typeface="+mn-ea"/>
                <a:cs typeface="+mn-cs"/>
              </a:rPr>
              <a:t>NIOSH-Approved</a:t>
            </a:r>
            <a:r>
              <a:rPr kumimoji="0" lang="en-US" sz="2300" b="0" i="0" strike="noStrike" kern="1200" cap="none" spc="0" normalizeH="0" baseline="0" noProof="0" dirty="0">
                <a:ln>
                  <a:noFill/>
                </a:ln>
                <a:solidFill>
                  <a:srgbClr val="C00000"/>
                </a:solidFill>
                <a:effectLst/>
                <a:uLnTx/>
                <a:uFillTx/>
                <a:latin typeface="+mn-lt"/>
                <a:ea typeface="+mn-ea"/>
                <a:cs typeface="+mn-cs"/>
              </a:rPr>
              <a:t> </a:t>
            </a:r>
            <a:r>
              <a:rPr kumimoji="0" lang="en-US" sz="2300" b="0" i="0" u="none" strike="noStrike" kern="1200" cap="none" spc="0" normalizeH="0" baseline="0" noProof="0" dirty="0">
                <a:ln>
                  <a:noFill/>
                </a:ln>
                <a:solidFill>
                  <a:srgbClr val="C00000"/>
                </a:solidFill>
                <a:effectLst/>
                <a:uLnTx/>
                <a:uFillTx/>
                <a:latin typeface="+mn-lt"/>
                <a:ea typeface="+mn-ea"/>
                <a:cs typeface="+mn-cs"/>
              </a:rPr>
              <a:t>respirators for voluntary or required use when PM2.5 concentration levels exceed AQI thresholds. THIS IS </a:t>
            </a:r>
            <a:r>
              <a:rPr kumimoji="0" lang="en-US" sz="2300" b="1" i="0" strike="noStrike" kern="1200" cap="none" spc="0" normalizeH="0" baseline="0" noProof="0" dirty="0">
                <a:ln>
                  <a:noFill/>
                </a:ln>
                <a:solidFill>
                  <a:srgbClr val="C00000"/>
                </a:solidFill>
                <a:effectLst/>
                <a:uLnTx/>
                <a:uFillTx/>
                <a:latin typeface="+mn-lt"/>
                <a:ea typeface="+mn-ea"/>
                <a:cs typeface="+mn-cs"/>
              </a:rPr>
              <a:t>PPE</a:t>
            </a:r>
            <a:r>
              <a:rPr lang="en-US" sz="2300" kern="1200" dirty="0">
                <a:solidFill>
                  <a:srgbClr val="C00000"/>
                </a:solidFill>
                <a:latin typeface="+mn-lt"/>
                <a:ea typeface="+mn-ea"/>
                <a:cs typeface="+mn-cs"/>
              </a:rPr>
              <a:t>.</a:t>
            </a:r>
            <a:endParaRPr kumimoji="0" lang="en-US" sz="2300" b="1" i="0" strike="noStrike" kern="1200" cap="none" spc="0" normalizeH="0" baseline="0" noProof="0" dirty="0">
              <a:ln>
                <a:noFill/>
              </a:ln>
              <a:solidFill>
                <a:srgbClr val="00567D"/>
              </a:solidFill>
              <a:effectLst/>
              <a:uLnTx/>
              <a:uFillTx/>
              <a:latin typeface="+mn-lt"/>
              <a:ea typeface="+mn-ea"/>
              <a:cs typeface="+mn-cs"/>
            </a:endParaRPr>
          </a:p>
        </p:txBody>
      </p:sp>
      <p:pic>
        <p:nvPicPr>
          <p:cNvPr id="5122" name="Picture 2" descr="Diagram of Hazard and Risk - Hierarchy of Controls. Most effective to least effective.">
            <a:extLst>
              <a:ext uri="{FF2B5EF4-FFF2-40B4-BE49-F238E27FC236}">
                <a16:creationId xmlns:a16="http://schemas.microsoft.com/office/drawing/2014/main" id="{B7892F49-632D-3B92-C68D-5BB7B2076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4781" y="1"/>
            <a:ext cx="5245620" cy="688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0452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E485C-DE44-EF4D-CD8A-04E1AF3A40D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19EDCF4-33D1-F69E-E06E-AEFCB9E1584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CFD8821C-D0FF-FADB-5C53-C3AF32499A62}"/>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BD2A44F6-3D61-D13E-EC08-CD7744FEBC06}"/>
              </a:ext>
            </a:extLst>
          </p:cNvPr>
          <p:cNvSpPr>
            <a:spLocks noGrp="1"/>
          </p:cNvSpPr>
          <p:nvPr>
            <p:ph type="sldNum" sz="quarter" idx="12"/>
          </p:nvPr>
        </p:nvSpPr>
        <p:spPr/>
        <p:txBody>
          <a:bodyPr/>
          <a:lstStyle/>
          <a:p>
            <a:fld id="{99562CDD-8BC9-4CF6-AA03-D93997F55C9A}" type="slidenum">
              <a:rPr lang="en-US" smtClean="0"/>
              <a:pPr/>
              <a:t>66</a:t>
            </a:fld>
            <a:endParaRPr lang="en-US" dirty="0"/>
          </a:p>
        </p:txBody>
      </p:sp>
      <p:sp>
        <p:nvSpPr>
          <p:cNvPr id="9" name="Title 8">
            <a:extLst>
              <a:ext uri="{FF2B5EF4-FFF2-40B4-BE49-F238E27FC236}">
                <a16:creationId xmlns:a16="http://schemas.microsoft.com/office/drawing/2014/main" id="{629954F4-5E7A-2C65-EE4D-B3C923B92F8E}"/>
              </a:ext>
            </a:extLst>
          </p:cNvPr>
          <p:cNvSpPr txBox="1">
            <a:spLocks noGrp="1"/>
          </p:cNvSpPr>
          <p:nvPr>
            <p:ph type="title" idx="4294967295"/>
          </p:nvPr>
        </p:nvSpPr>
        <p:spPr>
          <a:xfrm>
            <a:off x="1573305" y="218087"/>
            <a:ext cx="635521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Activity- Exempt or Not?</a:t>
            </a:r>
          </a:p>
        </p:txBody>
      </p:sp>
      <p:pic>
        <p:nvPicPr>
          <p:cNvPr id="4" name="Picture 3">
            <a:extLst>
              <a:ext uri="{FF2B5EF4-FFF2-40B4-BE49-F238E27FC236}">
                <a16:creationId xmlns:a16="http://schemas.microsoft.com/office/drawing/2014/main" id="{81404F91-61A4-5FC5-0D73-81343DC0D8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BC738895-24F9-13BA-A15E-2B26579614BC}"/>
              </a:ext>
            </a:extLst>
          </p:cNvPr>
          <p:cNvSpPr txBox="1"/>
          <p:nvPr/>
        </p:nvSpPr>
        <p:spPr>
          <a:xfrm>
            <a:off x="1937016" y="1423397"/>
            <a:ext cx="8317967" cy="3416320"/>
          </a:xfrm>
          <a:prstGeom prst="rect">
            <a:avLst/>
          </a:prstGeom>
          <a:noFill/>
        </p:spPr>
        <p:txBody>
          <a:bodyPr wrap="square">
            <a:spAutoFit/>
          </a:bodyPr>
          <a:lstStyle/>
          <a:p>
            <a:r>
              <a:rPr lang="en-US" sz="2400" b="0" i="0" dirty="0">
                <a:solidFill>
                  <a:srgbClr val="00567D"/>
                </a:solidFill>
                <a:effectLst/>
                <a:latin typeface="Söhne"/>
              </a:rPr>
              <a:t>A group of landscape maintenance workers employed with a private-sector gardening company is scheduled to work outdoors during the wildfire season in Oregon. The area where they are assigned has recently experienced wildfires, leading to elevated levels of air pollution. Real-time air quality monitoring reports indicate that the ambient air concentration for PM2.5 is currently at 110 µg/m</a:t>
            </a:r>
            <a:r>
              <a:rPr lang="en-US" sz="2400" b="0" i="0" baseline="30000" dirty="0">
                <a:solidFill>
                  <a:srgbClr val="00567D"/>
                </a:solidFill>
                <a:effectLst/>
                <a:latin typeface="Söhne"/>
              </a:rPr>
              <a:t>3</a:t>
            </a:r>
            <a:r>
              <a:rPr lang="en-US" sz="2400" b="0" i="0" dirty="0">
                <a:solidFill>
                  <a:srgbClr val="00567D"/>
                </a:solidFill>
                <a:effectLst/>
                <a:latin typeface="Söhne"/>
              </a:rPr>
              <a:t>, an Air Quality Index (AQI) value of 189 for PM2.5.</a:t>
            </a:r>
          </a:p>
          <a:p>
            <a:endParaRPr lang="en-US" sz="2400" dirty="0">
              <a:solidFill>
                <a:srgbClr val="00567D"/>
              </a:solidFill>
              <a:latin typeface="Söhne"/>
            </a:endParaRPr>
          </a:p>
          <a:p>
            <a:pPr algn="r"/>
            <a:r>
              <a:rPr lang="en-US" sz="2400" dirty="0">
                <a:solidFill>
                  <a:srgbClr val="00567D"/>
                </a:solidFill>
                <a:latin typeface="Söhne"/>
              </a:rPr>
              <a:t>Answer on next slide.</a:t>
            </a:r>
            <a:endParaRPr lang="en-US" sz="2400" dirty="0">
              <a:solidFill>
                <a:srgbClr val="00567D"/>
              </a:solidFill>
            </a:endParaRPr>
          </a:p>
        </p:txBody>
      </p:sp>
    </p:spTree>
    <p:extLst>
      <p:ext uri="{BB962C8B-B14F-4D97-AF65-F5344CB8AC3E}">
        <p14:creationId xmlns:p14="http://schemas.microsoft.com/office/powerpoint/2010/main" val="42439877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22D28-1EB3-17E7-67B3-27B0DD62B6B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C245375-BF12-8385-1922-347DC402063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A9FABCC9-2213-8386-4262-D14EB7048E41}"/>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19CDDF2F-A401-E62A-705F-9A1B073CD8E7}"/>
              </a:ext>
            </a:extLst>
          </p:cNvPr>
          <p:cNvSpPr>
            <a:spLocks noGrp="1"/>
          </p:cNvSpPr>
          <p:nvPr>
            <p:ph type="sldNum" sz="quarter" idx="12"/>
          </p:nvPr>
        </p:nvSpPr>
        <p:spPr/>
        <p:txBody>
          <a:bodyPr/>
          <a:lstStyle/>
          <a:p>
            <a:fld id="{99562CDD-8BC9-4CF6-AA03-D93997F55C9A}" type="slidenum">
              <a:rPr lang="en-US" smtClean="0"/>
              <a:pPr/>
              <a:t>67</a:t>
            </a:fld>
            <a:endParaRPr lang="en-US" dirty="0"/>
          </a:p>
        </p:txBody>
      </p:sp>
      <p:sp>
        <p:nvSpPr>
          <p:cNvPr id="9" name="Title 8">
            <a:extLst>
              <a:ext uri="{FF2B5EF4-FFF2-40B4-BE49-F238E27FC236}">
                <a16:creationId xmlns:a16="http://schemas.microsoft.com/office/drawing/2014/main" id="{4CE14739-A634-859C-47AA-2920AAD56556}"/>
              </a:ext>
            </a:extLst>
          </p:cNvPr>
          <p:cNvSpPr txBox="1">
            <a:spLocks noGrp="1"/>
          </p:cNvSpPr>
          <p:nvPr>
            <p:ph type="title" idx="4294967295"/>
          </p:nvPr>
        </p:nvSpPr>
        <p:spPr>
          <a:xfrm>
            <a:off x="1195263" y="126821"/>
            <a:ext cx="543709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Activity- Exempt or Not?</a:t>
            </a:r>
          </a:p>
        </p:txBody>
      </p:sp>
      <p:pic>
        <p:nvPicPr>
          <p:cNvPr id="4" name="Picture 3">
            <a:extLst>
              <a:ext uri="{FF2B5EF4-FFF2-40B4-BE49-F238E27FC236}">
                <a16:creationId xmlns:a16="http://schemas.microsoft.com/office/drawing/2014/main" id="{86217316-6A06-FCA5-B5AB-66EDEA56E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C965B238-D80A-B288-E09D-EFD18B5BF2BB}"/>
              </a:ext>
            </a:extLst>
          </p:cNvPr>
          <p:cNvSpPr txBox="1"/>
          <p:nvPr/>
        </p:nvSpPr>
        <p:spPr>
          <a:xfrm>
            <a:off x="1513603" y="1245456"/>
            <a:ext cx="9968244" cy="1077218"/>
          </a:xfrm>
          <a:prstGeom prst="rect">
            <a:avLst/>
          </a:prstGeom>
          <a:noFill/>
        </p:spPr>
        <p:txBody>
          <a:bodyPr wrap="square">
            <a:spAutoFit/>
          </a:bodyPr>
          <a:lstStyle/>
          <a:p>
            <a:r>
              <a:rPr lang="en-US" sz="1600" b="0" i="1" dirty="0">
                <a:solidFill>
                  <a:srgbClr val="00567D"/>
                </a:solidFill>
                <a:effectLst/>
                <a:latin typeface="Söhne"/>
              </a:rPr>
              <a:t>A group of landscape maintenance workers employed with a private-sector gardening company is scheduled to work outdoors during the wildfire season in Oregon. The area where they are assigned has recently experienced wildfires, leading to elevated levels of air pollution. Real-time air quality monitoring reports indicate that the ambient air concentration for PM2.5 is currently at 110 µg/m</a:t>
            </a:r>
            <a:r>
              <a:rPr lang="en-US" sz="1600" b="0" i="1" baseline="30000" dirty="0">
                <a:solidFill>
                  <a:srgbClr val="00567D"/>
                </a:solidFill>
                <a:effectLst/>
                <a:latin typeface="Söhne"/>
              </a:rPr>
              <a:t>3</a:t>
            </a:r>
            <a:r>
              <a:rPr lang="en-US" sz="1600" b="0" i="1" dirty="0">
                <a:solidFill>
                  <a:srgbClr val="00567D"/>
                </a:solidFill>
                <a:effectLst/>
                <a:latin typeface="Söhne"/>
              </a:rPr>
              <a:t>, an Air Quality Index (AQI) value of 189 for PM2.5.</a:t>
            </a:r>
            <a:endParaRPr lang="en-US" sz="1600" i="1" dirty="0">
              <a:solidFill>
                <a:srgbClr val="00567D"/>
              </a:solidFill>
            </a:endParaRPr>
          </a:p>
        </p:txBody>
      </p:sp>
      <p:sp>
        <p:nvSpPr>
          <p:cNvPr id="10" name="TextBox 9">
            <a:extLst>
              <a:ext uri="{FF2B5EF4-FFF2-40B4-BE49-F238E27FC236}">
                <a16:creationId xmlns:a16="http://schemas.microsoft.com/office/drawing/2014/main" id="{91E269E9-E8EB-5577-E90D-C9CF131758F9}"/>
              </a:ext>
            </a:extLst>
          </p:cNvPr>
          <p:cNvSpPr txBox="1"/>
          <p:nvPr/>
        </p:nvSpPr>
        <p:spPr>
          <a:xfrm>
            <a:off x="2079212" y="2609189"/>
            <a:ext cx="8591932" cy="2185214"/>
          </a:xfrm>
          <a:prstGeom prst="rect">
            <a:avLst/>
          </a:prstGeom>
          <a:noFill/>
        </p:spPr>
        <p:txBody>
          <a:bodyPr wrap="square">
            <a:spAutoFit/>
          </a:bodyPr>
          <a:lstStyle/>
          <a:p>
            <a:pPr algn="l"/>
            <a:r>
              <a:rPr lang="en-US" sz="2000" b="0" i="0" dirty="0">
                <a:solidFill>
                  <a:srgbClr val="00567D"/>
                </a:solidFill>
                <a:effectLst/>
                <a:latin typeface="Söhne"/>
              </a:rPr>
              <a:t>According to Oregon OSHA rule 437-002-1081 concerning Protection from Wildfire Smoke, this standard applies to all public and private sector employers whose employees might be exposed to air with a PM2.5 level at or above 35.5 µg/m</a:t>
            </a:r>
            <a:r>
              <a:rPr lang="en-US" sz="2000" b="0" i="0" baseline="30000" dirty="0">
                <a:solidFill>
                  <a:srgbClr val="00567D"/>
                </a:solidFill>
                <a:effectLst/>
                <a:latin typeface="Söhne"/>
              </a:rPr>
              <a:t>3</a:t>
            </a:r>
            <a:r>
              <a:rPr lang="en-US" sz="2000" b="0" i="0" dirty="0">
                <a:solidFill>
                  <a:srgbClr val="00567D"/>
                </a:solidFill>
                <a:effectLst/>
                <a:latin typeface="Söhne"/>
              </a:rPr>
              <a:t> (AQI 101). Since the AQI in the scenario is significantly above 101, the rule clearly applies.</a:t>
            </a:r>
          </a:p>
          <a:p>
            <a:br>
              <a:rPr lang="en-US" dirty="0"/>
            </a:br>
            <a:endParaRPr lang="en-US" dirty="0"/>
          </a:p>
        </p:txBody>
      </p:sp>
      <p:sp>
        <p:nvSpPr>
          <p:cNvPr id="12" name="TextBox 11">
            <a:extLst>
              <a:ext uri="{FF2B5EF4-FFF2-40B4-BE49-F238E27FC236}">
                <a16:creationId xmlns:a16="http://schemas.microsoft.com/office/drawing/2014/main" id="{F53D9EB3-9F06-6C3A-CB50-3467B67DD936}"/>
              </a:ext>
            </a:extLst>
          </p:cNvPr>
          <p:cNvSpPr txBox="1"/>
          <p:nvPr/>
        </p:nvSpPr>
        <p:spPr>
          <a:xfrm>
            <a:off x="2079212" y="4360820"/>
            <a:ext cx="8591932" cy="1631216"/>
          </a:xfrm>
          <a:prstGeom prst="rect">
            <a:avLst/>
          </a:prstGeom>
          <a:noFill/>
        </p:spPr>
        <p:txBody>
          <a:bodyPr wrap="square">
            <a:spAutoFit/>
          </a:bodyPr>
          <a:lstStyle/>
          <a:p>
            <a:r>
              <a:rPr lang="en-US" sz="2000" b="1" dirty="0">
                <a:solidFill>
                  <a:srgbClr val="00567D"/>
                </a:solidFill>
                <a:effectLst/>
                <a:latin typeface="Söhne"/>
              </a:rPr>
              <a:t>The employer must take appropriate actions to protect the employees. This could include providing appropriate respirators, relocating work to less affected areas, or adjusting work schedules to minimize exposure. Additionally, they must provide training and information regarding the risks associated with wildfire smoke as stipulated in the rule.</a:t>
            </a:r>
            <a:endParaRPr lang="en-US" sz="2000" b="1" dirty="0">
              <a:solidFill>
                <a:srgbClr val="00567D"/>
              </a:solidFill>
            </a:endParaRPr>
          </a:p>
        </p:txBody>
      </p:sp>
    </p:spTree>
    <p:extLst>
      <p:ext uri="{BB962C8B-B14F-4D97-AF65-F5344CB8AC3E}">
        <p14:creationId xmlns:p14="http://schemas.microsoft.com/office/powerpoint/2010/main" val="13900520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4B52-11F0-B815-DA29-03F593E237B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46D5EB0-3F08-9732-DF5C-2C2BD5BFCA0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CB0488C9-AF47-2E04-C84A-64115A5F33FB}"/>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7464CD13-A85A-2493-3726-7272FBAD08DC}"/>
              </a:ext>
            </a:extLst>
          </p:cNvPr>
          <p:cNvSpPr>
            <a:spLocks noGrp="1"/>
          </p:cNvSpPr>
          <p:nvPr>
            <p:ph type="sldNum" sz="quarter" idx="12"/>
          </p:nvPr>
        </p:nvSpPr>
        <p:spPr/>
        <p:txBody>
          <a:bodyPr/>
          <a:lstStyle/>
          <a:p>
            <a:fld id="{99562CDD-8BC9-4CF6-AA03-D93997F55C9A}" type="slidenum">
              <a:rPr lang="en-US" smtClean="0"/>
              <a:pPr/>
              <a:t>68</a:t>
            </a:fld>
            <a:endParaRPr lang="en-US" dirty="0"/>
          </a:p>
        </p:txBody>
      </p:sp>
      <p:sp>
        <p:nvSpPr>
          <p:cNvPr id="9" name="Title 8">
            <a:extLst>
              <a:ext uri="{FF2B5EF4-FFF2-40B4-BE49-F238E27FC236}">
                <a16:creationId xmlns:a16="http://schemas.microsoft.com/office/drawing/2014/main" id="{68EA15CB-209E-E575-CDD8-4301B647D0BB}"/>
              </a:ext>
            </a:extLst>
          </p:cNvPr>
          <p:cNvSpPr txBox="1">
            <a:spLocks noGrp="1"/>
          </p:cNvSpPr>
          <p:nvPr>
            <p:ph type="title" idx="4294967295"/>
          </p:nvPr>
        </p:nvSpPr>
        <p:spPr>
          <a:xfrm>
            <a:off x="1129275" y="318469"/>
            <a:ext cx="549251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Activity- Exempt or Not?</a:t>
            </a:r>
          </a:p>
        </p:txBody>
      </p:sp>
      <p:pic>
        <p:nvPicPr>
          <p:cNvPr id="4" name="Picture 3">
            <a:extLst>
              <a:ext uri="{FF2B5EF4-FFF2-40B4-BE49-F238E27FC236}">
                <a16:creationId xmlns:a16="http://schemas.microsoft.com/office/drawing/2014/main" id="{10367446-730D-91F7-E9D5-94105D4A93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AB17E68B-9FB0-4AC1-5E89-890899013212}"/>
              </a:ext>
            </a:extLst>
          </p:cNvPr>
          <p:cNvSpPr txBox="1"/>
          <p:nvPr/>
        </p:nvSpPr>
        <p:spPr>
          <a:xfrm>
            <a:off x="2165056" y="1457198"/>
            <a:ext cx="8496659" cy="3046988"/>
          </a:xfrm>
          <a:prstGeom prst="rect">
            <a:avLst/>
          </a:prstGeom>
          <a:noFill/>
        </p:spPr>
        <p:txBody>
          <a:bodyPr wrap="square">
            <a:spAutoFit/>
          </a:bodyPr>
          <a:lstStyle/>
          <a:p>
            <a:pPr algn="l"/>
            <a:r>
              <a:rPr lang="en-US" sz="2400" b="0" i="0" dirty="0">
                <a:solidFill>
                  <a:srgbClr val="00567D"/>
                </a:solidFill>
                <a:effectLst/>
                <a:latin typeface="Söhne"/>
              </a:rPr>
              <a:t>An IT company in downtown Portland, Oregon, operates from a modern office building equipped with an advanced HVAC system that includes high-efficiency particulate air (HEPA) filters. A wildfire has started in a nearby region, reducing local air quality. Despite this, the air quality inside the building remains mostly unaffected due to the filtration system.</a:t>
            </a:r>
          </a:p>
          <a:p>
            <a:pPr algn="l"/>
            <a:endParaRPr lang="en-US" sz="2400" dirty="0">
              <a:solidFill>
                <a:srgbClr val="00567D"/>
              </a:solidFill>
              <a:latin typeface="Söhne"/>
            </a:endParaRPr>
          </a:p>
          <a:p>
            <a:pPr algn="r"/>
            <a:r>
              <a:rPr lang="en-US" sz="2400" dirty="0">
                <a:solidFill>
                  <a:srgbClr val="00567D"/>
                </a:solidFill>
                <a:latin typeface="Söhne"/>
              </a:rPr>
              <a:t>Answer on next slide.</a:t>
            </a:r>
            <a:endParaRPr lang="en-US" sz="2400" b="0" i="0" dirty="0">
              <a:solidFill>
                <a:srgbClr val="00567D"/>
              </a:solidFill>
              <a:effectLst/>
              <a:latin typeface="Söhne"/>
            </a:endParaRPr>
          </a:p>
        </p:txBody>
      </p:sp>
    </p:spTree>
    <p:extLst>
      <p:ext uri="{BB962C8B-B14F-4D97-AF65-F5344CB8AC3E}">
        <p14:creationId xmlns:p14="http://schemas.microsoft.com/office/powerpoint/2010/main" val="495732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08CEB-84BA-5BB8-BFB9-DC2F7FB4836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85504DE-F4C1-7158-C422-2EEFB3098E2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0D86CE31-56E0-9E92-3D90-80DF71CB60E5}"/>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402468B4-389C-DAE6-FCFB-9200B047DA78}"/>
              </a:ext>
            </a:extLst>
          </p:cNvPr>
          <p:cNvSpPr>
            <a:spLocks noGrp="1"/>
          </p:cNvSpPr>
          <p:nvPr>
            <p:ph type="sldNum" sz="quarter" idx="12"/>
          </p:nvPr>
        </p:nvSpPr>
        <p:spPr/>
        <p:txBody>
          <a:bodyPr/>
          <a:lstStyle/>
          <a:p>
            <a:fld id="{99562CDD-8BC9-4CF6-AA03-D93997F55C9A}" type="slidenum">
              <a:rPr lang="en-US" smtClean="0"/>
              <a:pPr/>
              <a:t>69</a:t>
            </a:fld>
            <a:endParaRPr lang="en-US" dirty="0"/>
          </a:p>
        </p:txBody>
      </p:sp>
      <p:sp>
        <p:nvSpPr>
          <p:cNvPr id="9" name="Title 8">
            <a:extLst>
              <a:ext uri="{FF2B5EF4-FFF2-40B4-BE49-F238E27FC236}">
                <a16:creationId xmlns:a16="http://schemas.microsoft.com/office/drawing/2014/main" id="{C8E14AEB-AE18-641C-244D-578E9FE85CB3}"/>
              </a:ext>
            </a:extLst>
          </p:cNvPr>
          <p:cNvSpPr txBox="1">
            <a:spLocks noGrp="1"/>
          </p:cNvSpPr>
          <p:nvPr>
            <p:ph type="title" idx="4294967295"/>
          </p:nvPr>
        </p:nvSpPr>
        <p:spPr>
          <a:xfrm>
            <a:off x="1186738" y="100808"/>
            <a:ext cx="637379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Activity- Exempt or Not?</a:t>
            </a:r>
          </a:p>
        </p:txBody>
      </p:sp>
      <p:pic>
        <p:nvPicPr>
          <p:cNvPr id="4" name="Picture 3">
            <a:extLst>
              <a:ext uri="{FF2B5EF4-FFF2-40B4-BE49-F238E27FC236}">
                <a16:creationId xmlns:a16="http://schemas.microsoft.com/office/drawing/2014/main" id="{475D82A6-0728-563E-CB5E-6F6FE8EC15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D67C2C5A-65B6-3C83-D2F3-50372A3A32B4}"/>
              </a:ext>
            </a:extLst>
          </p:cNvPr>
          <p:cNvSpPr txBox="1"/>
          <p:nvPr/>
        </p:nvSpPr>
        <p:spPr>
          <a:xfrm>
            <a:off x="1659119" y="1257074"/>
            <a:ext cx="9690754" cy="1077218"/>
          </a:xfrm>
          <a:prstGeom prst="rect">
            <a:avLst/>
          </a:prstGeom>
          <a:noFill/>
        </p:spPr>
        <p:txBody>
          <a:bodyPr wrap="square">
            <a:spAutoFit/>
          </a:bodyPr>
          <a:lstStyle/>
          <a:p>
            <a:pPr algn="l"/>
            <a:r>
              <a:rPr lang="en-US" sz="1600" b="0" i="1" dirty="0">
                <a:solidFill>
                  <a:srgbClr val="00567D"/>
                </a:solidFill>
                <a:effectLst/>
                <a:latin typeface="Söhne"/>
              </a:rPr>
              <a:t>An IT company in downtown Portland, Oregon, operates from a modern office building equipped with an advanced HVAC system that includes high-efficiency particulate air (HEPA) filters. A wildfire has started in a nearby region, deteriorating local air quality. Despite this, the air quality inside the building remains unaffected due to the filtration system.</a:t>
            </a:r>
          </a:p>
        </p:txBody>
      </p:sp>
      <p:sp>
        <p:nvSpPr>
          <p:cNvPr id="10" name="TextBox 9">
            <a:extLst>
              <a:ext uri="{FF2B5EF4-FFF2-40B4-BE49-F238E27FC236}">
                <a16:creationId xmlns:a16="http://schemas.microsoft.com/office/drawing/2014/main" id="{57F4FF5B-7BDE-5AAA-1217-1BA7246C29F0}"/>
              </a:ext>
            </a:extLst>
          </p:cNvPr>
          <p:cNvSpPr txBox="1"/>
          <p:nvPr/>
        </p:nvSpPr>
        <p:spPr>
          <a:xfrm>
            <a:off x="2121031" y="2555388"/>
            <a:ext cx="8286161" cy="1938992"/>
          </a:xfrm>
          <a:prstGeom prst="rect">
            <a:avLst/>
          </a:prstGeom>
          <a:noFill/>
        </p:spPr>
        <p:txBody>
          <a:bodyPr wrap="square">
            <a:spAutoFit/>
          </a:bodyPr>
          <a:lstStyle/>
          <a:p>
            <a:r>
              <a:rPr lang="en-US" sz="2000" b="0" i="0" dirty="0">
                <a:solidFill>
                  <a:srgbClr val="00567D"/>
                </a:solidFill>
                <a:effectLst/>
                <a:latin typeface="Söhne"/>
              </a:rPr>
              <a:t>The mentioned rule exempts workplaces like enclosed buildings and structures where the air is filtered by a mechanical ventilation system, and the employer ensures that windows, doors, and other openings are kept closed, except for brief necessary openings. In this scenario, the IT company's office environment does not expose the employees to unfiltered outdoor air, and the conditions specified by the exemption are met.</a:t>
            </a:r>
            <a:endParaRPr lang="en-US" sz="2000" dirty="0">
              <a:solidFill>
                <a:srgbClr val="00567D"/>
              </a:solidFill>
            </a:endParaRPr>
          </a:p>
        </p:txBody>
      </p:sp>
      <p:sp>
        <p:nvSpPr>
          <p:cNvPr id="12" name="TextBox 11">
            <a:extLst>
              <a:ext uri="{FF2B5EF4-FFF2-40B4-BE49-F238E27FC236}">
                <a16:creationId xmlns:a16="http://schemas.microsoft.com/office/drawing/2014/main" id="{DBE076A8-5B94-EB21-8EED-DB6FE0DBC8DE}"/>
              </a:ext>
            </a:extLst>
          </p:cNvPr>
          <p:cNvSpPr txBox="1"/>
          <p:nvPr/>
        </p:nvSpPr>
        <p:spPr>
          <a:xfrm>
            <a:off x="2121031" y="4772033"/>
            <a:ext cx="8286161" cy="1631216"/>
          </a:xfrm>
          <a:prstGeom prst="rect">
            <a:avLst/>
          </a:prstGeom>
          <a:noFill/>
        </p:spPr>
        <p:txBody>
          <a:bodyPr wrap="square">
            <a:spAutoFit/>
          </a:bodyPr>
          <a:lstStyle/>
          <a:p>
            <a:r>
              <a:rPr lang="en-US" sz="2000" b="1" dirty="0">
                <a:solidFill>
                  <a:srgbClr val="00567D"/>
                </a:solidFill>
                <a:effectLst/>
                <a:latin typeface="Söhne"/>
              </a:rPr>
              <a:t>Given the building’s mechanical air filtration system and controlled access to exterior openings, the employment setting in this scenario is exempt from this specific standard. However, the employer may still choose to monitor the situation and provide general health advice related to air quality as a best practice.</a:t>
            </a:r>
            <a:endParaRPr lang="en-US" sz="2000" b="1" dirty="0">
              <a:solidFill>
                <a:srgbClr val="00567D"/>
              </a:solidFill>
            </a:endParaRPr>
          </a:p>
        </p:txBody>
      </p:sp>
    </p:spTree>
    <p:extLst>
      <p:ext uri="{BB962C8B-B14F-4D97-AF65-F5344CB8AC3E}">
        <p14:creationId xmlns:p14="http://schemas.microsoft.com/office/powerpoint/2010/main" val="2940272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A8A96-5586-0AF9-AFBD-89EFD6BB9C2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9CD1655-2E06-E5CD-F2A5-2FF142AFB00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BD5727AB-0F4D-9A9D-CFF1-9CE820AD20AA}"/>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30D61E1F-BE6D-5B3B-4054-8EBC805114CF}"/>
              </a:ext>
            </a:extLst>
          </p:cNvPr>
          <p:cNvSpPr>
            <a:spLocks noGrp="1"/>
          </p:cNvSpPr>
          <p:nvPr>
            <p:ph type="sldNum" sz="quarter" idx="12"/>
          </p:nvPr>
        </p:nvSpPr>
        <p:spPr/>
        <p:txBody>
          <a:bodyPr/>
          <a:lstStyle/>
          <a:p>
            <a:fld id="{99562CDD-8BC9-4CF6-AA03-D93997F55C9A}" type="slidenum">
              <a:rPr lang="en-US" smtClean="0"/>
              <a:pPr/>
              <a:t>7</a:t>
            </a:fld>
            <a:endParaRPr lang="en-US" dirty="0"/>
          </a:p>
        </p:txBody>
      </p:sp>
      <p:sp>
        <p:nvSpPr>
          <p:cNvPr id="9" name="Title 8">
            <a:extLst>
              <a:ext uri="{FF2B5EF4-FFF2-40B4-BE49-F238E27FC236}">
                <a16:creationId xmlns:a16="http://schemas.microsoft.com/office/drawing/2014/main" id="{072F8EF8-B03E-112C-E609-97CD9D941BEB}"/>
              </a:ext>
            </a:extLst>
          </p:cNvPr>
          <p:cNvSpPr txBox="1">
            <a:spLocks noGrp="1"/>
          </p:cNvSpPr>
          <p:nvPr>
            <p:ph type="title" idx="4294967295"/>
          </p:nvPr>
        </p:nvSpPr>
        <p:spPr>
          <a:xfrm>
            <a:off x="1148129" y="280961"/>
            <a:ext cx="605856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Local Emphasis Program</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04FE8AC4-BACE-4CEA-F8D5-44722D4333FC}"/>
              </a:ext>
            </a:extLst>
          </p:cNvPr>
          <p:cNvSpPr txBox="1"/>
          <p:nvPr/>
        </p:nvSpPr>
        <p:spPr>
          <a:xfrm>
            <a:off x="1250415" y="1509075"/>
            <a:ext cx="5956276" cy="3200876"/>
          </a:xfrm>
          <a:prstGeom prst="rect">
            <a:avLst/>
          </a:prstGeom>
          <a:noFill/>
        </p:spPr>
        <p:txBody>
          <a:bodyPr wrap="square" rtlCol="0">
            <a:spAutoFit/>
          </a:bodyPr>
          <a:lstStyle/>
          <a:p>
            <a:r>
              <a:rPr lang="en-US" sz="2800" dirty="0">
                <a:solidFill>
                  <a:srgbClr val="00567D"/>
                </a:solidFill>
              </a:rPr>
              <a:t>The heat illness prevention rule is an emphasis program, meaning that when the rule is in effect, enforcement officers will generally be looking at these requirements.</a:t>
            </a:r>
          </a:p>
          <a:p>
            <a:pPr marL="457200" indent="-457200">
              <a:buFont typeface="Arial" panose="020B0604020202020204" pitchFamily="34" charset="0"/>
              <a:buChar char="•"/>
            </a:pPr>
            <a:endParaRPr lang="en-US" sz="3000" dirty="0">
              <a:solidFill>
                <a:srgbClr val="00567D"/>
              </a:solidFill>
            </a:endParaRPr>
          </a:p>
          <a:p>
            <a:endParaRPr lang="en-US" sz="3200" dirty="0">
              <a:solidFill>
                <a:srgbClr val="00567D"/>
              </a:solidFill>
            </a:endParaRPr>
          </a:p>
        </p:txBody>
      </p:sp>
      <p:pic>
        <p:nvPicPr>
          <p:cNvPr id="8" name="Picture 7" descr="A group of people wearing hardhats looking at a tab">
            <a:extLst>
              <a:ext uri="{FF2B5EF4-FFF2-40B4-BE49-F238E27FC236}">
                <a16:creationId xmlns:a16="http://schemas.microsoft.com/office/drawing/2014/main" id="{D4F4906B-D62B-A8D4-DB60-35D846076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9817" y="1509075"/>
            <a:ext cx="4770388" cy="3040624"/>
          </a:xfrm>
          <a:prstGeom prst="rect">
            <a:avLst/>
          </a:prstGeom>
        </p:spPr>
      </p:pic>
      <p:pic>
        <p:nvPicPr>
          <p:cNvPr id="4" name="Picture 3">
            <a:extLst>
              <a:ext uri="{FF2B5EF4-FFF2-40B4-BE49-F238E27FC236}">
                <a16:creationId xmlns:a16="http://schemas.microsoft.com/office/drawing/2014/main" id="{56630A0C-7DD4-21D3-02EB-3E9445A4FF9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7323" y="218087"/>
            <a:ext cx="986814" cy="546635"/>
          </a:xfrm>
          <a:prstGeom prst="rect">
            <a:avLst/>
          </a:prstGeom>
        </p:spPr>
      </p:pic>
    </p:spTree>
    <p:extLst>
      <p:ext uri="{BB962C8B-B14F-4D97-AF65-F5344CB8AC3E}">
        <p14:creationId xmlns:p14="http://schemas.microsoft.com/office/powerpoint/2010/main" val="4255495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7B8B3-F9D0-95D6-9504-98F6C662767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39C25E4-0340-CEF9-CD44-7420BCC4B2C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CCA85B18-BA7F-FC03-674C-13E4B9F6A1DE}"/>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CCCC395D-8AAA-9DE8-3CB0-37844A0A8AE0}"/>
              </a:ext>
            </a:extLst>
          </p:cNvPr>
          <p:cNvSpPr>
            <a:spLocks noGrp="1"/>
          </p:cNvSpPr>
          <p:nvPr>
            <p:ph type="sldNum" sz="quarter" idx="12"/>
          </p:nvPr>
        </p:nvSpPr>
        <p:spPr/>
        <p:txBody>
          <a:bodyPr/>
          <a:lstStyle/>
          <a:p>
            <a:fld id="{99562CDD-8BC9-4CF6-AA03-D93997F55C9A}" type="slidenum">
              <a:rPr lang="en-US" smtClean="0"/>
              <a:pPr/>
              <a:t>70</a:t>
            </a:fld>
            <a:endParaRPr lang="en-US" dirty="0"/>
          </a:p>
        </p:txBody>
      </p:sp>
      <p:sp>
        <p:nvSpPr>
          <p:cNvPr id="9" name="Title 8">
            <a:extLst>
              <a:ext uri="{FF2B5EF4-FFF2-40B4-BE49-F238E27FC236}">
                <a16:creationId xmlns:a16="http://schemas.microsoft.com/office/drawing/2014/main" id="{48BD7359-8BEE-C933-FD2F-43F07720FD81}"/>
              </a:ext>
            </a:extLst>
          </p:cNvPr>
          <p:cNvSpPr txBox="1">
            <a:spLocks noGrp="1"/>
          </p:cNvSpPr>
          <p:nvPr>
            <p:ph type="title" idx="4294967295"/>
          </p:nvPr>
        </p:nvSpPr>
        <p:spPr>
          <a:xfrm>
            <a:off x="1284877" y="176567"/>
            <a:ext cx="1028663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Wildfire Smoke Rule Review and Summary</a:t>
            </a:r>
          </a:p>
        </p:txBody>
      </p:sp>
      <p:pic>
        <p:nvPicPr>
          <p:cNvPr id="4" name="Picture 3">
            <a:extLst>
              <a:ext uri="{FF2B5EF4-FFF2-40B4-BE49-F238E27FC236}">
                <a16:creationId xmlns:a16="http://schemas.microsoft.com/office/drawing/2014/main" id="{0339C5A5-AE6F-2811-D5E9-94A574071D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06DD50DA-1707-19DB-A9C4-0D5CD5C4876F}"/>
              </a:ext>
            </a:extLst>
          </p:cNvPr>
          <p:cNvSpPr txBox="1"/>
          <p:nvPr/>
        </p:nvSpPr>
        <p:spPr>
          <a:xfrm>
            <a:off x="1284876" y="1195538"/>
            <a:ext cx="10907124" cy="7371249"/>
          </a:xfrm>
          <a:prstGeom prst="rect">
            <a:avLst/>
          </a:prstGeom>
          <a:noFill/>
        </p:spPr>
        <p:txBody>
          <a:bodyPr wrap="square">
            <a:spAutoFit/>
          </a:bodyPr>
          <a:lstStyle/>
          <a:p>
            <a:pPr algn="l">
              <a:lnSpc>
                <a:spcPts val="1800"/>
              </a:lnSpc>
            </a:pPr>
            <a:r>
              <a:rPr lang="en-US" sz="2000" b="1" i="0" dirty="0">
                <a:solidFill>
                  <a:srgbClr val="00567D"/>
                </a:solidFill>
                <a:effectLst/>
                <a:latin typeface="Söhne"/>
              </a:rPr>
              <a:t>Scope</a:t>
            </a:r>
          </a:p>
          <a:p>
            <a:pPr lvl="1">
              <a:buFont typeface="Arial" panose="020B0604020202020204" pitchFamily="34" charset="0"/>
              <a:buChar char="•"/>
            </a:pPr>
            <a:r>
              <a:rPr lang="en-US" sz="1750" b="0" i="0" dirty="0">
                <a:solidFill>
                  <a:srgbClr val="00567D"/>
                </a:solidFill>
                <a:effectLst/>
                <a:latin typeface="Söhne"/>
              </a:rPr>
              <a:t>Applies when employees are exposed to PM2.5 levels ≥ 35.5 µg/m</a:t>
            </a:r>
            <a:r>
              <a:rPr lang="en-US" sz="1750" b="0" i="0" baseline="30000" dirty="0">
                <a:solidFill>
                  <a:srgbClr val="00567D"/>
                </a:solidFill>
                <a:effectLst/>
                <a:latin typeface="Söhne"/>
              </a:rPr>
              <a:t>3</a:t>
            </a:r>
            <a:r>
              <a:rPr lang="en-US" sz="1750" b="0" i="0" dirty="0">
                <a:solidFill>
                  <a:srgbClr val="00567D"/>
                </a:solidFill>
                <a:effectLst/>
                <a:latin typeface="Söhne"/>
              </a:rPr>
              <a:t> (AQI 101).</a:t>
            </a:r>
          </a:p>
          <a:p>
            <a:pPr lvl="1">
              <a:spcBef>
                <a:spcPts val="600"/>
              </a:spcBef>
              <a:buFont typeface="Arial" panose="020B0604020202020204" pitchFamily="34" charset="0"/>
              <a:buChar char="•"/>
            </a:pPr>
            <a:r>
              <a:rPr lang="en-US" sz="1750" b="0" i="0" dirty="0">
                <a:solidFill>
                  <a:srgbClr val="00567D"/>
                </a:solidFill>
                <a:effectLst/>
                <a:latin typeface="Söhne"/>
              </a:rPr>
              <a:t>Exemptions include enclosed buildings or vehicles with filtered air, suspended operations, and home-based work.</a:t>
            </a:r>
          </a:p>
          <a:p>
            <a:pPr lvl="1">
              <a:spcBef>
                <a:spcPts val="600"/>
              </a:spcBef>
            </a:pPr>
            <a:endParaRPr lang="en-US" sz="800" b="0" i="0" dirty="0">
              <a:solidFill>
                <a:srgbClr val="00567D"/>
              </a:solidFill>
              <a:effectLst/>
              <a:latin typeface="Söhne"/>
            </a:endParaRPr>
          </a:p>
          <a:p>
            <a:pPr algn="l">
              <a:lnSpc>
                <a:spcPts val="1800"/>
              </a:lnSpc>
            </a:pPr>
            <a:r>
              <a:rPr lang="en-US" sz="2000" b="1" i="0" dirty="0">
                <a:solidFill>
                  <a:srgbClr val="00567D"/>
                </a:solidFill>
                <a:effectLst/>
                <a:latin typeface="Söhne"/>
              </a:rPr>
              <a:t>Exposure Levels and Requirements</a:t>
            </a:r>
          </a:p>
          <a:p>
            <a:pPr lvl="1"/>
            <a:r>
              <a:rPr lang="en-US" sz="1750" b="0" i="0" dirty="0">
                <a:solidFill>
                  <a:srgbClr val="00567D"/>
                </a:solidFill>
                <a:effectLst/>
                <a:latin typeface="Söhne"/>
              </a:rPr>
              <a:t>PM2.5 ≥ AQI 101 but </a:t>
            </a:r>
            <a:r>
              <a:rPr lang="en-US" sz="1750" b="0" i="0" dirty="0">
                <a:solidFill>
                  <a:srgbClr val="00567D"/>
                </a:solidFill>
                <a:effectLst/>
                <a:latin typeface="Google Sans"/>
              </a:rPr>
              <a:t>≤</a:t>
            </a:r>
            <a:r>
              <a:rPr lang="en-US" sz="1750" b="0" i="0" dirty="0">
                <a:solidFill>
                  <a:srgbClr val="00567D"/>
                </a:solidFill>
                <a:effectLst/>
                <a:latin typeface="Söhne"/>
              </a:rPr>
              <a:t> AQI 276:</a:t>
            </a:r>
          </a:p>
          <a:p>
            <a:pPr marL="1200150" lvl="2" indent="-285750">
              <a:spcBef>
                <a:spcPts val="600"/>
              </a:spcBef>
              <a:buFont typeface="+mj-lt"/>
              <a:buAutoNum type="arabicPeriod"/>
            </a:pPr>
            <a:r>
              <a:rPr lang="en-US" sz="1750" b="0" i="0" dirty="0">
                <a:solidFill>
                  <a:srgbClr val="00567D"/>
                </a:solidFill>
                <a:effectLst/>
                <a:latin typeface="Söhne"/>
              </a:rPr>
              <a:t>Voluntary use of NIOSH-approved filtering facepiece respirators.</a:t>
            </a:r>
          </a:p>
          <a:p>
            <a:pPr marL="1200150" lvl="2" indent="-285750">
              <a:spcBef>
                <a:spcPts val="600"/>
              </a:spcBef>
              <a:buFont typeface="+mj-lt"/>
              <a:buAutoNum type="arabicPeriod"/>
            </a:pPr>
            <a:r>
              <a:rPr lang="en-US" sz="1750" b="0" i="0" dirty="0">
                <a:solidFill>
                  <a:srgbClr val="00567D"/>
                </a:solidFill>
                <a:effectLst/>
                <a:latin typeface="Söhne"/>
              </a:rPr>
              <a:t>Engineering and administrative controls to reduce PM2.5 exposure below 35.5 µg/m</a:t>
            </a:r>
            <a:r>
              <a:rPr lang="en-US" sz="1750" b="0" i="0" baseline="30000" dirty="0">
                <a:solidFill>
                  <a:srgbClr val="00567D"/>
                </a:solidFill>
                <a:effectLst/>
                <a:latin typeface="Söhne"/>
              </a:rPr>
              <a:t>3</a:t>
            </a:r>
            <a:r>
              <a:rPr lang="en-US" sz="1750" b="0" i="0" dirty="0">
                <a:solidFill>
                  <a:srgbClr val="00567D"/>
                </a:solidFill>
                <a:effectLst/>
                <a:latin typeface="Söhne"/>
              </a:rPr>
              <a:t>.</a:t>
            </a:r>
          </a:p>
          <a:p>
            <a:pPr marL="1200150" lvl="2" indent="-285750">
              <a:spcBef>
                <a:spcPts val="600"/>
              </a:spcBef>
              <a:buFont typeface="+mj-lt"/>
              <a:buAutoNum type="arabicPeriod"/>
            </a:pPr>
            <a:r>
              <a:rPr lang="en-US" sz="1750" b="0" i="0" dirty="0">
                <a:solidFill>
                  <a:srgbClr val="00567D"/>
                </a:solidFill>
                <a:effectLst/>
                <a:latin typeface="Söhne"/>
              </a:rPr>
              <a:t>Two-way communication systems to report air quality changes and symptoms.</a:t>
            </a:r>
          </a:p>
          <a:p>
            <a:pPr lvl="1">
              <a:spcBef>
                <a:spcPts val="600"/>
              </a:spcBef>
            </a:pPr>
            <a:r>
              <a:rPr lang="en-US" sz="1750" b="0" i="0" dirty="0">
                <a:solidFill>
                  <a:srgbClr val="00567D"/>
                </a:solidFill>
                <a:effectLst/>
                <a:latin typeface="Söhne"/>
              </a:rPr>
              <a:t>PM2.5 ≥ AQI 277 but </a:t>
            </a:r>
            <a:r>
              <a:rPr lang="en-US" sz="1750" b="0" i="0" dirty="0">
                <a:solidFill>
                  <a:srgbClr val="00567D"/>
                </a:solidFill>
                <a:effectLst/>
                <a:latin typeface="Google Sans"/>
              </a:rPr>
              <a:t>≤</a:t>
            </a:r>
            <a:r>
              <a:rPr lang="en-US" sz="1750" b="0" i="0" dirty="0">
                <a:solidFill>
                  <a:srgbClr val="00567D"/>
                </a:solidFill>
                <a:effectLst/>
                <a:latin typeface="Söhne"/>
              </a:rPr>
              <a:t> AQI 848:</a:t>
            </a:r>
          </a:p>
          <a:p>
            <a:pPr marL="1200150" lvl="2" indent="-285750">
              <a:spcBef>
                <a:spcPts val="600"/>
              </a:spcBef>
              <a:buFont typeface="+mj-lt"/>
              <a:buAutoNum type="arabicPeriod"/>
            </a:pPr>
            <a:r>
              <a:rPr lang="en-US" sz="1750" b="0" i="0" dirty="0">
                <a:solidFill>
                  <a:srgbClr val="00567D"/>
                </a:solidFill>
                <a:effectLst/>
                <a:latin typeface="Söhne"/>
              </a:rPr>
              <a:t>Required filter facepiece respirators under a Wildfire Smoke Respiratory Protection Program, which can be less stringent than standard respirator requirements (no medical evaluations or fit testing required).</a:t>
            </a:r>
          </a:p>
          <a:p>
            <a:pPr marL="1200150" lvl="2" indent="-285750">
              <a:spcBef>
                <a:spcPts val="600"/>
              </a:spcBef>
              <a:buFont typeface="+mj-lt"/>
              <a:buAutoNum type="arabicPeriod"/>
            </a:pPr>
            <a:r>
              <a:rPr lang="en-US" sz="1750" b="0" i="0" dirty="0">
                <a:solidFill>
                  <a:srgbClr val="00567D"/>
                </a:solidFill>
                <a:effectLst/>
                <a:latin typeface="Söhne"/>
              </a:rPr>
              <a:t>Employee training on proper respirator use and seal checks.</a:t>
            </a:r>
          </a:p>
          <a:p>
            <a:pPr lvl="1">
              <a:spcBef>
                <a:spcPts val="600"/>
              </a:spcBef>
            </a:pPr>
            <a:r>
              <a:rPr lang="en-US" sz="1750" b="0" i="0" dirty="0">
                <a:solidFill>
                  <a:srgbClr val="00567D"/>
                </a:solidFill>
                <a:effectLst/>
                <a:latin typeface="Söhne"/>
              </a:rPr>
              <a:t>PM2.5 ≥ 849 AQI:</a:t>
            </a:r>
          </a:p>
          <a:p>
            <a:pPr marL="1200150" lvl="2" indent="-285750">
              <a:spcBef>
                <a:spcPts val="600"/>
              </a:spcBef>
              <a:buFont typeface="+mj-lt"/>
              <a:buAutoNum type="arabicPeriod"/>
            </a:pPr>
            <a:r>
              <a:rPr lang="en-US" sz="1750" b="0" i="0" dirty="0">
                <a:solidFill>
                  <a:srgbClr val="00567D"/>
                </a:solidFill>
                <a:effectLst/>
                <a:latin typeface="Söhne"/>
              </a:rPr>
              <a:t>Required use of appropriate NIOSH-approved respirators.</a:t>
            </a:r>
          </a:p>
          <a:p>
            <a:pPr marL="1200150" lvl="2" indent="-285750">
              <a:spcBef>
                <a:spcPts val="600"/>
              </a:spcBef>
              <a:buFont typeface="+mj-lt"/>
              <a:buAutoNum type="arabicPeriod"/>
            </a:pPr>
            <a:r>
              <a:rPr lang="en-US" sz="1750" b="0" i="0" dirty="0">
                <a:solidFill>
                  <a:srgbClr val="00567D"/>
                </a:solidFill>
                <a:effectLst/>
                <a:latin typeface="Söhne"/>
              </a:rPr>
              <a:t>Complete implementation of a full Respiratory Protection Program, including medical evaluations and fit testing in compliance with 29 CFR 1910.134 or OAR 437-004-1041 for agriculture employers.</a:t>
            </a:r>
          </a:p>
          <a:p>
            <a:pPr lvl="2"/>
            <a:r>
              <a:rPr lang="en-US" b="1" dirty="0"/>
              <a:t> </a:t>
            </a:r>
          </a:p>
          <a:p>
            <a:pPr lvl="2"/>
            <a:endParaRPr lang="en-US" b="1"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solidFill>
                <a:srgbClr val="00B050"/>
              </a:solidFill>
            </a:endParaRPr>
          </a:p>
          <a:p>
            <a:pPr marL="285750" indent="-285750">
              <a:buFont typeface="Arial" panose="020B0604020202020204" pitchFamily="34" charset="0"/>
              <a:buChar char="•"/>
            </a:pPr>
            <a:endParaRPr lang="en-US" dirty="0">
              <a:solidFill>
                <a:srgbClr val="00B050"/>
              </a:solidFill>
            </a:endParaRPr>
          </a:p>
        </p:txBody>
      </p:sp>
    </p:spTree>
    <p:extLst>
      <p:ext uri="{BB962C8B-B14F-4D97-AF65-F5344CB8AC3E}">
        <p14:creationId xmlns:p14="http://schemas.microsoft.com/office/powerpoint/2010/main" val="25792772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A9308-81E2-9AFE-4081-8F7D6D499D1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28D0973-226D-8541-A0F6-3DFE1EEB973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73D559EF-17A2-4D43-442E-386A8DA2B499}"/>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94549071-DA8E-B1A4-AEC4-179E2FAFBFBF}"/>
              </a:ext>
            </a:extLst>
          </p:cNvPr>
          <p:cNvSpPr>
            <a:spLocks noGrp="1"/>
          </p:cNvSpPr>
          <p:nvPr>
            <p:ph type="sldNum" sz="quarter" idx="12"/>
          </p:nvPr>
        </p:nvSpPr>
        <p:spPr/>
        <p:txBody>
          <a:bodyPr/>
          <a:lstStyle/>
          <a:p>
            <a:fld id="{99562CDD-8BC9-4CF6-AA03-D93997F55C9A}" type="slidenum">
              <a:rPr lang="en-US" smtClean="0"/>
              <a:pPr/>
              <a:t>71</a:t>
            </a:fld>
            <a:endParaRPr lang="en-US" dirty="0"/>
          </a:p>
        </p:txBody>
      </p:sp>
      <p:sp>
        <p:nvSpPr>
          <p:cNvPr id="9" name="Title 8">
            <a:extLst>
              <a:ext uri="{FF2B5EF4-FFF2-40B4-BE49-F238E27FC236}">
                <a16:creationId xmlns:a16="http://schemas.microsoft.com/office/drawing/2014/main" id="{C755913C-5254-C3AC-3563-8DB1F15F4AA5}"/>
              </a:ext>
            </a:extLst>
          </p:cNvPr>
          <p:cNvSpPr txBox="1">
            <a:spLocks noGrp="1"/>
          </p:cNvSpPr>
          <p:nvPr>
            <p:ph type="title" idx="4294967295"/>
          </p:nvPr>
        </p:nvSpPr>
        <p:spPr>
          <a:xfrm>
            <a:off x="1222323" y="330050"/>
            <a:ext cx="993553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Wildfire Smoke Rule Review and Summary</a:t>
            </a:r>
          </a:p>
        </p:txBody>
      </p:sp>
      <p:pic>
        <p:nvPicPr>
          <p:cNvPr id="4" name="Picture 3">
            <a:extLst>
              <a:ext uri="{FF2B5EF4-FFF2-40B4-BE49-F238E27FC236}">
                <a16:creationId xmlns:a16="http://schemas.microsoft.com/office/drawing/2014/main" id="{A94822E2-FCDC-3A75-6C74-258C6CD059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23D557C6-B696-7B5C-F30B-4E105054443B}"/>
              </a:ext>
            </a:extLst>
          </p:cNvPr>
          <p:cNvSpPr txBox="1"/>
          <p:nvPr/>
        </p:nvSpPr>
        <p:spPr>
          <a:xfrm>
            <a:off x="1225845" y="1835529"/>
            <a:ext cx="10966155" cy="2846933"/>
          </a:xfrm>
          <a:prstGeom prst="rect">
            <a:avLst/>
          </a:prstGeom>
          <a:noFill/>
        </p:spPr>
        <p:txBody>
          <a:bodyPr wrap="square">
            <a:spAutoFit/>
          </a:bodyPr>
          <a:lstStyle/>
          <a:p>
            <a:pPr algn="l">
              <a:lnSpc>
                <a:spcPts val="1800"/>
              </a:lnSpc>
            </a:pPr>
            <a:r>
              <a:rPr lang="en-US" sz="2400" b="1" i="0" dirty="0">
                <a:solidFill>
                  <a:srgbClr val="00567D"/>
                </a:solidFill>
                <a:effectLst/>
                <a:latin typeface="Söhne"/>
              </a:rPr>
              <a:t>Training and Information</a:t>
            </a:r>
          </a:p>
          <a:p>
            <a:pPr marL="800100" lvl="1" indent="-342900">
              <a:buFont typeface="Arial" panose="020B0604020202020204" pitchFamily="34" charset="0"/>
              <a:buChar char="•"/>
            </a:pPr>
            <a:r>
              <a:rPr lang="en-US" sz="2400" b="0" i="0" dirty="0">
                <a:solidFill>
                  <a:srgbClr val="00567D"/>
                </a:solidFill>
                <a:effectLst/>
                <a:latin typeface="Söhne"/>
              </a:rPr>
              <a:t> Annual training on wildfire smoke hazards, symptoms of exposure, respirator usage, and rights related to workplace health.</a:t>
            </a:r>
          </a:p>
          <a:p>
            <a:pPr marL="800100" lvl="1" indent="-342900">
              <a:spcBef>
                <a:spcPts val="600"/>
              </a:spcBef>
              <a:buFont typeface="Arial" panose="020B0604020202020204" pitchFamily="34" charset="0"/>
              <a:buChar char="•"/>
            </a:pPr>
            <a:r>
              <a:rPr lang="en-US" sz="2400" b="0" i="0" dirty="0">
                <a:solidFill>
                  <a:srgbClr val="00567D"/>
                </a:solidFill>
                <a:effectLst/>
                <a:latin typeface="Söhne"/>
              </a:rPr>
              <a:t> Training documentation to be maintained with records of conducted training.</a:t>
            </a:r>
          </a:p>
          <a:p>
            <a:pPr marL="342900" indent="-342900" algn="l">
              <a:lnSpc>
                <a:spcPts val="1800"/>
              </a:lnSpc>
              <a:buFont typeface="Arial" panose="020B0604020202020204" pitchFamily="34" charset="0"/>
              <a:buChar char="•"/>
            </a:pPr>
            <a:endParaRPr lang="en-US" sz="2400" b="0" i="0" dirty="0">
              <a:solidFill>
                <a:srgbClr val="00567D"/>
              </a:solidFill>
              <a:effectLst/>
              <a:latin typeface="Söhne"/>
            </a:endParaRPr>
          </a:p>
          <a:p>
            <a:pPr algn="l"/>
            <a:r>
              <a:rPr lang="en-US" sz="2400" b="1" i="0" dirty="0">
                <a:solidFill>
                  <a:srgbClr val="00567D"/>
                </a:solidFill>
                <a:effectLst/>
                <a:latin typeface="Söhne"/>
              </a:rPr>
              <a:t>Exceptions</a:t>
            </a:r>
          </a:p>
          <a:p>
            <a:pPr algn="l"/>
            <a:r>
              <a:rPr lang="en-US" sz="2400" b="0" i="0" dirty="0">
                <a:solidFill>
                  <a:srgbClr val="00567D"/>
                </a:solidFill>
                <a:effectLst/>
                <a:latin typeface="Söhne"/>
              </a:rPr>
              <a:t>Certain emergency and public safety operations are subject to modified provisions focusing mainly on exposure notifications and worker training.</a:t>
            </a:r>
            <a:endParaRPr lang="en-US" dirty="0">
              <a:solidFill>
                <a:srgbClr val="00B050"/>
              </a:solidFill>
            </a:endParaRPr>
          </a:p>
        </p:txBody>
      </p:sp>
    </p:spTree>
    <p:extLst>
      <p:ext uri="{BB962C8B-B14F-4D97-AF65-F5344CB8AC3E}">
        <p14:creationId xmlns:p14="http://schemas.microsoft.com/office/powerpoint/2010/main" val="1833831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46C75C-12F0-480C-9C37-07E5A7B335C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2A45F8F1-C9A7-42B6-BB1A-41627145F1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CD162E49-089D-F5CF-329B-2911DB4F16DF}"/>
              </a:ext>
            </a:extLst>
          </p:cNvPr>
          <p:cNvSpPr>
            <a:spLocks noGrp="1"/>
          </p:cNvSpPr>
          <p:nvPr>
            <p:ph type="sldNum" sz="quarter" idx="12"/>
          </p:nvPr>
        </p:nvSpPr>
        <p:spPr/>
        <p:txBody>
          <a:bodyPr/>
          <a:lstStyle/>
          <a:p>
            <a:fld id="{99562CDD-8BC9-4CF6-AA03-D93997F55C9A}" type="slidenum">
              <a:rPr lang="en-US" smtClean="0"/>
              <a:pPr/>
              <a:t>72</a:t>
            </a:fld>
            <a:endParaRPr lang="en-US" dirty="0"/>
          </a:p>
        </p:txBody>
      </p:sp>
      <p:sp>
        <p:nvSpPr>
          <p:cNvPr id="9" name="Title 8">
            <a:extLst>
              <a:ext uri="{FF2B5EF4-FFF2-40B4-BE49-F238E27FC236}">
                <a16:creationId xmlns:a16="http://schemas.microsoft.com/office/drawing/2014/main" id="{77D61C59-AA2E-4B41-9E1C-C1AF1DC66164}"/>
              </a:ext>
            </a:extLst>
          </p:cNvPr>
          <p:cNvSpPr txBox="1">
            <a:spLocks noGrp="1"/>
          </p:cNvSpPr>
          <p:nvPr>
            <p:ph type="title" idx="4294967295"/>
          </p:nvPr>
        </p:nvSpPr>
        <p:spPr>
          <a:xfrm>
            <a:off x="1513323" y="491405"/>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Additional Educational Resources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7A5541AA-0630-4F60-A448-A1DAF1974BFA}"/>
              </a:ext>
            </a:extLst>
          </p:cNvPr>
          <p:cNvSpPr txBox="1"/>
          <p:nvPr/>
        </p:nvSpPr>
        <p:spPr>
          <a:xfrm>
            <a:off x="1513322" y="1814844"/>
            <a:ext cx="10482729" cy="4739759"/>
          </a:xfrm>
          <a:prstGeom prst="rect">
            <a:avLst/>
          </a:prstGeom>
          <a:noFill/>
        </p:spPr>
        <p:txBody>
          <a:bodyPr wrap="square" rtlCol="0">
            <a:spAutoFit/>
          </a:bodyPr>
          <a:lstStyle/>
          <a:p>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4">
                  <a:extLst>
                    <a:ext uri="{A12FA001-AC4F-418D-AE19-62706E023703}">
                      <ahyp:hlinkClr xmlns:ahyp="http://schemas.microsoft.com/office/drawing/2018/hyperlinkcolor" val="tx"/>
                    </a:ext>
                  </a:extLst>
                </a:hlinkClick>
              </a:rPr>
              <a:t>Oregon OSHA’s YouTube Channel</a:t>
            </a:r>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5"/>
              </a:rPr>
              <a:t>A-Z Topic Index - Heat Illness Prevention</a:t>
            </a:r>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6"/>
              </a:rPr>
              <a:t>A-Z Topic Index – Wildfire Smoke</a:t>
            </a:r>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7">
                  <a:extLst>
                    <a:ext uri="{A12FA001-AC4F-418D-AE19-62706E023703}">
                      <ahyp:hlinkClr xmlns:ahyp="http://schemas.microsoft.com/office/drawing/2018/hyperlinkcolor" val="tx"/>
                    </a:ext>
                  </a:extLst>
                </a:hlinkClick>
              </a:rPr>
              <a:t>Oregon OSHA Online Training Courses</a:t>
            </a:r>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8">
                  <a:extLst>
                    <a:ext uri="{A12FA001-AC4F-418D-AE19-62706E023703}">
                      <ahyp:hlinkClr xmlns:ahyp="http://schemas.microsoft.com/office/drawing/2018/hyperlinkcolor" val="tx"/>
                    </a:ext>
                  </a:extLst>
                </a:hlinkClick>
              </a:rPr>
              <a:t>PESO – English to Español</a:t>
            </a:r>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9">
                  <a:extLst>
                    <a:ext uri="{A12FA001-AC4F-418D-AE19-62706E023703}">
                      <ahyp:hlinkClr xmlns:ahyp="http://schemas.microsoft.com/office/drawing/2018/hyperlinkcolor" val="tx"/>
                    </a:ext>
                  </a:extLst>
                </a:hlinkClick>
              </a:rPr>
              <a:t>Other Safety and Health Training Resources</a:t>
            </a:r>
            <a:endParaRPr lang="en-US" sz="3000" dirty="0">
              <a:solidFill>
                <a:srgbClr val="00567D"/>
              </a:solidFill>
            </a:endParaRPr>
          </a:p>
          <a:p>
            <a:pPr marL="571500" indent="-571500">
              <a:buFont typeface="Arial" panose="020B0604020202020204" pitchFamily="34" charset="0"/>
              <a:buChar char="•"/>
            </a:pPr>
            <a:endParaRPr lang="en-US" sz="3000" dirty="0">
              <a:solidFill>
                <a:srgbClr val="00567D"/>
              </a:solidFill>
            </a:endParaRP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6CF49E48-4AF7-402C-2B6F-7B664E98F1E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7323" y="218087"/>
            <a:ext cx="986814" cy="546635"/>
          </a:xfrm>
          <a:prstGeom prst="rect">
            <a:avLst/>
          </a:prstGeom>
        </p:spPr>
      </p:pic>
    </p:spTree>
    <p:extLst>
      <p:ext uri="{BB962C8B-B14F-4D97-AF65-F5344CB8AC3E}">
        <p14:creationId xmlns:p14="http://schemas.microsoft.com/office/powerpoint/2010/main" val="3608397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46C75C-12F0-480C-9C37-07E5A7B335C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2A45F8F1-C9A7-42B6-BB1A-41627145F1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8FDF5C75-9904-D964-9581-F2F80EE5BA53}"/>
              </a:ext>
            </a:extLst>
          </p:cNvPr>
          <p:cNvSpPr>
            <a:spLocks noGrp="1"/>
          </p:cNvSpPr>
          <p:nvPr>
            <p:ph type="sldNum" sz="quarter" idx="12"/>
          </p:nvPr>
        </p:nvSpPr>
        <p:spPr/>
        <p:txBody>
          <a:bodyPr/>
          <a:lstStyle/>
          <a:p>
            <a:fld id="{99562CDD-8BC9-4CF6-AA03-D93997F55C9A}" type="slidenum">
              <a:rPr lang="en-US" smtClean="0"/>
              <a:pPr/>
              <a:t>73</a:t>
            </a:fld>
            <a:endParaRPr lang="en-US" dirty="0"/>
          </a:p>
        </p:txBody>
      </p:sp>
      <p:sp>
        <p:nvSpPr>
          <p:cNvPr id="9" name="Title 8">
            <a:extLst>
              <a:ext uri="{FF2B5EF4-FFF2-40B4-BE49-F238E27FC236}">
                <a16:creationId xmlns:a16="http://schemas.microsoft.com/office/drawing/2014/main" id="{77D61C59-AA2E-4B41-9E1C-C1AF1DC66164}"/>
              </a:ext>
            </a:extLst>
          </p:cNvPr>
          <p:cNvSpPr txBox="1">
            <a:spLocks noGrp="1"/>
          </p:cNvSpPr>
          <p:nvPr>
            <p:ph type="title" idx="4294967295"/>
          </p:nvPr>
        </p:nvSpPr>
        <p:spPr>
          <a:xfrm>
            <a:off x="1513323" y="415203"/>
            <a:ext cx="1048273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67D"/>
                </a:solidFill>
                <a:effectLst/>
                <a:uLnTx/>
                <a:uFillTx/>
                <a:latin typeface="+mn-lt"/>
                <a:ea typeface="+mn-ea"/>
                <a:cs typeface="+mn-cs"/>
              </a:rPr>
              <a:t>Need more information? Call your nearest Oregon OSHA Office</a:t>
            </a:r>
          </a:p>
        </p:txBody>
      </p:sp>
      <p:sp>
        <p:nvSpPr>
          <p:cNvPr id="11" name="TextBox 10">
            <a:extLst>
              <a:ext uri="{FF2B5EF4-FFF2-40B4-BE49-F238E27FC236}">
                <a16:creationId xmlns:a16="http://schemas.microsoft.com/office/drawing/2014/main" id="{16837C52-2DE8-BC4D-0CD8-10BCD76F1731}"/>
              </a:ext>
            </a:extLst>
          </p:cNvPr>
          <p:cNvSpPr txBox="1"/>
          <p:nvPr/>
        </p:nvSpPr>
        <p:spPr>
          <a:xfrm>
            <a:off x="1314958" y="1635034"/>
            <a:ext cx="3118843" cy="2554545"/>
          </a:xfrm>
          <a:prstGeom prst="rect">
            <a:avLst/>
          </a:prstGeom>
          <a:noFill/>
          <a:ln w="19050">
            <a:solidFill>
              <a:srgbClr val="00567D"/>
            </a:solidFill>
          </a:ln>
        </p:spPr>
        <p:txBody>
          <a:bodyPr wrap="square">
            <a:spAutoFit/>
          </a:bodyPr>
          <a:lstStyle/>
          <a:p>
            <a:r>
              <a:rPr lang="en-US" sz="2000" b="1" dirty="0">
                <a:solidFill>
                  <a:srgbClr val="00567D"/>
                </a:solidFill>
              </a:rPr>
              <a:t>Salem Central Office</a:t>
            </a:r>
          </a:p>
          <a:p>
            <a:r>
              <a:rPr lang="en-US" sz="2000" dirty="0">
                <a:solidFill>
                  <a:srgbClr val="00567D"/>
                </a:solidFill>
              </a:rPr>
              <a:t>350 Winter St. NE</a:t>
            </a:r>
          </a:p>
          <a:p>
            <a:r>
              <a:rPr lang="en-US" sz="2000" dirty="0">
                <a:solidFill>
                  <a:srgbClr val="00567D"/>
                </a:solidFill>
              </a:rPr>
              <a:t>Salem, OR 97301-3882</a:t>
            </a:r>
          </a:p>
          <a:p>
            <a:r>
              <a:rPr lang="en-US" sz="2000" b="1" dirty="0">
                <a:solidFill>
                  <a:srgbClr val="00567D"/>
                </a:solidFill>
              </a:rPr>
              <a:t>Phone</a:t>
            </a:r>
            <a:r>
              <a:rPr lang="en-US" sz="2000" dirty="0">
                <a:solidFill>
                  <a:srgbClr val="00567D"/>
                </a:solidFill>
              </a:rPr>
              <a:t>: 503-378-3272</a:t>
            </a:r>
          </a:p>
          <a:p>
            <a:r>
              <a:rPr lang="en-US" sz="2000" b="1" dirty="0">
                <a:solidFill>
                  <a:srgbClr val="00567D"/>
                </a:solidFill>
              </a:rPr>
              <a:t>Toll-Free</a:t>
            </a:r>
            <a:r>
              <a:rPr lang="en-US" sz="2000" dirty="0">
                <a:solidFill>
                  <a:srgbClr val="00567D"/>
                </a:solidFill>
              </a:rPr>
              <a:t>: 800-922-2689</a:t>
            </a:r>
          </a:p>
          <a:p>
            <a:r>
              <a:rPr lang="en-US" sz="2000" b="1" dirty="0">
                <a:solidFill>
                  <a:srgbClr val="00567D"/>
                </a:solidFill>
              </a:rPr>
              <a:t>Fax</a:t>
            </a:r>
            <a:r>
              <a:rPr lang="en-US" sz="2000" dirty="0">
                <a:solidFill>
                  <a:srgbClr val="00567D"/>
                </a:solidFill>
              </a:rPr>
              <a:t>: 503-947-7461</a:t>
            </a:r>
          </a:p>
          <a:p>
            <a:r>
              <a:rPr lang="en-US" sz="2000" b="1" dirty="0">
                <a:solidFill>
                  <a:srgbClr val="00567D"/>
                </a:solidFill>
              </a:rPr>
              <a:t>en</a:t>
            </a:r>
            <a:r>
              <a:rPr lang="en-US" sz="2000" dirty="0">
                <a:solidFill>
                  <a:srgbClr val="00567D"/>
                </a:solidFill>
              </a:rPr>
              <a:t> </a:t>
            </a:r>
            <a:r>
              <a:rPr lang="en-US" sz="2000" b="1" dirty="0">
                <a:solidFill>
                  <a:srgbClr val="00567D"/>
                </a:solidFill>
              </a:rPr>
              <a:t>Español</a:t>
            </a:r>
            <a:r>
              <a:rPr lang="en-US" sz="2000" dirty="0">
                <a:solidFill>
                  <a:srgbClr val="00567D"/>
                </a:solidFill>
              </a:rPr>
              <a:t>: 800-843-8086</a:t>
            </a:r>
          </a:p>
          <a:p>
            <a:r>
              <a:rPr lang="en-US" sz="2000" b="1" dirty="0">
                <a:solidFill>
                  <a:srgbClr val="00567D"/>
                </a:solidFill>
              </a:rPr>
              <a:t>Website</a:t>
            </a:r>
            <a:r>
              <a:rPr lang="en-US" sz="2000" dirty="0">
                <a:solidFill>
                  <a:srgbClr val="00567D"/>
                </a:solidFill>
              </a:rPr>
              <a:t>: osha.oregon.gov</a:t>
            </a:r>
          </a:p>
        </p:txBody>
      </p:sp>
      <p:sp>
        <p:nvSpPr>
          <p:cNvPr id="5" name="TextBox 4">
            <a:extLst>
              <a:ext uri="{FF2B5EF4-FFF2-40B4-BE49-F238E27FC236}">
                <a16:creationId xmlns:a16="http://schemas.microsoft.com/office/drawing/2014/main" id="{860169B1-CDAE-9AC7-0060-AA7A630F11B3}"/>
              </a:ext>
            </a:extLst>
          </p:cNvPr>
          <p:cNvSpPr txBox="1"/>
          <p:nvPr/>
        </p:nvSpPr>
        <p:spPr>
          <a:xfrm>
            <a:off x="1233477" y="4329217"/>
            <a:ext cx="4076324" cy="2215991"/>
          </a:xfrm>
          <a:prstGeom prst="rect">
            <a:avLst/>
          </a:prstGeom>
          <a:noFill/>
        </p:spPr>
        <p:txBody>
          <a:bodyPr wrap="square">
            <a:spAutoFit/>
          </a:bodyPr>
          <a:lstStyle/>
          <a:p>
            <a:r>
              <a:rPr lang="en-US" sz="2000" b="1" dirty="0">
                <a:solidFill>
                  <a:srgbClr val="00567D"/>
                </a:solidFill>
              </a:rPr>
              <a:t>Bend</a:t>
            </a:r>
          </a:p>
          <a:p>
            <a:r>
              <a:rPr lang="en-US" sz="2000" dirty="0">
                <a:solidFill>
                  <a:srgbClr val="00567D"/>
                </a:solidFill>
              </a:rPr>
              <a:t>Red Oaks Square</a:t>
            </a:r>
          </a:p>
          <a:p>
            <a:r>
              <a:rPr lang="en-US" sz="2000" dirty="0">
                <a:solidFill>
                  <a:srgbClr val="00567D"/>
                </a:solidFill>
              </a:rPr>
              <a:t>1230 NE Third St., Suite A-115</a:t>
            </a:r>
          </a:p>
          <a:p>
            <a:r>
              <a:rPr lang="en-US" sz="2000" dirty="0">
                <a:solidFill>
                  <a:srgbClr val="00567D"/>
                </a:solidFill>
              </a:rPr>
              <a:t>Bend, OR 97701-4374</a:t>
            </a:r>
          </a:p>
          <a:p>
            <a:r>
              <a:rPr lang="en-US" sz="2000" dirty="0">
                <a:solidFill>
                  <a:srgbClr val="00567D"/>
                </a:solidFill>
              </a:rPr>
              <a:t>541-388-6066</a:t>
            </a:r>
          </a:p>
          <a:p>
            <a:r>
              <a:rPr lang="en-US" sz="2000" i="1" dirty="0">
                <a:solidFill>
                  <a:srgbClr val="00567D"/>
                </a:solidFill>
              </a:rPr>
              <a:t>Consultation</a:t>
            </a:r>
            <a:r>
              <a:rPr lang="en-US" sz="2000" dirty="0">
                <a:solidFill>
                  <a:srgbClr val="00567D"/>
                </a:solidFill>
              </a:rPr>
              <a:t>: 541-388-6068</a:t>
            </a:r>
          </a:p>
          <a:p>
            <a:endParaRPr lang="en-US" dirty="0"/>
          </a:p>
        </p:txBody>
      </p:sp>
      <p:sp>
        <p:nvSpPr>
          <p:cNvPr id="8" name="TextBox 7">
            <a:extLst>
              <a:ext uri="{FF2B5EF4-FFF2-40B4-BE49-F238E27FC236}">
                <a16:creationId xmlns:a16="http://schemas.microsoft.com/office/drawing/2014/main" id="{D1862512-049A-7093-D6AC-CFF331B957F0}"/>
              </a:ext>
            </a:extLst>
          </p:cNvPr>
          <p:cNvSpPr txBox="1"/>
          <p:nvPr/>
        </p:nvSpPr>
        <p:spPr>
          <a:xfrm>
            <a:off x="4656806" y="1639231"/>
            <a:ext cx="4076324" cy="5324535"/>
          </a:xfrm>
          <a:prstGeom prst="rect">
            <a:avLst/>
          </a:prstGeom>
          <a:noFill/>
        </p:spPr>
        <p:txBody>
          <a:bodyPr wrap="square">
            <a:spAutoFit/>
          </a:bodyPr>
          <a:lstStyle/>
          <a:p>
            <a:r>
              <a:rPr lang="en-US" sz="2000" b="1" dirty="0">
                <a:solidFill>
                  <a:srgbClr val="00567D"/>
                </a:solidFill>
              </a:rPr>
              <a:t>Eugene</a:t>
            </a:r>
          </a:p>
          <a:p>
            <a:r>
              <a:rPr lang="en-US" sz="2000" dirty="0">
                <a:solidFill>
                  <a:srgbClr val="00567D"/>
                </a:solidFill>
              </a:rPr>
              <a:t>1500 Valley River Drive, Suite 150</a:t>
            </a:r>
          </a:p>
          <a:p>
            <a:r>
              <a:rPr lang="en-US" sz="2000" dirty="0">
                <a:solidFill>
                  <a:srgbClr val="00567D"/>
                </a:solidFill>
              </a:rPr>
              <a:t>Eugene, OR 97401-4643</a:t>
            </a:r>
          </a:p>
          <a:p>
            <a:r>
              <a:rPr lang="en-US" sz="2000" dirty="0">
                <a:solidFill>
                  <a:srgbClr val="00567D"/>
                </a:solidFill>
              </a:rPr>
              <a:t>541-686-7562</a:t>
            </a:r>
          </a:p>
          <a:p>
            <a:r>
              <a:rPr lang="en-US" sz="2000" i="1" dirty="0">
                <a:solidFill>
                  <a:srgbClr val="00567D"/>
                </a:solidFill>
              </a:rPr>
              <a:t>Consultation</a:t>
            </a:r>
            <a:r>
              <a:rPr lang="en-US" sz="2000" dirty="0">
                <a:solidFill>
                  <a:srgbClr val="00567D"/>
                </a:solidFill>
              </a:rPr>
              <a:t>: 541-686-7913</a:t>
            </a:r>
          </a:p>
          <a:p>
            <a:endParaRPr lang="en-US" sz="1500" dirty="0">
              <a:solidFill>
                <a:srgbClr val="00567D"/>
              </a:solidFill>
            </a:endParaRPr>
          </a:p>
          <a:p>
            <a:r>
              <a:rPr lang="en-US" sz="2000" b="1" dirty="0">
                <a:solidFill>
                  <a:srgbClr val="00567D"/>
                </a:solidFill>
              </a:rPr>
              <a:t>Medford</a:t>
            </a:r>
          </a:p>
          <a:p>
            <a:r>
              <a:rPr lang="en-US" sz="2000" dirty="0">
                <a:solidFill>
                  <a:srgbClr val="00567D"/>
                </a:solidFill>
              </a:rPr>
              <a:t>1840 Barnett Road, Suite D</a:t>
            </a:r>
          </a:p>
          <a:p>
            <a:r>
              <a:rPr lang="en-US" sz="2000" dirty="0">
                <a:solidFill>
                  <a:srgbClr val="00567D"/>
                </a:solidFill>
              </a:rPr>
              <a:t>Medford, OR 97504-8293</a:t>
            </a:r>
          </a:p>
          <a:p>
            <a:r>
              <a:rPr lang="en-US" sz="2000" dirty="0">
                <a:solidFill>
                  <a:srgbClr val="00567D"/>
                </a:solidFill>
              </a:rPr>
              <a:t>541-776-6030</a:t>
            </a:r>
          </a:p>
          <a:p>
            <a:r>
              <a:rPr lang="en-US" sz="2000" i="1" dirty="0">
                <a:solidFill>
                  <a:srgbClr val="00567D"/>
                </a:solidFill>
              </a:rPr>
              <a:t>Consultation</a:t>
            </a:r>
            <a:r>
              <a:rPr lang="en-US" sz="2000" dirty="0">
                <a:solidFill>
                  <a:srgbClr val="00567D"/>
                </a:solidFill>
              </a:rPr>
              <a:t>: 541-776-6016</a:t>
            </a:r>
          </a:p>
          <a:p>
            <a:endParaRPr lang="en-US" sz="1500" dirty="0">
              <a:solidFill>
                <a:srgbClr val="00567D"/>
              </a:solidFill>
            </a:endParaRPr>
          </a:p>
          <a:p>
            <a:r>
              <a:rPr lang="en-US" sz="2000" b="1" dirty="0">
                <a:solidFill>
                  <a:srgbClr val="00567D"/>
                </a:solidFill>
              </a:rPr>
              <a:t>Pendleton</a:t>
            </a:r>
          </a:p>
          <a:p>
            <a:r>
              <a:rPr lang="en-US" sz="2000" dirty="0">
                <a:solidFill>
                  <a:srgbClr val="00567D"/>
                </a:solidFill>
              </a:rPr>
              <a:t>750 SE Emigrant Ave., Suite 131</a:t>
            </a:r>
          </a:p>
          <a:p>
            <a:r>
              <a:rPr lang="en-US" sz="2000" dirty="0">
                <a:solidFill>
                  <a:srgbClr val="00567D"/>
                </a:solidFill>
              </a:rPr>
              <a:t>Pendleton, OR 97801</a:t>
            </a:r>
          </a:p>
          <a:p>
            <a:r>
              <a:rPr lang="en-US" sz="2000" dirty="0">
                <a:solidFill>
                  <a:srgbClr val="00567D"/>
                </a:solidFill>
              </a:rPr>
              <a:t>541-276-9175</a:t>
            </a:r>
          </a:p>
          <a:p>
            <a:r>
              <a:rPr lang="en-US" sz="2000" i="1" dirty="0">
                <a:solidFill>
                  <a:srgbClr val="00567D"/>
                </a:solidFill>
              </a:rPr>
              <a:t>Consultation</a:t>
            </a:r>
            <a:r>
              <a:rPr lang="en-US" sz="2000" dirty="0">
                <a:solidFill>
                  <a:srgbClr val="00567D"/>
                </a:solidFill>
              </a:rPr>
              <a:t>: 541-276-2353</a:t>
            </a:r>
          </a:p>
        </p:txBody>
      </p:sp>
      <p:sp>
        <p:nvSpPr>
          <p:cNvPr id="10" name="TextBox 9">
            <a:extLst>
              <a:ext uri="{FF2B5EF4-FFF2-40B4-BE49-F238E27FC236}">
                <a16:creationId xmlns:a16="http://schemas.microsoft.com/office/drawing/2014/main" id="{BF9ECF88-061D-0704-D11E-9B1C36B7547D}"/>
              </a:ext>
            </a:extLst>
          </p:cNvPr>
          <p:cNvSpPr txBox="1"/>
          <p:nvPr/>
        </p:nvSpPr>
        <p:spPr>
          <a:xfrm>
            <a:off x="8493551" y="1668755"/>
            <a:ext cx="3662908" cy="4016484"/>
          </a:xfrm>
          <a:prstGeom prst="rect">
            <a:avLst/>
          </a:prstGeom>
          <a:noFill/>
        </p:spPr>
        <p:txBody>
          <a:bodyPr wrap="square">
            <a:spAutoFit/>
          </a:bodyPr>
          <a:lstStyle/>
          <a:p>
            <a:r>
              <a:rPr lang="en-US" sz="2000" b="1" dirty="0">
                <a:solidFill>
                  <a:srgbClr val="00567D"/>
                </a:solidFill>
              </a:rPr>
              <a:t>Portland</a:t>
            </a:r>
          </a:p>
          <a:p>
            <a:r>
              <a:rPr lang="en-US" sz="2000" dirty="0">
                <a:solidFill>
                  <a:srgbClr val="00567D"/>
                </a:solidFill>
              </a:rPr>
              <a:t>Durham Plaza</a:t>
            </a:r>
          </a:p>
          <a:p>
            <a:r>
              <a:rPr lang="en-US" sz="2000" dirty="0">
                <a:solidFill>
                  <a:srgbClr val="00567D"/>
                </a:solidFill>
              </a:rPr>
              <a:t>16760 SW Upper Boones </a:t>
            </a:r>
          </a:p>
          <a:p>
            <a:r>
              <a:rPr lang="en-US" sz="2000" dirty="0">
                <a:solidFill>
                  <a:srgbClr val="00567D"/>
                </a:solidFill>
              </a:rPr>
              <a:t>Ferry Road, Suite 200</a:t>
            </a:r>
          </a:p>
          <a:p>
            <a:r>
              <a:rPr lang="en-US" sz="2000" dirty="0">
                <a:solidFill>
                  <a:srgbClr val="00567D"/>
                </a:solidFill>
              </a:rPr>
              <a:t>Tigard, OR 97224-7696</a:t>
            </a:r>
          </a:p>
          <a:p>
            <a:r>
              <a:rPr lang="en-US" sz="2000" dirty="0">
                <a:solidFill>
                  <a:srgbClr val="00567D"/>
                </a:solidFill>
              </a:rPr>
              <a:t>503-229-5910</a:t>
            </a:r>
          </a:p>
          <a:p>
            <a:r>
              <a:rPr lang="en-US" sz="2000" i="1" dirty="0">
                <a:solidFill>
                  <a:srgbClr val="00567D"/>
                </a:solidFill>
              </a:rPr>
              <a:t>Consultation</a:t>
            </a:r>
            <a:r>
              <a:rPr lang="en-US" sz="2000" dirty="0">
                <a:solidFill>
                  <a:srgbClr val="00567D"/>
                </a:solidFill>
              </a:rPr>
              <a:t>: 503-229-6193</a:t>
            </a:r>
          </a:p>
          <a:p>
            <a:endParaRPr lang="en-US" sz="1500" dirty="0">
              <a:solidFill>
                <a:srgbClr val="00567D"/>
              </a:solidFill>
            </a:endParaRPr>
          </a:p>
          <a:p>
            <a:r>
              <a:rPr lang="en-US" sz="2000" b="1" dirty="0">
                <a:solidFill>
                  <a:srgbClr val="00567D"/>
                </a:solidFill>
              </a:rPr>
              <a:t>Salem</a:t>
            </a:r>
          </a:p>
          <a:p>
            <a:r>
              <a:rPr lang="en-US" sz="2000" dirty="0">
                <a:solidFill>
                  <a:srgbClr val="00567D"/>
                </a:solidFill>
              </a:rPr>
              <a:t>1340 Tandem Ave. NE, Suite 160</a:t>
            </a:r>
          </a:p>
          <a:p>
            <a:r>
              <a:rPr lang="en-US" sz="2000" dirty="0">
                <a:solidFill>
                  <a:srgbClr val="00567D"/>
                </a:solidFill>
              </a:rPr>
              <a:t>Salem, OR 97301-8080</a:t>
            </a:r>
          </a:p>
          <a:p>
            <a:r>
              <a:rPr lang="en-US" sz="2000" dirty="0">
                <a:solidFill>
                  <a:srgbClr val="00567D"/>
                </a:solidFill>
              </a:rPr>
              <a:t>503-378-3274</a:t>
            </a:r>
          </a:p>
          <a:p>
            <a:r>
              <a:rPr lang="en-US" sz="2000" i="1" dirty="0">
                <a:solidFill>
                  <a:srgbClr val="00567D"/>
                </a:solidFill>
              </a:rPr>
              <a:t>Consultation</a:t>
            </a:r>
            <a:r>
              <a:rPr lang="en-US" sz="2000" dirty="0">
                <a:solidFill>
                  <a:srgbClr val="00567D"/>
                </a:solidFill>
              </a:rPr>
              <a:t>: 503-373-7819</a:t>
            </a:r>
          </a:p>
        </p:txBody>
      </p:sp>
      <p:pic>
        <p:nvPicPr>
          <p:cNvPr id="4" name="Picture 3">
            <a:extLst>
              <a:ext uri="{FF2B5EF4-FFF2-40B4-BE49-F238E27FC236}">
                <a16:creationId xmlns:a16="http://schemas.microsoft.com/office/drawing/2014/main" id="{472A42F4-45AF-D683-0FC1-C75BC7F5A9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spTree>
    <p:extLst>
      <p:ext uri="{BB962C8B-B14F-4D97-AF65-F5344CB8AC3E}">
        <p14:creationId xmlns:p14="http://schemas.microsoft.com/office/powerpoint/2010/main" val="34782787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2001" cy="4908430"/>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567D">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C183D7F6-B498-43B3-948B-1728B52AA6E4}">
                <adec:decorative xmlns:adec="http://schemas.microsoft.com/office/drawing/2017/decorative" val="1"/>
              </a:ext>
            </a:extLst>
          </p:cNvPr>
          <p:cNvSpPr/>
          <p:nvPr/>
        </p:nvSpPr>
        <p:spPr>
          <a:xfrm>
            <a:off x="0" y="4908430"/>
            <a:ext cx="12192000" cy="194957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7" name="Title 6"/>
          <p:cNvSpPr txBox="1">
            <a:spLocks noGrp="1"/>
          </p:cNvSpPr>
          <p:nvPr>
            <p:ph type="title" idx="4294967295"/>
          </p:nvPr>
        </p:nvSpPr>
        <p:spPr>
          <a:xfrm>
            <a:off x="0" y="1362973"/>
            <a:ext cx="1219199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mn-lt"/>
                <a:ea typeface="+mn-ea"/>
                <a:cs typeface="+mn-cs"/>
              </a:rPr>
              <a:t>Thank you!</a:t>
            </a:r>
          </a:p>
        </p:txBody>
      </p:sp>
      <p:pic>
        <p:nvPicPr>
          <p:cNvPr id="6" name="Picture 5">
            <a:extLst>
              <a:ext uri="{FF2B5EF4-FFF2-40B4-BE49-F238E27FC236}">
                <a16:creationId xmlns:a16="http://schemas.microsoft.com/office/drawing/2014/main" id="{636A805C-CAF7-47CC-A314-8F2FAD3C80F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695" y="5185221"/>
            <a:ext cx="2514605" cy="1395987"/>
          </a:xfrm>
          <a:prstGeom prst="rect">
            <a:avLst/>
          </a:prstGeom>
        </p:spPr>
      </p:pic>
      <p:sp>
        <p:nvSpPr>
          <p:cNvPr id="8" name="Slide Number Placeholder 7">
            <a:extLst>
              <a:ext uri="{FF2B5EF4-FFF2-40B4-BE49-F238E27FC236}">
                <a16:creationId xmlns:a16="http://schemas.microsoft.com/office/drawing/2014/main" id="{B09D93F7-4A83-40F1-40E4-C1EB81C8CE2E}"/>
              </a:ext>
              <a:ext uri="{C183D7F6-B498-43B3-948B-1728B52AA6E4}">
                <adec:decorative xmlns:adec="http://schemas.microsoft.com/office/drawing/2017/decorative" val="1"/>
              </a:ext>
            </a:extLst>
          </p:cNvPr>
          <p:cNvSpPr>
            <a:spLocks noGrp="1"/>
          </p:cNvSpPr>
          <p:nvPr>
            <p:ph type="sldNum" sz="quarter" idx="12"/>
          </p:nvPr>
        </p:nvSpPr>
        <p:spPr/>
        <p:txBody>
          <a:bodyPr/>
          <a:lstStyle/>
          <a:p>
            <a:fld id="{99562CDD-8BC9-4CF6-AA03-D93997F55C9A}" type="slidenum">
              <a:rPr lang="en-US" smtClean="0"/>
              <a:pPr/>
              <a:t>74</a:t>
            </a:fld>
            <a:endParaRPr lang="en-US" dirty="0"/>
          </a:p>
        </p:txBody>
      </p:sp>
    </p:spTree>
    <p:extLst>
      <p:ext uri="{BB962C8B-B14F-4D97-AF65-F5344CB8AC3E}">
        <p14:creationId xmlns:p14="http://schemas.microsoft.com/office/powerpoint/2010/main" val="1704649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0AE41-5FB0-300F-EEF9-35B9E5FE06B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C068070-C208-C995-3C0A-541027193AC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B7ED3883-A8E0-1389-F7B0-53A60EE5914C}"/>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F4D568B1-0ABC-DE6B-57AF-1549FA61D247}"/>
              </a:ext>
            </a:extLst>
          </p:cNvPr>
          <p:cNvSpPr>
            <a:spLocks noGrp="1"/>
          </p:cNvSpPr>
          <p:nvPr>
            <p:ph type="sldNum" sz="quarter" idx="12"/>
          </p:nvPr>
        </p:nvSpPr>
        <p:spPr/>
        <p:txBody>
          <a:bodyPr/>
          <a:lstStyle/>
          <a:p>
            <a:fld id="{99562CDD-8BC9-4CF6-AA03-D93997F55C9A}" type="slidenum">
              <a:rPr lang="en-US" smtClean="0"/>
              <a:pPr/>
              <a:t>8</a:t>
            </a:fld>
            <a:endParaRPr lang="en-US" dirty="0"/>
          </a:p>
        </p:txBody>
      </p:sp>
      <p:sp>
        <p:nvSpPr>
          <p:cNvPr id="9" name="Title 8">
            <a:extLst>
              <a:ext uri="{FF2B5EF4-FFF2-40B4-BE49-F238E27FC236}">
                <a16:creationId xmlns:a16="http://schemas.microsoft.com/office/drawing/2014/main" id="{6DCEFA4C-33A9-E181-3697-68C6DDEFD849}"/>
              </a:ext>
            </a:extLst>
          </p:cNvPr>
          <p:cNvSpPr txBox="1">
            <a:spLocks noGrp="1"/>
          </p:cNvSpPr>
          <p:nvPr>
            <p:ph type="title" idx="4294967295"/>
          </p:nvPr>
        </p:nvSpPr>
        <p:spPr>
          <a:xfrm>
            <a:off x="1301930" y="333492"/>
            <a:ext cx="36358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Terminology</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C27CA0D9-3FA7-481A-C0FA-54D12D4F79B3}"/>
              </a:ext>
            </a:extLst>
          </p:cNvPr>
          <p:cNvSpPr txBox="1"/>
          <p:nvPr/>
        </p:nvSpPr>
        <p:spPr>
          <a:xfrm>
            <a:off x="1274461" y="1355294"/>
            <a:ext cx="5899409" cy="2246769"/>
          </a:xfrm>
          <a:prstGeom prst="rect">
            <a:avLst/>
          </a:prstGeom>
          <a:noFill/>
        </p:spPr>
        <p:txBody>
          <a:bodyPr wrap="square" rtlCol="0">
            <a:spAutoFit/>
          </a:bodyPr>
          <a:lstStyle/>
          <a:p>
            <a:r>
              <a:rPr lang="en-US" sz="2800" b="1" dirty="0">
                <a:solidFill>
                  <a:srgbClr val="00567D"/>
                </a:solidFill>
              </a:rPr>
              <a:t>Heat Illness – </a:t>
            </a:r>
            <a:r>
              <a:rPr lang="en-US" sz="2800" dirty="0">
                <a:solidFill>
                  <a:srgbClr val="00567D"/>
                </a:solidFill>
              </a:rPr>
              <a:t>Multiple medical conditions can occur when the body cannot adequately cool itself through sweating, </a:t>
            </a:r>
            <a:r>
              <a:rPr lang="en-US" sz="2800" b="1" dirty="0">
                <a:solidFill>
                  <a:srgbClr val="00567D"/>
                </a:solidFill>
              </a:rPr>
              <a:t>typically in response to high external temperatures</a:t>
            </a:r>
            <a:r>
              <a:rPr lang="en-US" sz="2800" dirty="0">
                <a:solidFill>
                  <a:srgbClr val="00567D"/>
                </a:solidFill>
              </a:rPr>
              <a:t>. </a:t>
            </a:r>
          </a:p>
        </p:txBody>
      </p:sp>
      <p:pic>
        <p:nvPicPr>
          <p:cNvPr id="4" name="Picture 3">
            <a:extLst>
              <a:ext uri="{FF2B5EF4-FFF2-40B4-BE49-F238E27FC236}">
                <a16:creationId xmlns:a16="http://schemas.microsoft.com/office/drawing/2014/main" id="{457E3382-6F09-A6E8-1677-3B9905B21B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2E573B30-1C97-8EED-7C8C-F2E85501A492}"/>
              </a:ext>
            </a:extLst>
          </p:cNvPr>
          <p:cNvSpPr txBox="1"/>
          <p:nvPr/>
        </p:nvSpPr>
        <p:spPr>
          <a:xfrm>
            <a:off x="1301930" y="4024479"/>
            <a:ext cx="5899409" cy="1815882"/>
          </a:xfrm>
          <a:prstGeom prst="rect">
            <a:avLst/>
          </a:prstGeom>
          <a:noFill/>
        </p:spPr>
        <p:txBody>
          <a:bodyPr wrap="square" rtlCol="0">
            <a:spAutoFit/>
          </a:bodyPr>
          <a:lstStyle/>
          <a:p>
            <a:r>
              <a:rPr lang="en-US" sz="2800" b="1" dirty="0">
                <a:solidFill>
                  <a:srgbClr val="00567D"/>
                </a:solidFill>
              </a:rPr>
              <a:t>Heat Index – </a:t>
            </a:r>
            <a:r>
              <a:rPr lang="en-US" sz="2800" dirty="0">
                <a:solidFill>
                  <a:srgbClr val="00567D"/>
                </a:solidFill>
              </a:rPr>
              <a:t>The Heat Index is a measure of how hot it really feels when relative humidity is factored in with the actual air temperature.</a:t>
            </a:r>
            <a:endParaRPr lang="en-US" sz="2800" u="sng" dirty="0">
              <a:solidFill>
                <a:srgbClr val="00567D"/>
              </a:solidFill>
            </a:endParaRPr>
          </a:p>
        </p:txBody>
      </p:sp>
      <p:pic>
        <p:nvPicPr>
          <p:cNvPr id="11" name="Picture 10" descr="Image of the heat index tool app for a cell phone">
            <a:extLst>
              <a:ext uri="{FF2B5EF4-FFF2-40B4-BE49-F238E27FC236}">
                <a16:creationId xmlns:a16="http://schemas.microsoft.com/office/drawing/2014/main" id="{B63EB6E0-7172-BA73-3D09-58B5EDA76F62}"/>
              </a:ext>
            </a:extLst>
          </p:cNvPr>
          <p:cNvPicPr>
            <a:picLocks noChangeAspect="1"/>
          </p:cNvPicPr>
          <p:nvPr/>
        </p:nvPicPr>
        <p:blipFill>
          <a:blip r:embed="rId5"/>
          <a:stretch>
            <a:fillRect/>
          </a:stretch>
        </p:blipFill>
        <p:spPr>
          <a:xfrm>
            <a:off x="7411316" y="837164"/>
            <a:ext cx="4657708" cy="5003197"/>
          </a:xfrm>
          <a:prstGeom prst="rect">
            <a:avLst/>
          </a:prstGeom>
        </p:spPr>
      </p:pic>
    </p:spTree>
    <p:extLst>
      <p:ext uri="{BB962C8B-B14F-4D97-AF65-F5344CB8AC3E}">
        <p14:creationId xmlns:p14="http://schemas.microsoft.com/office/powerpoint/2010/main" val="4237996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C1AE3-FF8B-DD7B-A82B-CC274681B0C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7F0D055-3645-4494-AAA9-0C50A29097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0B54657D-989A-5CB3-1E71-96BEA7485A87}"/>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8A6"/>
              </a:solidFill>
            </a:endParaRPr>
          </a:p>
        </p:txBody>
      </p:sp>
      <p:sp>
        <p:nvSpPr>
          <p:cNvPr id="3" name="Slide Number Placeholder 2">
            <a:extLst>
              <a:ext uri="{FF2B5EF4-FFF2-40B4-BE49-F238E27FC236}">
                <a16:creationId xmlns:a16="http://schemas.microsoft.com/office/drawing/2014/main" id="{0C342A9B-D733-2917-F3D8-A98585C990FA}"/>
              </a:ext>
            </a:extLst>
          </p:cNvPr>
          <p:cNvSpPr>
            <a:spLocks noGrp="1"/>
          </p:cNvSpPr>
          <p:nvPr>
            <p:ph type="sldNum" sz="quarter" idx="12"/>
          </p:nvPr>
        </p:nvSpPr>
        <p:spPr/>
        <p:txBody>
          <a:bodyPr/>
          <a:lstStyle/>
          <a:p>
            <a:fld id="{99562CDD-8BC9-4CF6-AA03-D93997F55C9A}" type="slidenum">
              <a:rPr lang="en-US" smtClean="0"/>
              <a:pPr/>
              <a:t>9</a:t>
            </a:fld>
            <a:endParaRPr lang="en-US" dirty="0"/>
          </a:p>
        </p:txBody>
      </p:sp>
      <p:sp>
        <p:nvSpPr>
          <p:cNvPr id="9" name="Title 8">
            <a:extLst>
              <a:ext uri="{FF2B5EF4-FFF2-40B4-BE49-F238E27FC236}">
                <a16:creationId xmlns:a16="http://schemas.microsoft.com/office/drawing/2014/main" id="{3EFC4C7C-26C2-6628-275B-3D161142524D}"/>
              </a:ext>
            </a:extLst>
          </p:cNvPr>
          <p:cNvSpPr txBox="1">
            <a:spLocks noGrp="1"/>
          </p:cNvSpPr>
          <p:nvPr>
            <p:ph type="title" idx="4294967295"/>
          </p:nvPr>
        </p:nvSpPr>
        <p:spPr>
          <a:xfrm>
            <a:off x="1410145" y="218087"/>
            <a:ext cx="865937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Full Exemptions</a:t>
            </a:r>
            <a:endParaRPr kumimoji="0" lang="en-US" sz="4000" b="0" i="0" u="none" strike="noStrike" kern="1200" cap="none" spc="0" normalizeH="0" baseline="0" noProof="0" dirty="0">
              <a:ln>
                <a:noFill/>
              </a:ln>
              <a:solidFill>
                <a:srgbClr val="00567D"/>
              </a:solidFill>
              <a:effectLst/>
              <a:uLnTx/>
              <a:uFillTx/>
              <a:latin typeface="+mn-lt"/>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33C9BB82-72DA-F99B-53C9-AC0C9569F003}"/>
              </a:ext>
            </a:extLst>
          </p:cNvPr>
          <p:cNvSpPr txBox="1"/>
          <p:nvPr/>
        </p:nvSpPr>
        <p:spPr>
          <a:xfrm>
            <a:off x="1430826" y="1268209"/>
            <a:ext cx="9488789" cy="7171194"/>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0567D"/>
                </a:solidFill>
              </a:rPr>
              <a:t>Work activities involving incidental exposures to a heat index above 79 degrees Fahrenheit, but only when the employee is not exposed for more than 15 minutes in any sixty-minute period.</a:t>
            </a:r>
          </a:p>
          <a:p>
            <a:pPr marL="457200" indent="-457200">
              <a:buFont typeface="Arial" panose="020B0604020202020204" pitchFamily="34" charset="0"/>
              <a:buChar char="•"/>
            </a:pPr>
            <a:endParaRPr lang="en-US" sz="2400" dirty="0">
              <a:solidFill>
                <a:srgbClr val="00567D"/>
              </a:solidFill>
            </a:endParaRPr>
          </a:p>
          <a:p>
            <a:pPr marL="457200" indent="-457200">
              <a:buFont typeface="Arial" panose="020B0604020202020204" pitchFamily="34" charset="0"/>
              <a:buChar char="•"/>
            </a:pPr>
            <a:r>
              <a:rPr lang="en-US" sz="2400" dirty="0">
                <a:solidFill>
                  <a:srgbClr val="00567D"/>
                </a:solidFill>
              </a:rPr>
              <a:t>Harmful or hazardous temperature and humidity conditions created by a work process covered under OAR 437-002-0144(2), but only when the outdoor ambient temperature alone would not cause the workplace heat index to exceed 79 degrees Fahrenheit, regardless if the work process was creating any heat at the time of exposure.</a:t>
            </a:r>
          </a:p>
          <a:p>
            <a:pPr marL="457200" indent="-457200">
              <a:buFont typeface="Arial" panose="020B0604020202020204" pitchFamily="34" charset="0"/>
              <a:buChar char="•"/>
            </a:pPr>
            <a:endParaRPr lang="en-US" sz="2400" dirty="0">
              <a:solidFill>
                <a:srgbClr val="00567D"/>
              </a:solidFill>
            </a:endParaRPr>
          </a:p>
          <a:p>
            <a:pPr marL="457200" indent="-457200">
              <a:buFont typeface="Arial" panose="020B0604020202020204" pitchFamily="34" charset="0"/>
              <a:buChar char="•"/>
            </a:pPr>
            <a:r>
              <a:rPr lang="en-US" sz="2400" dirty="0">
                <a:solidFill>
                  <a:srgbClr val="00567D"/>
                </a:solidFill>
              </a:rPr>
              <a:t>Emergency operations, but only when directly involved in the protection of life or property, or the restoration of essential services.</a:t>
            </a:r>
          </a:p>
          <a:p>
            <a:pPr marL="457200" indent="-457200">
              <a:buFont typeface="Arial" panose="020B0604020202020204" pitchFamily="34" charset="0"/>
              <a:buChar char="•"/>
            </a:pPr>
            <a:endParaRPr lang="en-US" sz="2400" dirty="0">
              <a:solidFill>
                <a:srgbClr val="00567D"/>
              </a:solidFill>
            </a:endParaRPr>
          </a:p>
          <a:p>
            <a:pPr marL="457200" indent="-457200">
              <a:buFont typeface="Arial" panose="020B0604020202020204" pitchFamily="34" charset="0"/>
              <a:buChar char="•"/>
            </a:pPr>
            <a:endParaRPr lang="en-US" sz="2800" dirty="0">
              <a:solidFill>
                <a:srgbClr val="00567D"/>
              </a:solidFill>
            </a:endParaRPr>
          </a:p>
          <a:p>
            <a:endParaRPr lang="en-US" sz="2400" u="sng" dirty="0">
              <a:solidFill>
                <a:srgbClr val="00567D"/>
              </a:solidFill>
            </a:endParaRPr>
          </a:p>
          <a:p>
            <a:endParaRPr lang="en-US" sz="2400" u="sng" dirty="0">
              <a:solidFill>
                <a:srgbClr val="00567D"/>
              </a:solidFill>
            </a:endParaRPr>
          </a:p>
          <a:p>
            <a:endParaRPr lang="en-US" sz="2400" u="sng" dirty="0">
              <a:solidFill>
                <a:srgbClr val="00567D"/>
              </a:solidFill>
            </a:endParaRPr>
          </a:p>
          <a:p>
            <a:endParaRPr lang="en-US" sz="2400" u="sng" dirty="0">
              <a:solidFill>
                <a:srgbClr val="00567D"/>
              </a:solidFill>
            </a:endParaRPr>
          </a:p>
          <a:p>
            <a:endParaRPr lang="en-US" sz="2400" dirty="0">
              <a:solidFill>
                <a:srgbClr val="00567D"/>
              </a:solidFill>
            </a:endParaRPr>
          </a:p>
        </p:txBody>
      </p:sp>
      <p:pic>
        <p:nvPicPr>
          <p:cNvPr id="4" name="Picture 3">
            <a:extLst>
              <a:ext uri="{FF2B5EF4-FFF2-40B4-BE49-F238E27FC236}">
                <a16:creationId xmlns:a16="http://schemas.microsoft.com/office/drawing/2014/main" id="{1A0AD8D9-2AB2-341A-88AA-2237343ECC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spTree>
    <p:extLst>
      <p:ext uri="{BB962C8B-B14F-4D97-AF65-F5344CB8AC3E}">
        <p14:creationId xmlns:p14="http://schemas.microsoft.com/office/powerpoint/2010/main" val="2096217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raining" ma:contentTypeID="0x010100854524CC3423A244BB56938E3F8ABE270067817B4706841944893504266FF3AFD0" ma:contentTypeVersion="29" ma:contentTypeDescription="Training and education materials" ma:contentTypeScope="" ma:versionID="9c14672a0c5f30bf6f8f3e80b604c454">
  <xsd:schema xmlns:xsd="http://www.w3.org/2001/XMLSchema" xmlns:xs="http://www.w3.org/2001/XMLSchema" xmlns:p="http://schemas.microsoft.com/office/2006/metadata/properties" xmlns:ns1="http://schemas.microsoft.com/sharepoint/v3" xmlns:ns2="4abed4e2-db5c-4e78-ae88-7ca7a6241065" xmlns:ns3="http://schemas.microsoft.com/sharepoint/v4" targetNamespace="http://schemas.microsoft.com/office/2006/metadata/properties" ma:root="true" ma:fieldsID="816006bf8a4b08db83d12aa117935bd6" ns1:_="" ns2:_="" ns3:_="">
    <xsd:import namespace="http://schemas.microsoft.com/sharepoint/v3"/>
    <xsd:import namespace="4abed4e2-db5c-4e78-ae88-7ca7a6241065"/>
    <xsd:import namespace="http://schemas.microsoft.com/sharepoint/v4"/>
    <xsd:element name="properties">
      <xsd:complexType>
        <xsd:sequence>
          <xsd:element name="documentManagement">
            <xsd:complexType>
              <xsd:all>
                <xsd:element ref="ns2:AdditionalTitle" minOccurs="0"/>
                <xsd:element ref="ns2:TrainingType" minOccurs="0"/>
                <xsd:element ref="ns2:TrainingFormat" minOccurs="0"/>
                <xsd:element ref="ns2:DateRevised" minOccurs="0"/>
                <xsd:element ref="ns1:Language" minOccurs="0"/>
                <xsd:element ref="ns2:Description1" minOccurs="0"/>
                <xsd:element ref="ns2:Topic" minOccurs="0"/>
                <xsd:element ref="ns2:SharedWithUsers"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6" nillable="true" ma:displayName="Language" ma:default="English" ma:format="Dropdown" ma:internalName="Language" ma:readOnly="false">
      <xsd:simpleType>
        <xsd:union memberTypes="dms:Text">
          <xsd:simpleType>
            <xsd:restriction base="dms:Choice">
              <xsd:enumeration value="Arabic"/>
              <xsd:enumeration value="Bulgarian"/>
              <xsd:enumeration value="Chinese"/>
              <xsd:enumeration value="Croatian"/>
              <xsd:enumeration value="Czech"/>
              <xsd:enumeration value="Danish"/>
              <xsd:enumeration value="Dutch"/>
              <xsd:enumeration value="English"/>
              <xsd:enumeration value="Estonian"/>
              <xsd:enumeration value="Finnish"/>
              <xsd:enumeration value="French"/>
              <xsd:enumeration value="German"/>
              <xsd:enumeration value="Greek"/>
              <xsd:enumeration value="Hebrew"/>
              <xsd:enumeration value="Hindi"/>
              <xsd:enumeration value="Hungarian"/>
              <xsd:enumeration value="Indonesian"/>
              <xsd:enumeration value="Italian"/>
              <xsd:enumeration value="Japanese"/>
              <xsd:enumeration value="Korean"/>
              <xsd:enumeration value="Latvian"/>
              <xsd:enumeration value="Lithuanian"/>
              <xsd:enumeration value="Malay"/>
              <xsd:enumeration value="Norwegian"/>
              <xsd:enumeration value="Polish"/>
              <xsd:enumeration value="Portuguese"/>
              <xsd:enumeration value="Romanian"/>
              <xsd:enumeration value="Russian"/>
              <xsd:enumeration value="Serbian"/>
              <xsd:enumeration value="Slovak"/>
              <xsd:enumeration value="Slovenian"/>
              <xsd:enumeration value="Spanish"/>
              <xsd:enumeration value="Swedish"/>
              <xsd:enumeration value="Thai"/>
              <xsd:enumeration value="Turkish"/>
              <xsd:enumeration value="Ukrainian"/>
              <xsd:enumeration value="Urdu"/>
              <xsd:enumeration value="Vietnamese"/>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4abed4e2-db5c-4e78-ae88-7ca7a6241065" elementFormDefault="qualified">
    <xsd:import namespace="http://schemas.microsoft.com/office/2006/documentManagement/types"/>
    <xsd:import namespace="http://schemas.microsoft.com/office/infopath/2007/PartnerControls"/>
    <xsd:element name="AdditionalTitle" ma:index="2" nillable="true" ma:displayName="Additional Title" ma:description="Secondary title - typically the English language title if the item has a title in another language" ma:internalName="AdditionalTitle" ma:readOnly="false">
      <xsd:simpleType>
        <xsd:restriction base="dms:Text">
          <xsd:maxLength value="255"/>
        </xsd:restriction>
      </xsd:simpleType>
    </xsd:element>
    <xsd:element name="TrainingType" ma:index="3" nillable="true" ma:displayName="Training Type" ma:description="Pick a type for this training material" ma:format="Dropdown" ma:internalName="TrainingType" ma:readOnly="false">
      <xsd:simpleType>
        <xsd:restriction base="dms:Choice">
          <xsd:enumeration value="Curriculum"/>
          <xsd:enumeration value="Grant program"/>
          <xsd:enumeration value="Online course"/>
          <xsd:enumeration value="PESO"/>
          <xsd:enumeration value="Presentation"/>
          <xsd:enumeration value="Resources"/>
          <xsd:enumeration value="Workshop"/>
        </xsd:restriction>
      </xsd:simpleType>
    </xsd:element>
    <xsd:element name="TrainingFormat" ma:index="4" nillable="true" ma:displayName="Training Format" ma:default="  " ma:description="Pick a format for this training" ma:format="Dropdown" ma:internalName="TrainingFormat" ma:readOnly="false">
      <xsd:simpleType>
        <xsd:restriction base="dms:Choice">
          <xsd:enumeration value=""/>
          <xsd:enumeration value="Instructor Guide"/>
          <xsd:enumeration value="Online course"/>
          <xsd:enumeration value="Overhead"/>
          <xsd:enumeration value="Tailgate"/>
          <xsd:enumeration value="Training program"/>
          <xsd:enumeration value="Video"/>
          <xsd:enumeration value="Workbook"/>
        </xsd:restriction>
      </xsd:simpleType>
    </xsd:element>
    <xsd:element name="DateRevised" ma:index="5" nillable="true" ma:displayName="New or Revised Date" ma:format="DateOnly" ma:internalName="DateRevised" ma:readOnly="false">
      <xsd:simpleType>
        <xsd:restriction base="dms:DateTime"/>
      </xsd:simpleType>
    </xsd:element>
    <xsd:element name="Description1" ma:index="7" nillable="true" ma:displayName="Description" ma:internalName="Description1" ma:readOnly="false">
      <xsd:simpleType>
        <xsd:restriction base="dms:Note"/>
      </xsd:simpleType>
    </xsd:element>
    <xsd:element name="Topic" ma:index="8" nillable="true" ma:displayName="Topic" ma:description="Pick associated topics" ma:list="{913132ca-d302-4b93-9158-b48ece0e0b4d}" ma:internalName="Topic" ma:readOnly="false" ma:showField="Title" ma:web="4abed4e2-db5c-4e78-ae88-7ca7a6241065">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Description1 xmlns="4abed4e2-db5c-4e78-ae88-7ca7a6241065">Visual aid for workshop</Description1>
    <IconOverlay xmlns="http://schemas.microsoft.com/sharepoint/v4" xsi:nil="true"/>
    <TrainingFormat xmlns="4abed4e2-db5c-4e78-ae88-7ca7a6241065">Overhead</TrainingFormat>
    <Topic xmlns="4abed4e2-db5c-4e78-ae88-7ca7a6241065">
      <Value>250</Value>
      <Value>339</Value>
    </Topic>
    <TrainingType xmlns="4abed4e2-db5c-4e78-ae88-7ca7a6241065">Workshop</TrainingType>
    <DateRevised xmlns="4abed4e2-db5c-4e78-ae88-7ca7a6241065">2025-12-19T08:00:00+00:00</DateRevised>
    <AdditionalTitle xmlns="4abed4e2-db5c-4e78-ae88-7ca7a6241065" xsi:nil="true"/>
  </documentManagement>
</p:properties>
</file>

<file path=customXml/itemProps1.xml><?xml version="1.0" encoding="utf-8"?>
<ds:datastoreItem xmlns:ds="http://schemas.openxmlformats.org/officeDocument/2006/customXml" ds:itemID="{7027BF75-C8F8-450C-9B8C-1B7628B3D745}"/>
</file>

<file path=customXml/itemProps2.xml><?xml version="1.0" encoding="utf-8"?>
<ds:datastoreItem xmlns:ds="http://schemas.openxmlformats.org/officeDocument/2006/customXml" ds:itemID="{72F2AB95-6D12-4361-A715-6EA7E74DC5BE}"/>
</file>

<file path=customXml/itemProps3.xml><?xml version="1.0" encoding="utf-8"?>
<ds:datastoreItem xmlns:ds="http://schemas.openxmlformats.org/officeDocument/2006/customXml" ds:itemID="{9EC0438A-05A5-44F3-969D-E4CB9119EA71}"/>
</file>

<file path=docMetadata/LabelInfo.xml><?xml version="1.0" encoding="utf-8"?>
<clbl:labelList xmlns:clbl="http://schemas.microsoft.com/office/2020/mipLabelMetadata">
  <clbl:label id="{09b73270-2993-4076-be47-9c78f42a1e84}" enabled="1" method="Privileged" siteId="{aa3f6932-fa7c-47b4-a0ce-a598cad161cf}" contentBits="0" removed="0"/>
</clbl:labelList>
</file>

<file path=docProps/app.xml><?xml version="1.0" encoding="utf-8"?>
<Properties xmlns="http://schemas.openxmlformats.org/officeDocument/2006/extended-properties" xmlns:vt="http://schemas.openxmlformats.org/officeDocument/2006/docPropsVTypes">
  <Template>Office 2013 - 2022 Theme</Template>
  <TotalTime>3020</TotalTime>
  <Words>6190</Words>
  <Application>Microsoft Office PowerPoint</Application>
  <PresentationFormat>Widescreen</PresentationFormat>
  <Paragraphs>847</Paragraphs>
  <Slides>74</Slides>
  <Notes>64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74</vt:i4>
      </vt:variant>
    </vt:vector>
  </HeadingPairs>
  <TitlesOfParts>
    <vt:vector size="85" baseType="lpstr">
      <vt:lpstr>Aptos</vt:lpstr>
      <vt:lpstr>Arial</vt:lpstr>
      <vt:lpstr>Calibri</vt:lpstr>
      <vt:lpstr>Calibri Light</vt:lpstr>
      <vt:lpstr>Google Sans</vt:lpstr>
      <vt:lpstr>Nunito</vt:lpstr>
      <vt:lpstr>Roboto</vt:lpstr>
      <vt:lpstr>Segoe UI</vt:lpstr>
      <vt:lpstr>Söhne</vt:lpstr>
      <vt:lpstr>Wingdings</vt:lpstr>
      <vt:lpstr>Office Theme</vt:lpstr>
      <vt:lpstr>Heat Illness Prevention / Wildfire Smoke Hazards</vt:lpstr>
      <vt:lpstr>Oregon OSHA Public Education Mission:</vt:lpstr>
      <vt:lpstr>Contact us </vt:lpstr>
      <vt:lpstr>Heat Illness Prevention  / Wildfire Smoke Hazards  </vt:lpstr>
      <vt:lpstr>Heat Illness Prevention (Topic 1)  </vt:lpstr>
      <vt:lpstr>Heat Illnesses and Prevention </vt:lpstr>
      <vt:lpstr>Local Emphasis Program </vt:lpstr>
      <vt:lpstr>Terminology </vt:lpstr>
      <vt:lpstr>Full Exemptions </vt:lpstr>
      <vt:lpstr>Partial Exemptions </vt:lpstr>
      <vt:lpstr>Heat-Related Worker Deaths in the USA by Year </vt:lpstr>
      <vt:lpstr>Factors of Heat on the Body</vt:lpstr>
      <vt:lpstr>Employee Factors </vt:lpstr>
      <vt:lpstr>Common Forms of Heat-Related Illnesses </vt:lpstr>
      <vt:lpstr>Heat Rash </vt:lpstr>
      <vt:lpstr>Heat Cramps </vt:lpstr>
      <vt:lpstr>Heat Syncope </vt:lpstr>
      <vt:lpstr>Heat Exhaustion </vt:lpstr>
      <vt:lpstr>Heat Stroke (Most Severe) </vt:lpstr>
      <vt:lpstr>Heat Stroke Symptoms </vt:lpstr>
      <vt:lpstr>Rhabdomyolysis </vt:lpstr>
      <vt:lpstr>Heat Illnesses and First Aid/Medical Treatment</vt:lpstr>
      <vt:lpstr>Heat Illnesses and First Aid/Medical Treatment</vt:lpstr>
      <vt:lpstr>Heat Illnesses and First Aid/Medical Treatment</vt:lpstr>
      <vt:lpstr>Heat Illnesses and First Aid/Medical Treatment</vt:lpstr>
      <vt:lpstr>Emergency Medical Plan</vt:lpstr>
      <vt:lpstr>Heat Illness Prevention Plan</vt:lpstr>
      <vt:lpstr>Heat Illness Prevention Plan</vt:lpstr>
      <vt:lpstr>Heat Illness Prevention Plan </vt:lpstr>
      <vt:lpstr>Drinking Water</vt:lpstr>
      <vt:lpstr>Methods of Compliance </vt:lpstr>
      <vt:lpstr>Methods of Compliance </vt:lpstr>
      <vt:lpstr>Methods of Compliance </vt:lpstr>
      <vt:lpstr>Methods of Compliance</vt:lpstr>
      <vt:lpstr>Methods of Compliance</vt:lpstr>
      <vt:lpstr>Methods of Compliance</vt:lpstr>
      <vt:lpstr>Activity  What types of controls could we use to control the heat stress of outdoor workers?</vt:lpstr>
      <vt:lpstr>Common Control Examples   Reschedule work to occur during cooler times of day to ELIMINATE the hazard. Replace physically demanding tasks with mechanical and efficient SUBSTITUTIONS. Provide shade systems and mechanical ventilation to ENGINEER hazard reduction. Implement ADMINISTRATIVE work shift changes, rest cycles, train workers on heat stress topics and policies, and develop a hydration policy/schedule. Utilize cooling PPE equipment (e.g., cooling vests, hats, and moisture-wicking UV-protectant clothing). Sunscreen and sunglasses also fall under this category. </vt:lpstr>
      <vt:lpstr>Heat Illness Prevention Rule Summary </vt:lpstr>
      <vt:lpstr>Heat Illness Prevention Rule Summary </vt:lpstr>
      <vt:lpstr>Wildfire Smoke (Topic 2)</vt:lpstr>
      <vt:lpstr>Timeline and Severity from Oregon Department of Forestry </vt:lpstr>
      <vt:lpstr>Definitions</vt:lpstr>
      <vt:lpstr>Definitions</vt:lpstr>
      <vt:lpstr>Scope / Exemptions</vt:lpstr>
      <vt:lpstr>Scope / Exemptions </vt:lpstr>
      <vt:lpstr>Smoke—What is it?</vt:lpstr>
      <vt:lpstr>Smoke Physical Characteristics</vt:lpstr>
      <vt:lpstr>Smoke Physical Characteristics</vt:lpstr>
      <vt:lpstr>Smoke Behavior</vt:lpstr>
      <vt:lpstr>Wildfire-Smoke Health Hazards</vt:lpstr>
      <vt:lpstr>Additional Studies</vt:lpstr>
      <vt:lpstr>Link to Emergency Room Visits</vt:lpstr>
      <vt:lpstr>Wildfire-Smoke Health Hazards</vt:lpstr>
      <vt:lpstr>Exposure Assessment</vt:lpstr>
      <vt:lpstr>Exposure Assessment (Activity)</vt:lpstr>
      <vt:lpstr>Exposure Assessment</vt:lpstr>
      <vt:lpstr>Exposure Assessment</vt:lpstr>
      <vt:lpstr>Updated AQI Values</vt:lpstr>
      <vt:lpstr>Exposure Thresholds</vt:lpstr>
      <vt:lpstr>Information and Training</vt:lpstr>
      <vt:lpstr>Information and Training</vt:lpstr>
      <vt:lpstr>Information and Training</vt:lpstr>
      <vt:lpstr>Information and Training</vt:lpstr>
      <vt:lpstr>Some Comm  If AQI hits a specific level, cease work until improvement. If possible, relocate work indoors. Eliminate. SUBSTITUTE for remote work, if possible. Utilize high filtration mechanical ventilation to ENGINEER a hazard reduction. Use scheduling to limit the amount of exposure through ADMINISTRATION. Supply employees with NIOSH-Approved respirators for voluntary or required use when PM2.5 concentration levels exceed AQI thresholds. THIS IS PPE.</vt:lpstr>
      <vt:lpstr>Activity- Exempt or Not?</vt:lpstr>
      <vt:lpstr>Activity- Exempt or Not?</vt:lpstr>
      <vt:lpstr>Activity- Exempt or Not?</vt:lpstr>
      <vt:lpstr>Activity- Exempt or Not?</vt:lpstr>
      <vt:lpstr>Wildfire Smoke Rule Review and Summary</vt:lpstr>
      <vt:lpstr>Wildfire Smoke Rule Review and Summary</vt:lpstr>
      <vt:lpstr>Additional Educational Resources </vt:lpstr>
      <vt:lpstr>Need more information? Call your nearest Oregon OSHA Office</vt:lpstr>
      <vt:lpstr>Thank you!</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Illness and Wildfire Smoke</dc:title>
  <dc:creator>Knecht Jessica M</dc:creator>
  <cp:lastModifiedBy>Tawnya Swanson</cp:lastModifiedBy>
  <cp:revision>411</cp:revision>
  <dcterms:created xsi:type="dcterms:W3CDTF">2020-01-18T00:36:53Z</dcterms:created>
  <dcterms:modified xsi:type="dcterms:W3CDTF">2025-12-19T17:56:47Z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2024-09-25T19:38:07Z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45224d52-eb3c-44ab-bb29-c8af436510ac</vt:lpwstr>
  </property>
  <property fmtid="{D5CDD505-2E9C-101B-9397-08002B2CF9AE}" pid="8" name="MSIP_Label_09b73270-2993-4076-be47-9c78f42a1e84_ContentBits">
    <vt:lpwstr>0</vt:lpwstr>
  </property>
  <property fmtid="{D5CDD505-2E9C-101B-9397-08002B2CF9AE}" pid="9" name="ContentTypeId">
    <vt:lpwstr>0x010100854524CC3423A244BB56938E3F8ABE270067817B4706841944893504266FF3AFD0</vt:lpwstr>
  </property>
</Properties>
</file>