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7" r:id="rId6"/>
    <p:sldId id="258" r:id="rId7"/>
    <p:sldId id="380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14" r:id="rId35"/>
    <p:sldId id="341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6395" autoAdjust="0"/>
  </p:normalViewPr>
  <p:slideViewPr>
    <p:cSldViewPr snapToGrid="0">
      <p:cViewPr varScale="1">
        <p:scale>
          <a:sx n="110" d="100"/>
          <a:sy n="110" d="100"/>
        </p:scale>
        <p:origin x="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1920C5-5781-489F-98ED-DDA14114961A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F99F94-3514-44BA-8D70-7384B16B9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28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3AB9B7E-99A5-46CE-8C8F-50979C5483C7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872688-A2EE-4D98-A80B-6F2395DC4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30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872688-A2EE-4D98-A80B-6F2395DC41F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0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872688-A2EE-4D98-A80B-6F2395DC41F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2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sure to consider the following: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there danger of striking against, being struck by, or otherwise making harmful contact with an object?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the worker be caught in, by, or between objects?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there potential for a slip or trip?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the employee fall from one level to another or even on the same level?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pushing, pulling, lifting, lowering, bending, or twisting cause strain?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work environment hazardous to safety or health?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there concentrations of toxic gas, vapor, fumes, or dust?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there potential exposures to heat, cold, noise, or ionizing radiation?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there flammable, explosive, or electrical hazards?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872688-A2EE-4D98-A80B-6F2395DC41F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3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630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2770746"/>
            <a:ext cx="91440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E7CC47-6CB1-4176-933F-78B251208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9" y="194159"/>
            <a:ext cx="3873440" cy="12172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82355A-DEE5-4D6F-A54D-C74D421D24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0" y="194159"/>
            <a:ext cx="2649110" cy="147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75FBEAE-E257-474F-BEA9-8D5E2EF984EE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56A761-2634-4B55-9230-89B997DCF26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6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825624"/>
            <a:ext cx="10515600" cy="41776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58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484D24-9D9B-4391-ADE8-47E9D097F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69692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494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80C259D-DAC6-4E13-9151-2DDCF4238E99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8D0321-5AF5-4CC6-B569-1C77DB6698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1A76B7-C215-4D39-B802-C2B40AF471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34" y="149022"/>
            <a:ext cx="2455253" cy="13630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A9B1EB-3214-4AC2-B26A-8054609F96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5" y="194159"/>
            <a:ext cx="3873440" cy="12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769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769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B596B16-2535-47A3-AF7C-6C14BF3AF9B1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A7ED0F-BE0B-4123-A27E-CB8DBBAB8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0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982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982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0EB03A1-04BD-4390-8AD5-17F742E68E7C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F09D5-DD21-4E78-BA8A-F4EF7DB2B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6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30D07A-E246-45D3-B5E3-E70B937D31C5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59AC8-D4DF-405A-B896-E8E51B3876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9506E2-FCD3-4044-BE4A-932793007845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31664-2C91-41A8-AB29-DA7BB101A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0FAB483-3822-4E4A-A27B-8664B06C9F80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651C23-FBB7-419F-839D-E061A084D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43105"/>
            <a:ext cx="12192000" cy="714895"/>
          </a:xfrm>
          <a:prstGeom prst="rect">
            <a:avLst/>
          </a:prstGeom>
          <a:solidFill>
            <a:srgbClr val="0F5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5581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5ECFB6-DA32-4DD1-B3CE-B0A5B7A78E0E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A3B52-82E5-4108-BA0A-19109704C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206839"/>
            <a:ext cx="1099128" cy="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95" y="63530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6329" y="6353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hyperlink" Target="https://osha.oregon.gov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job-safety-analysis.aspx" TargetMode="External"/><Relationship Id="rId2" Type="http://schemas.openxmlformats.org/officeDocument/2006/relationships/hyperlink" Target="https://www.youtube.com/channel/UCexHdBGLMAOjoNxMnL9-Bb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sha.oregon.gov/edu/courses/Pages/default.aspx" TargetMode="External"/><Relationship Id="rId4" Type="http://schemas.openxmlformats.org/officeDocument/2006/relationships/hyperlink" Target="https://osha.oregon.gov/edu/peso/Pages/default.aspx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866572021" TargetMode="External"/><Relationship Id="rId3" Type="http://schemas.openxmlformats.org/officeDocument/2006/relationships/hyperlink" Target="https://vimeo.com/showcase/9214915/video/669671906" TargetMode="External"/><Relationship Id="rId7" Type="http://schemas.openxmlformats.org/officeDocument/2006/relationships/hyperlink" Target="https://vimeo.com/showcase/9124738/video/633342867" TargetMode="External"/><Relationship Id="rId2" Type="http://schemas.openxmlformats.org/officeDocument/2006/relationships/hyperlink" Target="https://vimeo.com/showcase/9214915/video/6783999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meo.com/showcase/9214915/video/669670915" TargetMode="External"/><Relationship Id="rId5" Type="http://schemas.openxmlformats.org/officeDocument/2006/relationships/hyperlink" Target="https://vimeo.com/showcase/9214915/video/669670237" TargetMode="External"/><Relationship Id="rId4" Type="http://schemas.openxmlformats.org/officeDocument/2006/relationships/hyperlink" Target="https://vimeo.com/showcase/9214915/video/66966972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DADABB-BB2F-4DDE-9E68-204936EF0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378" y="2415038"/>
            <a:ext cx="4639622" cy="44429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929" y="3714294"/>
            <a:ext cx="5752071" cy="1325563"/>
          </a:xfrm>
        </p:spPr>
        <p:txBody>
          <a:bodyPr/>
          <a:lstStyle/>
          <a:p>
            <a:pPr algn="ctr"/>
            <a:r>
              <a:rPr lang="en-US" dirty="0"/>
              <a:t>Job Hazard Analysis</a:t>
            </a:r>
            <a:br>
              <a:rPr lang="en-US" dirty="0"/>
            </a:br>
            <a:r>
              <a:rPr lang="en-US" dirty="0"/>
              <a:t> (JHA)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9F2EE9-F13C-4228-A8D4-F15516122CFE}"/>
              </a:ext>
            </a:extLst>
          </p:cNvPr>
          <p:cNvSpPr/>
          <p:nvPr/>
        </p:nvSpPr>
        <p:spPr>
          <a:xfrm>
            <a:off x="8007927" y="580946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AcuminPro-Black"/>
              </a:rPr>
              <a:t>Oregon OSHA</a:t>
            </a:r>
          </a:p>
          <a:p>
            <a:r>
              <a:rPr lang="en-US" b="1" dirty="0">
                <a:latin typeface="AcuminPro-Black"/>
              </a:rPr>
              <a:t>Tools and Techniques for</a:t>
            </a:r>
          </a:p>
          <a:p>
            <a:r>
              <a:rPr lang="en-US" b="1" dirty="0">
                <a:latin typeface="AcuminPro-Black"/>
              </a:rPr>
              <a:t>Job Hazard Analysis (JHA)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55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03" y="715269"/>
            <a:ext cx="4314825" cy="1600200"/>
          </a:xfrm>
        </p:spPr>
        <p:txBody>
          <a:bodyPr/>
          <a:lstStyle/>
          <a:p>
            <a:r>
              <a:rPr lang="en-US" dirty="0"/>
              <a:t>Conducting the JHA</a:t>
            </a:r>
            <a:br>
              <a:rPr lang="en-US" dirty="0"/>
            </a:br>
            <a:r>
              <a:rPr lang="en-US" i="1" dirty="0">
                <a:solidFill>
                  <a:schemeClr val="tx1"/>
                </a:solidFill>
              </a:rPr>
              <a:t>Step 1 - Prepare to conduct the JHA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1006" y="1384372"/>
            <a:ext cx="6172200" cy="333158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3103" y="2315469"/>
            <a:ext cx="4314825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Conduct an initial job review.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Review your accident history.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records and reports will you review?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Involve your employees.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some reasons to involve employees in the JHA?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6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535" y="466847"/>
            <a:ext cx="3932237" cy="1600200"/>
          </a:xfrm>
        </p:spPr>
        <p:txBody>
          <a:bodyPr/>
          <a:lstStyle/>
          <a:p>
            <a:r>
              <a:rPr lang="en-US" dirty="0"/>
              <a:t>List hazardous jobs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9514" y="801595"/>
            <a:ext cx="3794109" cy="474954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512" y="2063754"/>
            <a:ext cx="4655239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Ask each supervisor and employee to identify the various jobs that will require an evaluation in each department.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 the various jobs where you work.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0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23" y="531443"/>
            <a:ext cx="4663565" cy="598618"/>
          </a:xfrm>
        </p:spPr>
        <p:txBody>
          <a:bodyPr/>
          <a:lstStyle/>
          <a:p>
            <a:r>
              <a:rPr lang="en-US" dirty="0"/>
              <a:t>Conduct a risk analysis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6191" y="1665440"/>
            <a:ext cx="6172200" cy="311858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041" y="1354347"/>
            <a:ext cx="4478727" cy="47389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Factors that increase risk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Number of employees exposed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Frequency of each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Duration of each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Proximity of employees to the point of danger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Unreasonable workload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under stress (hurry, fatigue, illness, personal problems)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Environment (noise, light, wind, rain)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14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959" y="862642"/>
            <a:ext cx="4401089" cy="1600200"/>
          </a:xfrm>
        </p:spPr>
        <p:txBody>
          <a:bodyPr/>
          <a:lstStyle/>
          <a:p>
            <a:r>
              <a:rPr lang="en-US" dirty="0"/>
              <a:t>Prioritize hazardous jobs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38159"/>
            <a:ext cx="6172200" cy="457215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959" y="2462842"/>
            <a:ext cx="4401089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Analyze the “worst first"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Another way to prioritize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risk matrix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49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86" y="1606395"/>
            <a:ext cx="4383836" cy="1600200"/>
          </a:xfrm>
        </p:spPr>
        <p:txBody>
          <a:bodyPr/>
          <a:lstStyle/>
          <a:p>
            <a:r>
              <a:rPr lang="en-US" dirty="0"/>
              <a:t>Conducting the JHA</a:t>
            </a:r>
            <a:br>
              <a:rPr lang="en-US" dirty="0"/>
            </a:br>
            <a:r>
              <a:rPr lang="en-US" i="1" dirty="0">
                <a:solidFill>
                  <a:schemeClr val="tx1"/>
                </a:solidFill>
              </a:rPr>
              <a:t>Step 2 – Observe the job and list the steps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53" y="1167145"/>
            <a:ext cx="6172200" cy="41151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286" y="3206595"/>
            <a:ext cx="4383836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some ways to observe and record job steps?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a "step"?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67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6026"/>
            <a:ext cx="10515600" cy="4886598"/>
          </a:xfrm>
        </p:spPr>
        <p:txBody>
          <a:bodyPr>
            <a:normAutofit/>
          </a:bodyPr>
          <a:lstStyle/>
          <a:p>
            <a:r>
              <a:rPr lang="en-US" dirty="0"/>
              <a:t>Be sure to record enough information to describe each job action without getting overly detailed.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Avoid long, overly detailed breakdown of steps.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not combine steps (look for "and" in the step).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Get input from other workers who have performed the same job.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Tips on conducting the JHA  </a:t>
            </a:r>
          </a:p>
        </p:txBody>
      </p:sp>
    </p:spTree>
    <p:extLst>
      <p:ext uri="{BB962C8B-B14F-4D97-AF65-F5344CB8AC3E}">
        <p14:creationId xmlns:p14="http://schemas.microsoft.com/office/powerpoint/2010/main" val="252552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4824" y="1466490"/>
            <a:ext cx="10902351" cy="4886598"/>
          </a:xfrm>
        </p:spPr>
        <p:txBody>
          <a:bodyPr>
            <a:normAutofit fontScale="92500"/>
          </a:bodyPr>
          <a:lstStyle/>
          <a:p>
            <a:r>
              <a:rPr lang="en-US" dirty="0"/>
              <a:t>Review the steps with workers to make sure you have not omitted something. </a:t>
            </a:r>
          </a:p>
          <a:p>
            <a:endParaRPr lang="en-US" dirty="0"/>
          </a:p>
          <a:p>
            <a:r>
              <a:rPr lang="en-US" dirty="0"/>
              <a:t>Point out that you are evaluating the task, not the worker’s job performance. </a:t>
            </a:r>
          </a:p>
          <a:p>
            <a:endParaRPr lang="en-US" dirty="0"/>
          </a:p>
          <a:p>
            <a:r>
              <a:rPr lang="en-US" dirty="0"/>
              <a:t>Include the employee in all phases of the analysis, from reviewing the job steps and procedures to discussing uncontrolled hazards and recommended solutions.</a:t>
            </a:r>
          </a:p>
          <a:p>
            <a:endParaRPr lang="en-US" dirty="0"/>
          </a:p>
          <a:p>
            <a:r>
              <a:rPr lang="en-US" dirty="0"/>
              <a:t>It may be helpful to photograph or videotape the worker performing the job.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Tips on conducting the JHA  </a:t>
            </a:r>
          </a:p>
        </p:txBody>
      </p:sp>
    </p:spTree>
    <p:extLst>
      <p:ext uri="{BB962C8B-B14F-4D97-AF65-F5344CB8AC3E}">
        <p14:creationId xmlns:p14="http://schemas.microsoft.com/office/powerpoint/2010/main" val="193313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13" y="89080"/>
            <a:ext cx="11120887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Using the worksheet, discuss and write a brief description of each step for any of the following common jobs: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913" y="1690688"/>
            <a:ext cx="5786887" cy="43126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Filling a lawn mower with gasoline</a:t>
            </a:r>
          </a:p>
          <a:p>
            <a:r>
              <a:rPr lang="en-US" dirty="0"/>
              <a:t>Changing a ceiling light bulb</a:t>
            </a:r>
          </a:p>
          <a:p>
            <a:r>
              <a:rPr lang="en-US" dirty="0"/>
              <a:t>Cleaning out a rain gutter	</a:t>
            </a:r>
          </a:p>
          <a:p>
            <a:r>
              <a:rPr lang="en-US" dirty="0"/>
              <a:t>Cutting a piece of wood with a handsaw</a:t>
            </a:r>
          </a:p>
          <a:p>
            <a:r>
              <a:rPr lang="en-US" dirty="0"/>
              <a:t>Mixing a pesticide/herbicide in a portable sprayer  </a:t>
            </a:r>
          </a:p>
          <a:p>
            <a:r>
              <a:rPr lang="en-US" dirty="0"/>
              <a:t>Moving a box                    </a:t>
            </a:r>
          </a:p>
          <a:p>
            <a:r>
              <a:rPr lang="en-US" dirty="0"/>
              <a:t>Choose another common task at work or home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8306" y="1549580"/>
            <a:ext cx="4390490" cy="4178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454" y="138023"/>
            <a:ext cx="4495980" cy="2074653"/>
          </a:xfrm>
        </p:spPr>
        <p:txBody>
          <a:bodyPr>
            <a:normAutofit/>
          </a:bodyPr>
          <a:lstStyle/>
          <a:p>
            <a:r>
              <a:rPr lang="en-US" dirty="0"/>
              <a:t>Conducting the JHA</a:t>
            </a:r>
            <a:br>
              <a:rPr lang="en-US" dirty="0"/>
            </a:br>
            <a:r>
              <a:rPr lang="en-US" i="1" dirty="0">
                <a:solidFill>
                  <a:schemeClr val="tx1"/>
                </a:solidFill>
              </a:rPr>
              <a:t>Step 3 - Describe the hazards in each step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388" y="896701"/>
            <a:ext cx="6172200" cy="46394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6" y="2385204"/>
            <a:ext cx="4495980" cy="3811588"/>
          </a:xfrm>
        </p:spPr>
        <p:txBody>
          <a:bodyPr/>
          <a:lstStyle/>
          <a:p>
            <a:r>
              <a:rPr lang="en-US" b="1" dirty="0"/>
              <a:t>Hazards and Exposure</a:t>
            </a:r>
            <a:endParaRPr lang="en-US" dirty="0"/>
          </a:p>
          <a:p>
            <a:r>
              <a:rPr lang="en-US" dirty="0"/>
              <a:t>A hazard is an unsafe _______ that could cause injury or illness to an employee. </a:t>
            </a:r>
          </a:p>
          <a:p>
            <a:endParaRPr lang="en-US" dirty="0"/>
          </a:p>
          <a:p>
            <a:r>
              <a:rPr lang="en-US" dirty="0"/>
              <a:t>Exposure usually refers to an employee's placement relative to the hazard’s ________ ________ . 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5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Don't forget to look for potential hazards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95" y="1374111"/>
            <a:ext cx="6172200" cy="30861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To ensure that all hazards associated with a step are identified, analyze each step to identify potential as well as actual hazards produced by both work environment and the activity being performed.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8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Oregon OSHA Public Education Mission: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009" y="846109"/>
            <a:ext cx="6172200" cy="4873625"/>
          </a:xfrm>
        </p:spPr>
        <p:txBody>
          <a:bodyPr>
            <a:normAutofit/>
          </a:bodyPr>
          <a:lstStyle/>
          <a:p>
            <a:r>
              <a:rPr lang="en-US" b="1" dirty="0"/>
              <a:t>Consultation Services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Enforcement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Public Education and Conferences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Standards and Technical Resources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8607" y="2315095"/>
            <a:ext cx="4114597" cy="3811588"/>
          </a:xfrm>
        </p:spPr>
        <p:txBody>
          <a:bodyPr/>
          <a:lstStyle/>
          <a:p>
            <a:r>
              <a:rPr lang="en-US" i="1" dirty="0"/>
              <a:t>We provide knowledge and tools to advance self-sufficiency in workplace safety and health.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9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3" y="181155"/>
            <a:ext cx="4116416" cy="1009291"/>
          </a:xfrm>
        </p:spPr>
        <p:txBody>
          <a:bodyPr/>
          <a:lstStyle/>
          <a:p>
            <a:r>
              <a:rPr lang="en-US" dirty="0"/>
              <a:t>Types of hazards in the workplace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642593"/>
            <a:ext cx="6172200" cy="356328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2092" y="1259457"/>
            <a:ext cx="4219934" cy="497744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Falls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Impact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Mechanical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Vibration and noise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Toxics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Health and temperature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Flammability/fire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Explosives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Pressure hazards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Electrical contact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Ergonomics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Biohazards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39" y="477017"/>
            <a:ext cx="3932237" cy="1600200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4673" y="372811"/>
            <a:ext cx="4601889" cy="55745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338" y="2077217"/>
            <a:ext cx="4687043" cy="3811588"/>
          </a:xfrm>
        </p:spPr>
        <p:txBody>
          <a:bodyPr/>
          <a:lstStyle/>
          <a:p>
            <a:r>
              <a:rPr lang="en-US" b="1" dirty="0"/>
              <a:t>Use the worksheet to list the steps that have hazards. Describe the hazards and the type of injury/accident that could result.  </a:t>
            </a:r>
          </a:p>
          <a:p>
            <a:endParaRPr lang="en-US" b="1" dirty="0"/>
          </a:p>
          <a:p>
            <a:r>
              <a:rPr lang="en-US" b="1" dirty="0"/>
              <a:t>Note:  Not all steps will have hazards.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01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970" y="1346347"/>
            <a:ext cx="4366583" cy="1600200"/>
          </a:xfrm>
        </p:spPr>
        <p:txBody>
          <a:bodyPr>
            <a:normAutofit/>
          </a:bodyPr>
          <a:lstStyle/>
          <a:p>
            <a:r>
              <a:rPr lang="en-US" dirty="0"/>
              <a:t>Conducting the JHA</a:t>
            </a:r>
            <a:br>
              <a:rPr lang="en-US" dirty="0"/>
            </a:br>
            <a:r>
              <a:rPr lang="en-US" i="1" dirty="0">
                <a:solidFill>
                  <a:schemeClr val="tx1"/>
                </a:solidFill>
              </a:rPr>
              <a:t>Step 4 - Develop preventive measures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9319" y="1254606"/>
            <a:ext cx="6172200" cy="338388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970" y="3317484"/>
            <a:ext cx="4194055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I correct or prevent hazards?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6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62" y="941300"/>
            <a:ext cx="3932237" cy="1600200"/>
          </a:xfrm>
        </p:spPr>
        <p:txBody>
          <a:bodyPr/>
          <a:lstStyle/>
          <a:p>
            <a:r>
              <a:rPr lang="en-US" dirty="0"/>
              <a:t>Hazard control strategies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3162" y="2541500"/>
            <a:ext cx="3932237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Elimination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Substitution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Engineering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Administrative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1980" y="956534"/>
            <a:ext cx="6172200" cy="48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3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3294" y="326410"/>
            <a:ext cx="4572910" cy="56203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Use the worksheet to identify and list preventive measures in each step of the task your team has developed.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24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141317"/>
            <a:ext cx="6783186" cy="1600200"/>
          </a:xfrm>
        </p:spPr>
        <p:txBody>
          <a:bodyPr>
            <a:normAutofit/>
          </a:bodyPr>
          <a:lstStyle/>
          <a:p>
            <a:r>
              <a:rPr lang="en-US" dirty="0"/>
              <a:t>Conducting the JHA</a:t>
            </a:r>
            <a:br>
              <a:rPr lang="en-US" dirty="0"/>
            </a:br>
            <a:r>
              <a:rPr lang="en-US" i="1" dirty="0">
                <a:solidFill>
                  <a:schemeClr val="tx1"/>
                </a:solidFill>
              </a:rPr>
              <a:t>Step 5 - Write the safe job procedure (SJP)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3392" y="1928552"/>
            <a:ext cx="6172200" cy="351131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" y="1928552"/>
            <a:ext cx="4887884" cy="469054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Criteria for an effective safe job procedure.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Write in a step-by-step format. Usually this means writing a number of paragraphs.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no hazard or possible unsafe behavior exists in a step, just state the action.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a hazard does exist in a step, state the action and identify: </a:t>
            </a:r>
          </a:p>
          <a:p>
            <a:pPr lvl="1"/>
            <a:r>
              <a:rPr lang="en-US" sz="2000" dirty="0"/>
              <a:t>1) the hazard</a:t>
            </a:r>
          </a:p>
          <a:p>
            <a:pPr lvl="1"/>
            <a:r>
              <a:rPr lang="en-US" sz="2000" dirty="0"/>
              <a:t>2) the possible injury it could cause, and </a:t>
            </a:r>
          </a:p>
          <a:p>
            <a:pPr lvl="1"/>
            <a:r>
              <a:rPr lang="en-US" sz="2000" dirty="0"/>
              <a:t>3) safety measures to prevent the injury.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40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389" y="2057400"/>
            <a:ext cx="4455621" cy="381158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Try to paint a word picture - concrete vs. abstract.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Write in the active voice – “take,” not “should be taken.”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Write as clearly as possible using simple words – “use,” not “utilize.”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sentences short. Use no more than 7-15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Try to write in a less technical, more conversational style.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5574" y="2057400"/>
            <a:ext cx="6172200" cy="35113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2385" y="290946"/>
            <a:ext cx="678318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F584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Conducting the JHA</a:t>
            </a:r>
            <a:br>
              <a:rPr lang="en-US" dirty="0"/>
            </a:br>
            <a:r>
              <a:rPr lang="en-US" i="1" dirty="0">
                <a:solidFill>
                  <a:schemeClr val="tx1"/>
                </a:solidFill>
              </a:rPr>
              <a:t>Step 5 - Write the safe job procedure (SJP) continued…</a:t>
            </a:r>
          </a:p>
        </p:txBody>
      </p:sp>
    </p:spTree>
    <p:extLst>
      <p:ext uri="{BB962C8B-B14F-4D97-AF65-F5344CB8AC3E}">
        <p14:creationId xmlns:p14="http://schemas.microsoft.com/office/powerpoint/2010/main" val="506626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568527"/>
            <a:ext cx="3932237" cy="837796"/>
          </a:xfrm>
        </p:spPr>
        <p:txBody>
          <a:bodyPr>
            <a:normAutofit/>
          </a:bodyPr>
          <a:lstStyle/>
          <a:p>
            <a:r>
              <a:rPr lang="en-US" dirty="0"/>
              <a:t>Activity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2660" y="746847"/>
            <a:ext cx="4716879" cy="4873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1571105"/>
            <a:ext cx="5237018" cy="429788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the worksheet, write a safe job procedure for your team’s job.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Evaluate the SJP using the criteria discussed on the previous page.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prepared to analyze and evaluate SJPs developed by other groups.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Team leader:  Assign different members of the team to make sure hazards, injuries, and safety measures are included in each step.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60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50" y="748146"/>
            <a:ext cx="4348075" cy="789709"/>
          </a:xfrm>
        </p:spPr>
        <p:txBody>
          <a:bodyPr/>
          <a:lstStyle/>
          <a:p>
            <a:r>
              <a:rPr lang="en-US" dirty="0"/>
              <a:t>Reviewing the JHA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5697" y="1267691"/>
            <a:ext cx="6172200" cy="396784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3949" y="1654233"/>
            <a:ext cx="4688377" cy="4505701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is particularly important to review your job hazard analysis if an illness or injury occurs on a specific job. Based on the circumstances, you may determine that you need to change the job procedure to prevent similar incidents in the future.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Any time you revise a job hazard analysis, it is important to train all employees affected by the changes in the new job methods, procedures, or protective measures adopted.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3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JHA as a lesson plan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881187"/>
            <a:ext cx="6172200" cy="30861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get more value out of the JHA program, consider using the completed JHA as a lesson plan when training new employees. </a:t>
            </a:r>
          </a:p>
          <a:p>
            <a:endParaRPr lang="en-US" dirty="0"/>
          </a:p>
          <a:p>
            <a:r>
              <a:rPr lang="en-US" dirty="0"/>
              <a:t>Incorporate the SJP into the organization's safety training plan. Doing so helps guarantee safe job procedures are taught from the start.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1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74" y="822960"/>
            <a:ext cx="3932237" cy="632053"/>
          </a:xfrm>
        </p:spPr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975" y="1529828"/>
            <a:ext cx="5191688" cy="4388834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u="sng" dirty="0"/>
              <a:t>Field Offices:</a:t>
            </a:r>
          </a:p>
          <a:p>
            <a:r>
              <a:rPr lang="en-US" sz="3400" b="1" dirty="0"/>
              <a:t>Portland</a:t>
            </a:r>
            <a:r>
              <a:rPr lang="en-US" sz="3400" dirty="0"/>
              <a:t>			503-229-6193</a:t>
            </a:r>
          </a:p>
          <a:p>
            <a:r>
              <a:rPr lang="en-US" sz="3400" b="1" dirty="0"/>
              <a:t>Salem</a:t>
            </a:r>
            <a:r>
              <a:rPr lang="en-US" sz="3400" dirty="0"/>
              <a:t>			503-373-7819</a:t>
            </a:r>
          </a:p>
          <a:p>
            <a:r>
              <a:rPr lang="en-US" sz="3400" b="1" dirty="0"/>
              <a:t>Eugene</a:t>
            </a:r>
            <a:r>
              <a:rPr lang="en-US" sz="3400" dirty="0"/>
              <a:t>			541-686-7913</a:t>
            </a:r>
          </a:p>
          <a:p>
            <a:r>
              <a:rPr lang="en-US" sz="3400" b="1" dirty="0"/>
              <a:t>Medford</a:t>
            </a:r>
            <a:r>
              <a:rPr lang="en-US" sz="3400" dirty="0"/>
              <a:t>			541-776-6016</a:t>
            </a:r>
          </a:p>
          <a:p>
            <a:r>
              <a:rPr lang="en-US" sz="3400" b="1" dirty="0"/>
              <a:t>Bend</a:t>
            </a:r>
            <a:r>
              <a:rPr lang="en-US" sz="3400" dirty="0"/>
              <a:t>			541-388-6068</a:t>
            </a:r>
          </a:p>
          <a:p>
            <a:r>
              <a:rPr lang="en-US" sz="3400" b="1" dirty="0"/>
              <a:t>Pendleton</a:t>
            </a:r>
            <a:r>
              <a:rPr lang="en-US" sz="3400" dirty="0"/>
              <a:t> 		541-276-2353</a:t>
            </a:r>
          </a:p>
          <a:p>
            <a:endParaRPr lang="en-US" sz="3400" dirty="0"/>
          </a:p>
          <a:p>
            <a:r>
              <a:rPr lang="en-US" sz="3400" b="1" dirty="0"/>
              <a:t>Salem Central:</a:t>
            </a:r>
          </a:p>
          <a:p>
            <a:r>
              <a:rPr lang="en-US" sz="3400" dirty="0"/>
              <a:t>Toll Free English:		800-922-2689</a:t>
            </a:r>
          </a:p>
          <a:p>
            <a:r>
              <a:rPr lang="en-US" sz="3400" dirty="0"/>
              <a:t>Toll Free Spanish:		800-843-8086 </a:t>
            </a:r>
          </a:p>
          <a:p>
            <a:r>
              <a:rPr lang="en-US" sz="3400" dirty="0"/>
              <a:t> </a:t>
            </a:r>
          </a:p>
          <a:p>
            <a:r>
              <a:rPr lang="en-US" sz="3400" dirty="0"/>
              <a:t>Website: 		</a:t>
            </a:r>
            <a:r>
              <a:rPr lang="en-US" sz="3400" u="sng" dirty="0">
                <a:hlinkClick r:id="rId2"/>
              </a:rPr>
              <a:t>osha.oregon.gov</a:t>
            </a:r>
            <a:endParaRPr lang="en-US" sz="3400" dirty="0">
              <a:hlinkClick r:id="rId3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7" y="1335742"/>
            <a:ext cx="5090898" cy="36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7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722" y="1795550"/>
            <a:ext cx="4696488" cy="1600200"/>
          </a:xfrm>
        </p:spPr>
        <p:txBody>
          <a:bodyPr>
            <a:normAutofit/>
          </a:bodyPr>
          <a:lstStyle/>
          <a:p>
            <a:r>
              <a:rPr lang="en-US" sz="4400" dirty="0"/>
              <a:t>Knowledge Check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2A1893-F534-4E0C-9DCB-E2E70E3B6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7104" y="23071"/>
            <a:ext cx="4653121" cy="61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8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33041"/>
            <a:ext cx="10515600" cy="4177694"/>
          </a:xfrm>
        </p:spPr>
        <p:txBody>
          <a:bodyPr/>
          <a:lstStyle/>
          <a:p>
            <a:r>
              <a:rPr lang="en-US" dirty="0">
                <a:hlinkClick r:id="rId2"/>
              </a:rPr>
              <a:t>Oregon OSHA’s YouTube Channel</a:t>
            </a:r>
            <a:endParaRPr lang="en-US" dirty="0"/>
          </a:p>
          <a:p>
            <a:r>
              <a:rPr lang="en-US" dirty="0">
                <a:hlinkClick r:id="rId3"/>
              </a:rPr>
              <a:t>A-Z Topic Index </a:t>
            </a:r>
            <a:endParaRPr lang="en-US" dirty="0"/>
          </a:p>
          <a:p>
            <a:r>
              <a:rPr lang="en-US" dirty="0">
                <a:hlinkClick r:id="rId4"/>
              </a:rPr>
              <a:t>PESO – English to Español</a:t>
            </a:r>
            <a:endParaRPr lang="en-US" dirty="0"/>
          </a:p>
          <a:p>
            <a:r>
              <a:rPr lang="en-US" dirty="0">
                <a:hlinkClick r:id="rId5"/>
              </a:rPr>
              <a:t>Online Training Courses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Educational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281368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658" y="2539501"/>
            <a:ext cx="9832686" cy="2476241"/>
          </a:xfrm>
        </p:spPr>
        <p:txBody>
          <a:bodyPr>
            <a:noAutofit/>
          </a:bodyPr>
          <a:lstStyle/>
          <a:p>
            <a:pPr algn="ctr"/>
            <a:r>
              <a:rPr lang="en-US" sz="16600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8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Oregon OSHA - Overview of JHA</a:t>
            </a:r>
            <a:endParaRPr lang="en-US" dirty="0"/>
          </a:p>
          <a:p>
            <a:r>
              <a:rPr lang="en-US" dirty="0">
                <a:hlinkClick r:id="rId3"/>
              </a:rPr>
              <a:t>Oregon OSHA – Writing a Job Procedure</a:t>
            </a:r>
            <a:endParaRPr lang="en-US" dirty="0"/>
          </a:p>
          <a:p>
            <a:r>
              <a:rPr lang="en-US" dirty="0">
                <a:hlinkClick r:id="rId4"/>
              </a:rPr>
              <a:t>Oregon OSHA - Job Steps and Tasks</a:t>
            </a:r>
            <a:endParaRPr lang="en-US" dirty="0"/>
          </a:p>
          <a:p>
            <a:r>
              <a:rPr lang="en-US" dirty="0">
                <a:hlinkClick r:id="rId5"/>
              </a:rPr>
              <a:t>Oregon OSHA -  Identifying Hazards</a:t>
            </a:r>
            <a:endParaRPr lang="en-US" dirty="0"/>
          </a:p>
          <a:p>
            <a:r>
              <a:rPr lang="en-US" dirty="0">
                <a:hlinkClick r:id="rId6"/>
              </a:rPr>
              <a:t>Oregon OSHA – Hierarchy of Controls</a:t>
            </a:r>
            <a:endParaRPr lang="en-US" dirty="0"/>
          </a:p>
          <a:p>
            <a:r>
              <a:rPr lang="en-US" dirty="0">
                <a:hlinkClick r:id="rId7"/>
              </a:rPr>
              <a:t>Oregon OSHA – Planning a Safety Inspection</a:t>
            </a:r>
            <a:endParaRPr lang="en-US" dirty="0"/>
          </a:p>
          <a:p>
            <a:r>
              <a:rPr lang="en-US" dirty="0">
                <a:hlinkClick r:id="rId8"/>
              </a:rPr>
              <a:t>Oregon OSHA – Safety Inspection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408279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80" y="741872"/>
            <a:ext cx="3932237" cy="16002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380" y="2342072"/>
            <a:ext cx="4275676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Explain why JHAs are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the five-step JHA procedure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Conduct a JHA for a hazardous task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E6E1BE-D985-4676-B016-0920BF7F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9563" y="213020"/>
            <a:ext cx="4059718" cy="5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78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job hazard analysis (JHA)?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JHA is an analysis and improvement process that can literally transform workplace safety. </a:t>
            </a:r>
          </a:p>
          <a:p>
            <a:r>
              <a:rPr lang="en-US" dirty="0"/>
              <a:t>The JHA is a structured process that can discover the causes for the vast majority of workplace injuries and illnesses</a:t>
            </a:r>
            <a:r>
              <a:rPr lang="en-US" b="1" i="1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1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84" y="457200"/>
            <a:ext cx="4383142" cy="1600200"/>
          </a:xfrm>
        </p:spPr>
        <p:txBody>
          <a:bodyPr>
            <a:normAutofit/>
          </a:bodyPr>
          <a:lstStyle/>
          <a:p>
            <a:r>
              <a:rPr lang="en-US" dirty="0"/>
              <a:t>Is the employer required to conduct a job hazard analysis?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8705" y="2435575"/>
            <a:ext cx="6172200" cy="138874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966" y="2057400"/>
            <a:ext cx="4710222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Oregon OSHA standards do not specifically require the employer to conduct a JHA.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Employer is required to take the necessary steps to furnish employment (jobs, tasks, procedures) that is safe and healthful.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JHA helps fulfill this requirement.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6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2" y="457200"/>
            <a:ext cx="4219933" cy="1600200"/>
          </a:xfrm>
        </p:spPr>
        <p:txBody>
          <a:bodyPr/>
          <a:lstStyle/>
          <a:p>
            <a:r>
              <a:rPr lang="en-US" dirty="0"/>
              <a:t>Why is a job hazard analysis important?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1687204"/>
            <a:ext cx="6172200" cy="347406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2092" y="2057400"/>
            <a:ext cx="4219934" cy="3811588"/>
          </a:xfrm>
        </p:spPr>
        <p:txBody>
          <a:bodyPr/>
          <a:lstStyle/>
          <a:p>
            <a:r>
              <a:rPr lang="en-US" dirty="0"/>
              <a:t>Workers are injured and killed at the workplace every day in the United States. </a:t>
            </a:r>
          </a:p>
          <a:p>
            <a:r>
              <a:rPr lang="en-US" dirty="0"/>
              <a:t>Safety and health can add value to your business, your job, and your life. </a:t>
            </a:r>
          </a:p>
          <a:p>
            <a:r>
              <a:rPr lang="en-US" dirty="0"/>
              <a:t>One of the best ways to ensure safe work procedures is to conduct a JHA.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26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“job”?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6196" y="1393888"/>
            <a:ext cx="5474421" cy="36460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It's important to understand that a “job” in this procedure does not refer to the employee's job title or occupation such as forklift operator or roofer. </a:t>
            </a:r>
          </a:p>
          <a:p>
            <a:r>
              <a:rPr lang="en-US" dirty="0"/>
              <a:t>Actually, we’re analyzing a "task"  that is composed of a series of steps.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39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egon OSH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5540"/>
      </a:accent1>
      <a:accent2>
        <a:srgbClr val="00557D"/>
      </a:accent2>
      <a:accent3>
        <a:srgbClr val="A5A5A5"/>
      </a:accent3>
      <a:accent4>
        <a:srgbClr val="7F7F7F"/>
      </a:accent4>
      <a:accent5>
        <a:srgbClr val="3F3F3F"/>
      </a:accent5>
      <a:accent6>
        <a:srgbClr val="262626"/>
      </a:accent6>
      <a:hlink>
        <a:srgbClr val="0563C1"/>
      </a:hlink>
      <a:folHlink>
        <a:srgbClr val="954F72"/>
      </a:folHlink>
    </a:clrScheme>
    <a:fontScheme name="Myriad Pro">
      <a:majorFont>
        <a:latin typeface="Myriad Pro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Description1 xmlns="4abed4e2-db5c-4e78-ae88-7ca7a6241065">PowerPoint slides for Job Hazard Analysis education workshop.</Description1>
    <Topic xmlns="4abed4e2-db5c-4e78-ae88-7ca7a6241065">
      <Value>261</Value>
      <Value>245</Value>
    </Topic>
    <TrainingFormat xmlns="4abed4e2-db5c-4e78-ae88-7ca7a6241065">Overhead</TrainingFormat>
    <TrainingType xmlns="4abed4e2-db5c-4e78-ae88-7ca7a6241065">Workshop</TrainingType>
    <DateRevised xmlns="4abed4e2-db5c-4e78-ae88-7ca7a6241065">2023-09-21T07:00:00+00:00</DateRevised>
    <AdditionalTitle xmlns="4abed4e2-db5c-4e78-ae88-7ca7a6241065" xsi:nil="true"/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17" ma:contentTypeDescription="Training and education materials" ma:contentTypeScope="" ma:versionID="a838f5cecb5fa4e3ffd2269f479f6da7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e2f37254ad8b4f093ce4d7a9ba934c90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FAB860-B953-49D3-A87D-29F175E2029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4abed4e2-db5c-4e78-ae88-7ca7a6241065"/>
    <ds:schemaRef ds:uri="http://schemas.microsoft.com/office/infopath/2007/PartnerControls"/>
    <ds:schemaRef ds:uri="http://schemas.microsoft.com/sharepoint/v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9BA695-4CE9-4797-8C88-97FEAC3C37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bed4e2-db5c-4e78-ae88-7ca7a6241065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FB73B5-8C3A-49B5-98B4-60ABF3A8A1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3901</TotalTime>
  <Words>1519</Words>
  <Application>Microsoft Office PowerPoint</Application>
  <PresentationFormat>Widescreen</PresentationFormat>
  <Paragraphs>215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AcuminPro-Black</vt:lpstr>
      <vt:lpstr>Arial</vt:lpstr>
      <vt:lpstr>Calibri</vt:lpstr>
      <vt:lpstr>Myriad Pro Cond</vt:lpstr>
      <vt:lpstr>Office Theme</vt:lpstr>
      <vt:lpstr>Job Hazard Analysis  (JHA)</vt:lpstr>
      <vt:lpstr>Oregon OSHA Public Education Mission:</vt:lpstr>
      <vt:lpstr>Contact us</vt:lpstr>
      <vt:lpstr>Videos</vt:lpstr>
      <vt:lpstr>Goals</vt:lpstr>
      <vt:lpstr>What is a job hazard analysis (JHA)?</vt:lpstr>
      <vt:lpstr>Is the employer required to conduct a job hazard analysis?</vt:lpstr>
      <vt:lpstr>Why is a job hazard analysis important?</vt:lpstr>
      <vt:lpstr>What is a “job”?</vt:lpstr>
      <vt:lpstr>Conducting the JHA Step 1 - Prepare to conduct the JHA</vt:lpstr>
      <vt:lpstr>List hazardous jobs</vt:lpstr>
      <vt:lpstr>Conduct a risk analysis</vt:lpstr>
      <vt:lpstr>Prioritize hazardous jobs</vt:lpstr>
      <vt:lpstr>Conducting the JHA Step 2 – Observe the job and list the steps</vt:lpstr>
      <vt:lpstr>Tips on conducting the JHA  </vt:lpstr>
      <vt:lpstr>Tips on conducting the JHA  </vt:lpstr>
      <vt:lpstr>Using the worksheet, discuss and write a brief description of each step for any of the following common jobs: </vt:lpstr>
      <vt:lpstr>Conducting the JHA Step 3 - Describe the hazards in each step</vt:lpstr>
      <vt:lpstr>Don't forget to look for potential hazards </vt:lpstr>
      <vt:lpstr>Types of hazards in the workplace</vt:lpstr>
      <vt:lpstr>Activity</vt:lpstr>
      <vt:lpstr>Conducting the JHA Step 4 - Develop preventive measures</vt:lpstr>
      <vt:lpstr>Hazard control strategies </vt:lpstr>
      <vt:lpstr>Activity</vt:lpstr>
      <vt:lpstr>Conducting the JHA Step 5 - Write the safe job procedure (SJP)</vt:lpstr>
      <vt:lpstr>PowerPoint Presentation</vt:lpstr>
      <vt:lpstr>Activity</vt:lpstr>
      <vt:lpstr>Reviewing the JHA</vt:lpstr>
      <vt:lpstr>Use the JHA as a lesson plan</vt:lpstr>
      <vt:lpstr>Knowledge Check</vt:lpstr>
      <vt:lpstr>Additional Educational Resources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Hazard Analysis (JHA)</dc:title>
  <dc:creator>Aubol Zachary T</dc:creator>
  <cp:lastModifiedBy>Tawnya Swanson</cp:lastModifiedBy>
  <cp:revision>247</cp:revision>
  <cp:lastPrinted>2020-01-24T20:27:41Z</cp:lastPrinted>
  <dcterms:created xsi:type="dcterms:W3CDTF">2019-10-04T14:49:50Z</dcterms:created>
  <dcterms:modified xsi:type="dcterms:W3CDTF">2023-09-21T15:55:41Z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0x010100854524CC3423A244BB56938E3F8ABE270067817B4706841944893504266FF3AFD0</vt:lpwstr>
  </property>
</Properties>
</file>