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342" r:id="rId5"/>
    <p:sldId id="348" r:id="rId6"/>
    <p:sldId id="343" r:id="rId7"/>
    <p:sldId id="344" r:id="rId8"/>
    <p:sldId id="345" r:id="rId9"/>
    <p:sldId id="346" r:id="rId10"/>
    <p:sldId id="347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14" r:id="rId27"/>
    <p:sldId id="34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F5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42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920C5-5781-489F-98ED-DDA14114961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99F94-3514-44BA-8D70-7384B16B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2286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B9B7E-99A5-46CE-8C8F-50979C5483C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72688-A2EE-4D98-A80B-6F2395DC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330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" y="159254"/>
              <a:ext cx="3643268" cy="152325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6751" y="241812"/>
              <a:ext cx="1794043" cy="1063469"/>
            </a:xfrm>
            <a:prstGeom prst="rect">
              <a:avLst/>
            </a:prstGeom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96309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0" y="2770746"/>
            <a:ext cx="9144000" cy="1325563"/>
          </a:xfrm>
        </p:spPr>
        <p:txBody>
          <a:bodyPr>
            <a:no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1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FBEAE-E257-474F-BEA9-8D5E2EF984EE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6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6A761-2634-4B55-9230-89B997DCF264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6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143105"/>
            <a:ext cx="12192000" cy="714895"/>
            <a:chOff x="0" y="6143105"/>
            <a:chExt cx="12192000" cy="714895"/>
          </a:xfrm>
        </p:grpSpPr>
        <p:sp>
          <p:nvSpPr>
            <p:cNvPr id="8" name="Rectangle 7"/>
            <p:cNvSpPr/>
            <p:nvPr/>
          </p:nvSpPr>
          <p:spPr>
            <a:xfrm>
              <a:off x="0" y="6143105"/>
              <a:ext cx="12192000" cy="714895"/>
            </a:xfrm>
            <a:prstGeom prst="rect">
              <a:avLst/>
            </a:prstGeom>
            <a:solidFill>
              <a:srgbClr val="0F5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610" y="6179425"/>
              <a:ext cx="1083463" cy="642253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76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58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7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" y="159254"/>
              <a:ext cx="3643268" cy="152325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6751" y="241812"/>
              <a:ext cx="1794043" cy="106346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 userDrawn="1"/>
        </p:nvGrpSpPr>
        <p:grpSpPr>
          <a:xfrm>
            <a:off x="0" y="6143105"/>
            <a:ext cx="12192000" cy="714895"/>
            <a:chOff x="0" y="6143105"/>
            <a:chExt cx="12192000" cy="714895"/>
          </a:xfrm>
        </p:grpSpPr>
        <p:sp>
          <p:nvSpPr>
            <p:cNvPr id="8" name="Rectangle 7"/>
            <p:cNvSpPr/>
            <p:nvPr/>
          </p:nvSpPr>
          <p:spPr>
            <a:xfrm>
              <a:off x="0" y="6143105"/>
              <a:ext cx="12192000" cy="714895"/>
            </a:xfrm>
            <a:prstGeom prst="rect">
              <a:avLst/>
            </a:prstGeom>
            <a:solidFill>
              <a:srgbClr val="0F5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610" y="6179425"/>
              <a:ext cx="1083463" cy="64225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69692"/>
            <a:ext cx="10515600" cy="2852737"/>
          </a:xfrm>
        </p:spPr>
        <p:txBody>
          <a:bodyPr anchor="b"/>
          <a:lstStyle>
            <a:lvl1pPr>
              <a:defRPr sz="60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4494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C259D-DAC6-4E13-9151-2DDCF4238E99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9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143105"/>
            <a:ext cx="12192000" cy="714895"/>
            <a:chOff x="0" y="6143105"/>
            <a:chExt cx="12192000" cy="714895"/>
          </a:xfrm>
        </p:grpSpPr>
        <p:sp>
          <p:nvSpPr>
            <p:cNvPr id="9" name="Rectangle 8"/>
            <p:cNvSpPr/>
            <p:nvPr/>
          </p:nvSpPr>
          <p:spPr>
            <a:xfrm>
              <a:off x="0" y="6143105"/>
              <a:ext cx="12192000" cy="714895"/>
            </a:xfrm>
            <a:prstGeom prst="rect">
              <a:avLst/>
            </a:prstGeom>
            <a:solidFill>
              <a:srgbClr val="0F5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610" y="6179425"/>
              <a:ext cx="1083463" cy="64225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76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76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596B16-2535-47A3-AF7C-6C14BF3AF9B1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0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6143105"/>
            <a:ext cx="12192000" cy="714895"/>
            <a:chOff x="0" y="6143105"/>
            <a:chExt cx="12192000" cy="714895"/>
          </a:xfrm>
        </p:grpSpPr>
        <p:sp>
          <p:nvSpPr>
            <p:cNvPr id="11" name="Rectangle 10"/>
            <p:cNvSpPr/>
            <p:nvPr/>
          </p:nvSpPr>
          <p:spPr>
            <a:xfrm>
              <a:off x="0" y="6143105"/>
              <a:ext cx="12192000" cy="714895"/>
            </a:xfrm>
            <a:prstGeom prst="rect">
              <a:avLst/>
            </a:prstGeom>
            <a:solidFill>
              <a:srgbClr val="0F5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610" y="6179425"/>
              <a:ext cx="1083463" cy="64225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982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982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EB03A1-04BD-4390-8AD5-17F742E68E7C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6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143105"/>
            <a:ext cx="12192000" cy="714895"/>
            <a:chOff x="0" y="6143105"/>
            <a:chExt cx="12192000" cy="714895"/>
          </a:xfrm>
        </p:grpSpPr>
        <p:sp>
          <p:nvSpPr>
            <p:cNvPr id="7" name="Rectangle 6"/>
            <p:cNvSpPr/>
            <p:nvPr/>
          </p:nvSpPr>
          <p:spPr>
            <a:xfrm>
              <a:off x="0" y="6143105"/>
              <a:ext cx="12192000" cy="714895"/>
            </a:xfrm>
            <a:prstGeom prst="rect">
              <a:avLst/>
            </a:prstGeom>
            <a:solidFill>
              <a:srgbClr val="0F5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610" y="6179425"/>
              <a:ext cx="1083463" cy="64225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30D07A-E246-45D3-B5E3-E70B937D31C5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5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6143105"/>
            <a:ext cx="12192000" cy="714895"/>
            <a:chOff x="0" y="6143105"/>
            <a:chExt cx="12192000" cy="714895"/>
          </a:xfrm>
        </p:grpSpPr>
        <p:sp>
          <p:nvSpPr>
            <p:cNvPr id="6" name="Rectangle 5"/>
            <p:cNvSpPr/>
            <p:nvPr/>
          </p:nvSpPr>
          <p:spPr>
            <a:xfrm>
              <a:off x="0" y="6143105"/>
              <a:ext cx="12192000" cy="714895"/>
            </a:xfrm>
            <a:prstGeom prst="rect">
              <a:avLst/>
            </a:prstGeom>
            <a:solidFill>
              <a:srgbClr val="0F5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610" y="6179425"/>
              <a:ext cx="1083463" cy="642253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06E2-FCD3-4044-BE4A-932793007845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1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143105"/>
            <a:ext cx="12192000" cy="714895"/>
            <a:chOff x="0" y="6143105"/>
            <a:chExt cx="12192000" cy="714895"/>
          </a:xfrm>
        </p:grpSpPr>
        <p:sp>
          <p:nvSpPr>
            <p:cNvPr id="9" name="Rectangle 8"/>
            <p:cNvSpPr/>
            <p:nvPr/>
          </p:nvSpPr>
          <p:spPr>
            <a:xfrm>
              <a:off x="0" y="6143105"/>
              <a:ext cx="12192000" cy="714895"/>
            </a:xfrm>
            <a:prstGeom prst="rect">
              <a:avLst/>
            </a:prstGeom>
            <a:solidFill>
              <a:srgbClr val="0F5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610" y="6179425"/>
              <a:ext cx="1083463" cy="64225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F58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FAB483-3822-4E4A-A27B-8664B06C9F80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143105"/>
            <a:ext cx="12192000" cy="714895"/>
            <a:chOff x="0" y="6143105"/>
            <a:chExt cx="12192000" cy="714895"/>
          </a:xfrm>
        </p:grpSpPr>
        <p:sp>
          <p:nvSpPr>
            <p:cNvPr id="9" name="Rectangle 8"/>
            <p:cNvSpPr/>
            <p:nvPr/>
          </p:nvSpPr>
          <p:spPr>
            <a:xfrm>
              <a:off x="0" y="6143105"/>
              <a:ext cx="12192000" cy="714895"/>
            </a:xfrm>
            <a:prstGeom prst="rect">
              <a:avLst/>
            </a:prstGeom>
            <a:solidFill>
              <a:srgbClr val="0F5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610" y="6179425"/>
              <a:ext cx="1083463" cy="64225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F58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7155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5ECFB6-DA32-4DD1-B3CE-B0A5B7A78E0E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795" y="63530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6329" y="6353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5AE82-9724-4C26-AD34-85BA438DD0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97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oregon.gov/Pages/topics/safety-committees-and-meetings.aspx" TargetMode="External"/><Relationship Id="rId2" Type="http://schemas.openxmlformats.org/officeDocument/2006/relationships/hyperlink" Target="https://www.youtube.com/channel/UCexHdBGLMAOjoNxMnL9-Bb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ha.oregon.gov/edu/peso/Pages/default.aspx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oregon.gov" TargetMode="External"/><Relationship Id="rId2" Type="http://schemas.openxmlformats.org/officeDocument/2006/relationships/hyperlink" Target="https://osha.oregon.gov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64525"/>
            <a:ext cx="9144000" cy="1613851"/>
          </a:xfrm>
        </p:spPr>
        <p:txBody>
          <a:bodyPr/>
          <a:lstStyle/>
          <a:p>
            <a:r>
              <a:rPr lang="en-US" sz="4800"/>
              <a:t>Safety </a:t>
            </a:r>
            <a:r>
              <a:rPr lang="en-US" sz="4800" smtClean="0"/>
              <a:t>Meetings and Committees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0"/>
            <a:ext cx="4400549" cy="1247775"/>
          </a:xfrm>
        </p:spPr>
        <p:txBody>
          <a:bodyPr/>
          <a:lstStyle/>
          <a:p>
            <a:r>
              <a:rPr lang="en-US" dirty="0" smtClean="0"/>
              <a:t>Seasonal workers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6" y="1314450"/>
            <a:ext cx="4400550" cy="4554538"/>
          </a:xfrm>
        </p:spPr>
        <p:txBody>
          <a:bodyPr>
            <a:normAutofit/>
          </a:bodyPr>
          <a:lstStyle/>
          <a:p>
            <a:r>
              <a:rPr lang="en-US" dirty="0" smtClean="0"/>
              <a:t>They need to be told about: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Safety and health rules of their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to contact supervisor in case of accident, illness, or safety or health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to do if workers are injured or sick and get emergency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Location of posted safety and health information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Meetings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5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needs to attend?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All available employees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At least one person needs to have management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Must be held on company time and employees are paid at regular rate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53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38" y="1219200"/>
            <a:ext cx="3932237" cy="1600200"/>
          </a:xfrm>
        </p:spPr>
        <p:txBody>
          <a:bodyPr/>
          <a:lstStyle/>
          <a:p>
            <a:r>
              <a:rPr lang="en-US" dirty="0" smtClean="0"/>
              <a:t>How often do we meet?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4538" y="2819400"/>
            <a:ext cx="3932237" cy="3811588"/>
          </a:xfrm>
        </p:spPr>
        <p:txBody>
          <a:bodyPr/>
          <a:lstStyle/>
          <a:p>
            <a:r>
              <a:rPr lang="en-US" dirty="0" smtClean="0"/>
              <a:t>Monthly or quarterly depending on what your business does.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037" y="842962"/>
            <a:ext cx="7031460" cy="42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97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504825"/>
            <a:ext cx="4094162" cy="1600200"/>
          </a:xfrm>
        </p:spPr>
        <p:txBody>
          <a:bodyPr/>
          <a:lstStyle/>
          <a:p>
            <a:r>
              <a:rPr lang="en-US" dirty="0" smtClean="0"/>
              <a:t>Safety meeting discussions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713" y="2105025"/>
            <a:ext cx="4208462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Employees’ concerns about: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Workplace safety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Workplace health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Accident investigations and near misses, and: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The causes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The suggested corrective measures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42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514350"/>
            <a:ext cx="4619625" cy="1600200"/>
          </a:xfrm>
        </p:spPr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" b="97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2114550"/>
            <a:ext cx="4619625" cy="3811588"/>
          </a:xfrm>
        </p:spPr>
        <p:txBody>
          <a:bodyPr/>
          <a:lstStyle/>
          <a:p>
            <a:r>
              <a:rPr lang="en-US" dirty="0" smtClean="0"/>
              <a:t>If your employees do construction, utility work, manufacturing: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Keep minutes of all safety meetings for 3 years</a:t>
            </a:r>
          </a:p>
          <a:p>
            <a:r>
              <a:rPr lang="en-US" dirty="0" smtClean="0"/>
              <a:t>All other employers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Don’t have to keep minutes, unless some one is absent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0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1019175"/>
            <a:ext cx="3932237" cy="1600200"/>
          </a:xfrm>
        </p:spPr>
        <p:txBody>
          <a:bodyPr/>
          <a:lstStyle/>
          <a:p>
            <a:r>
              <a:rPr lang="en-US" dirty="0" smtClean="0"/>
              <a:t>What information to keep?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88" y="2619375"/>
            <a:ext cx="3932237" cy="38115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Attendees’ names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safety and health issues discussed during the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6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781050"/>
            <a:ext cx="4448175" cy="1228725"/>
          </a:xfrm>
        </p:spPr>
        <p:txBody>
          <a:bodyPr/>
          <a:lstStyle/>
          <a:p>
            <a:r>
              <a:rPr lang="en-US" dirty="0" smtClean="0"/>
              <a:t>Multi-employer worksites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" b="1676"/>
          <a:stretch>
            <a:fillRect/>
          </a:stretch>
        </p:blipFill>
        <p:spPr>
          <a:xfrm>
            <a:off x="5592763" y="696531"/>
            <a:ext cx="6172200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950" y="2009775"/>
            <a:ext cx="5133975" cy="46402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If your employees attend the main contractor’s safety meetings, you do not need to have separate safety meetings for your employees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Keep the minutes from the prime contractor’s safety meetings for 3 years as part of your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You still need to meet with employees to discuss any incidents involving them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18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Committees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24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609600"/>
            <a:ext cx="3932237" cy="1600200"/>
          </a:xfrm>
        </p:spPr>
        <p:txBody>
          <a:bodyPr/>
          <a:lstStyle/>
          <a:p>
            <a:r>
              <a:rPr lang="en-US" dirty="0" smtClean="0"/>
              <a:t>Members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r="1031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088" y="2209800"/>
            <a:ext cx="4343400" cy="3811588"/>
          </a:xfrm>
        </p:spPr>
        <p:txBody>
          <a:bodyPr/>
          <a:lstStyle/>
          <a:p>
            <a:r>
              <a:rPr lang="en-US" dirty="0" smtClean="0"/>
              <a:t>Equal number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Employer selected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Employee elected/volunteer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i="1" dirty="0" smtClean="0"/>
              <a:t>*Must not have majority of employer selected members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OSHA Public Education Mission: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009" y="846109"/>
            <a:ext cx="6172200" cy="4873625"/>
          </a:xfrm>
        </p:spPr>
        <p:txBody>
          <a:bodyPr>
            <a:normAutofit/>
          </a:bodyPr>
          <a:lstStyle/>
          <a:p>
            <a:r>
              <a:rPr lang="en-US" b="1" dirty="0"/>
              <a:t>Consultative </a:t>
            </a:r>
            <a:r>
              <a:rPr lang="en-US" b="1" dirty="0" smtClean="0"/>
              <a:t>Services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Enforcement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Public </a:t>
            </a:r>
            <a:r>
              <a:rPr lang="en-US" b="1" dirty="0"/>
              <a:t>Education </a:t>
            </a:r>
            <a:r>
              <a:rPr lang="en-US" b="1" dirty="0" smtClean="0"/>
              <a:t>and Conferences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Standards </a:t>
            </a:r>
            <a:r>
              <a:rPr lang="en-US" b="1" dirty="0"/>
              <a:t>and Technical </a:t>
            </a:r>
            <a:r>
              <a:rPr lang="en-US" b="1" dirty="0" smtClean="0"/>
              <a:t>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8607" y="2315095"/>
            <a:ext cx="4114597" cy="3811588"/>
          </a:xfrm>
        </p:spPr>
        <p:txBody>
          <a:bodyPr/>
          <a:lstStyle/>
          <a:p>
            <a:r>
              <a:rPr lang="en-US" i="1" dirty="0"/>
              <a:t>We provide knowledge and tools to advance self-sufficiency in workplace safety and </a:t>
            </a:r>
            <a:r>
              <a:rPr lang="en-US" i="1" dirty="0" smtClean="0"/>
              <a:t>health.</a:t>
            </a:r>
            <a:endParaRPr lang="en-US" i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 selected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Supervisor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Or any other employee management chooses to serve on the committee as its representative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33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960350"/>
            <a:ext cx="3932237" cy="1600200"/>
          </a:xfrm>
        </p:spPr>
        <p:txBody>
          <a:bodyPr/>
          <a:lstStyle/>
          <a:p>
            <a:r>
              <a:rPr lang="en-US" dirty="0" smtClean="0"/>
              <a:t>Employee selected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013" y="2560550"/>
            <a:ext cx="3932237" cy="38115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Elect another employee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Elect a supervisor to represent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Allow a volunteer to serve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3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63" y="1143000"/>
            <a:ext cx="3932237" cy="1600200"/>
          </a:xfrm>
        </p:spPr>
        <p:txBody>
          <a:bodyPr/>
          <a:lstStyle/>
          <a:p>
            <a:r>
              <a:rPr lang="en-US" dirty="0" smtClean="0"/>
              <a:t>How many members?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363" y="2743200"/>
            <a:ext cx="3932237" cy="3811588"/>
          </a:xfrm>
        </p:spPr>
        <p:txBody>
          <a:bodyPr/>
          <a:lstStyle/>
          <a:p>
            <a:r>
              <a:rPr lang="en-US" dirty="0" smtClean="0"/>
              <a:t>The size of your safety committee is determined by how many employees your business has.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487" y="1466850"/>
            <a:ext cx="6014799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26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54" y="-1"/>
            <a:ext cx="4454371" cy="1009650"/>
          </a:xfrm>
        </p:spPr>
        <p:txBody>
          <a:bodyPr/>
          <a:lstStyle/>
          <a:p>
            <a:r>
              <a:rPr lang="en-US" dirty="0" smtClean="0"/>
              <a:t>Member requirements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5449888" y="744156"/>
            <a:ext cx="6172200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276" y="1009649"/>
            <a:ext cx="4819650" cy="509587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Agree on a chairperson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Serve a minimum of one year, when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Trained in accident investigation principles and know how to apply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Trained in hazard identification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Receive safety committee meeting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Represent the major activities of the 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 compensated at their regular pay rates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00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484100"/>
            <a:ext cx="4371975" cy="1343025"/>
          </a:xfrm>
        </p:spPr>
        <p:txBody>
          <a:bodyPr/>
          <a:lstStyle/>
          <a:p>
            <a:r>
              <a:rPr lang="en-US" sz="4400" dirty="0" smtClean="0"/>
              <a:t>4 C</a:t>
            </a:r>
            <a:r>
              <a:rPr lang="en-US" dirty="0" smtClean="0"/>
              <a:t>ommittee requirements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r="77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970000"/>
            <a:ext cx="4371975" cy="43830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Meet  monthly or quarterly, depending on the work that your employees 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Keep a record of each meeting for 3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Have procedures for workplace safety and health inspections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Accomplish a set of specific tasks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3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" y="715581"/>
            <a:ext cx="3932237" cy="1600200"/>
          </a:xfrm>
        </p:spPr>
        <p:txBody>
          <a:bodyPr/>
          <a:lstStyle/>
          <a:p>
            <a:r>
              <a:rPr lang="en-US" dirty="0" smtClean="0"/>
              <a:t>When to meet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793" y="2343150"/>
            <a:ext cx="4848225" cy="3811588"/>
          </a:xfrm>
        </p:spPr>
        <p:txBody>
          <a:bodyPr/>
          <a:lstStyle/>
          <a:p>
            <a:r>
              <a:rPr lang="en-US" dirty="0" smtClean="0"/>
              <a:t>Mostly office work = quarterly</a:t>
            </a:r>
          </a:p>
          <a:p>
            <a:endParaRPr lang="en-US" dirty="0" smtClean="0"/>
          </a:p>
          <a:p>
            <a:r>
              <a:rPr lang="en-US" b="1" u="sng" dirty="0" smtClean="0"/>
              <a:t>Not</a:t>
            </a:r>
            <a:r>
              <a:rPr lang="en-US" dirty="0" smtClean="0"/>
              <a:t> mostly office work = monthly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8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57956"/>
            <a:ext cx="10515600" cy="4177694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Oregon OSHA’s YouTube Channel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A-Z Topic Index – Safety Committees and Meetings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PESO – English to </a:t>
            </a:r>
            <a:r>
              <a:rPr lang="en-US" dirty="0" err="1" smtClean="0">
                <a:hlinkClick r:id="rId4"/>
              </a:rPr>
              <a:t>Espa</a:t>
            </a:r>
            <a:r>
              <a:rPr lang="en-US" dirty="0" err="1">
                <a:hlinkClick r:id="rId4"/>
              </a:rPr>
              <a:t>ñ</a:t>
            </a:r>
            <a:r>
              <a:rPr lang="en-US" dirty="0" err="1" smtClean="0">
                <a:hlinkClick r:id="rId4"/>
              </a:rPr>
              <a:t>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Educational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6600" dirty="0" smtClean="0"/>
              <a:t>Thank You!</a:t>
            </a:r>
            <a:endParaRPr lang="en-US" sz="1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974" y="822960"/>
            <a:ext cx="3932237" cy="632053"/>
          </a:xfrm>
        </p:spPr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4974" y="1529828"/>
            <a:ext cx="4930431" cy="4388834"/>
          </a:xfrm>
        </p:spPr>
        <p:txBody>
          <a:bodyPr>
            <a:normAutofit fontScale="47500" lnSpcReduction="20000"/>
          </a:bodyPr>
          <a:lstStyle/>
          <a:p>
            <a:r>
              <a:rPr lang="en-US" sz="3800" b="1" u="sng" dirty="0" smtClean="0"/>
              <a:t>Field Offices:</a:t>
            </a:r>
          </a:p>
          <a:p>
            <a:r>
              <a:rPr lang="en-US" sz="3400" b="1" dirty="0"/>
              <a:t>Portland</a:t>
            </a:r>
            <a:r>
              <a:rPr lang="en-US" sz="3400" dirty="0"/>
              <a:t>	</a:t>
            </a:r>
            <a:r>
              <a:rPr lang="en-US" sz="3400" dirty="0" smtClean="0"/>
              <a:t>		503-229-5910</a:t>
            </a:r>
            <a:endParaRPr lang="en-US" sz="3400" dirty="0"/>
          </a:p>
          <a:p>
            <a:r>
              <a:rPr lang="en-US" sz="3400" b="1" dirty="0"/>
              <a:t>Salem</a:t>
            </a:r>
            <a:r>
              <a:rPr lang="en-US" sz="3400" dirty="0"/>
              <a:t>	</a:t>
            </a:r>
            <a:r>
              <a:rPr lang="en-US" sz="3400" dirty="0" smtClean="0"/>
              <a:t>		503-378-3274</a:t>
            </a:r>
            <a:endParaRPr lang="en-US" sz="3400" dirty="0"/>
          </a:p>
          <a:p>
            <a:r>
              <a:rPr lang="en-US" sz="3400" b="1" dirty="0"/>
              <a:t>Eugene</a:t>
            </a:r>
            <a:r>
              <a:rPr lang="en-US" sz="3400" dirty="0"/>
              <a:t>	</a:t>
            </a:r>
            <a:r>
              <a:rPr lang="en-US" sz="3400" dirty="0" smtClean="0"/>
              <a:t>		541-686-7562</a:t>
            </a:r>
            <a:endParaRPr lang="en-US" sz="3400" dirty="0"/>
          </a:p>
          <a:p>
            <a:r>
              <a:rPr lang="en-US" sz="3400" b="1" dirty="0"/>
              <a:t>Medford</a:t>
            </a:r>
            <a:r>
              <a:rPr lang="en-US" sz="3400" dirty="0"/>
              <a:t>	</a:t>
            </a:r>
            <a:r>
              <a:rPr lang="en-US" sz="3400" dirty="0" smtClean="0"/>
              <a:t>		541-776-6030</a:t>
            </a:r>
            <a:endParaRPr lang="en-US" sz="3400" dirty="0"/>
          </a:p>
          <a:p>
            <a:r>
              <a:rPr lang="en-US" sz="3400" b="1" dirty="0" smtClean="0"/>
              <a:t>Bend</a:t>
            </a:r>
            <a:r>
              <a:rPr lang="en-US" sz="3400" dirty="0" smtClean="0"/>
              <a:t>			541-388-6066</a:t>
            </a:r>
          </a:p>
          <a:p>
            <a:r>
              <a:rPr lang="en-US" sz="3400" b="1" dirty="0" smtClean="0"/>
              <a:t>Pendleton</a:t>
            </a:r>
            <a:r>
              <a:rPr lang="en-US" sz="3400" dirty="0" smtClean="0"/>
              <a:t> 		541-276-2353</a:t>
            </a:r>
          </a:p>
          <a:p>
            <a:endParaRPr lang="en-US" sz="3400" b="1" dirty="0" smtClean="0"/>
          </a:p>
          <a:p>
            <a:r>
              <a:rPr lang="en-US" sz="3400" b="1" dirty="0" smtClean="0"/>
              <a:t>Salem Central:</a:t>
            </a:r>
          </a:p>
          <a:p>
            <a:r>
              <a:rPr lang="en-US" sz="3400" dirty="0" smtClean="0"/>
              <a:t>Toll </a:t>
            </a:r>
            <a:r>
              <a:rPr lang="en-US" sz="3400" dirty="0"/>
              <a:t>Free English:		800-922-2689</a:t>
            </a:r>
          </a:p>
          <a:p>
            <a:r>
              <a:rPr lang="en-US" sz="3400" dirty="0" smtClean="0"/>
              <a:t>Toll </a:t>
            </a:r>
            <a:r>
              <a:rPr lang="en-US" sz="3400" dirty="0"/>
              <a:t>Free Spanish</a:t>
            </a:r>
            <a:r>
              <a:rPr lang="en-US" sz="3400" dirty="0" smtClean="0"/>
              <a:t>:		800-843-8086 </a:t>
            </a:r>
            <a:endParaRPr lang="en-US" sz="3400" dirty="0"/>
          </a:p>
          <a:p>
            <a:r>
              <a:rPr lang="en-US" sz="3400" dirty="0" smtClean="0"/>
              <a:t> </a:t>
            </a:r>
          </a:p>
          <a:p>
            <a:r>
              <a:rPr lang="en-US" sz="3400" dirty="0" smtClean="0"/>
              <a:t>Website</a:t>
            </a:r>
            <a:r>
              <a:rPr lang="en-US" sz="3400" dirty="0"/>
              <a:t>: </a:t>
            </a:r>
            <a:r>
              <a:rPr lang="en-US" sz="3400" dirty="0" smtClean="0"/>
              <a:t>			</a:t>
            </a:r>
            <a:r>
              <a:rPr lang="en-US" sz="3400" u="sng" dirty="0" smtClean="0">
                <a:hlinkClick r:id="rId2"/>
              </a:rPr>
              <a:t>osha.oregon.gov</a:t>
            </a:r>
            <a:endParaRPr lang="en-US" sz="3400" dirty="0">
              <a:hlinkClick r:id="rId3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664" y="1268083"/>
            <a:ext cx="5536117" cy="368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r="770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purpose of safety committees and safety meetings is to bring workers and management together in a non-adversarial, cooperative effort to promote safety and health.</a:t>
            </a:r>
          </a:p>
          <a:p>
            <a:endParaRPr lang="en-US" dirty="0"/>
          </a:p>
          <a:p>
            <a:r>
              <a:rPr lang="en-US" dirty="0" smtClean="0"/>
              <a:t>Safety committees and safety meetings will assist you in making continuous improvement to your safety and health programs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0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business must have either: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7" t="-180" r="213" b="180"/>
          <a:stretch/>
        </p:blipFill>
        <p:spPr>
          <a:xfrm>
            <a:off x="5398848" y="706955"/>
            <a:ext cx="6172200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Safety committee</a:t>
            </a:r>
          </a:p>
          <a:p>
            <a:r>
              <a:rPr lang="en-US" dirty="0" smtClean="0"/>
              <a:t>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Safety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The only exception is if you’re the sole owner and the only employee of a business.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5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14" y="994372"/>
            <a:ext cx="3932237" cy="1600200"/>
          </a:xfrm>
        </p:spPr>
        <p:txBody>
          <a:bodyPr/>
          <a:lstStyle/>
          <a:p>
            <a:r>
              <a:rPr lang="en-US" dirty="0" smtClean="0"/>
              <a:t>Safety committee or safety meetings?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714" y="2594572"/>
            <a:ext cx="3932237" cy="3811588"/>
          </a:xfrm>
        </p:spPr>
        <p:txBody>
          <a:bodyPr/>
          <a:lstStyle/>
          <a:p>
            <a:r>
              <a:rPr lang="en-US" dirty="0" smtClean="0"/>
              <a:t>If your business has more than 10 employees: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035585" y="1127722"/>
            <a:ext cx="7070690" cy="4787303"/>
            <a:chOff x="4787935" y="984847"/>
            <a:chExt cx="7070690" cy="47873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7935" y="984847"/>
              <a:ext cx="6962706" cy="457775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734425" y="4400550"/>
              <a:ext cx="3124200" cy="1371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1671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Multi-location employers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095194"/>
            <a:ext cx="6172200" cy="411439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Centralized safety committees follow the same requirements and represent the safety and health concerns of employees at all of the locations.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89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6" y="0"/>
            <a:ext cx="4095750" cy="1123950"/>
          </a:xfrm>
        </p:spPr>
        <p:txBody>
          <a:bodyPr/>
          <a:lstStyle/>
          <a:p>
            <a:r>
              <a:rPr lang="en-US" dirty="0" smtClean="0"/>
              <a:t>Agricultural employers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63" y="1123950"/>
            <a:ext cx="6172200" cy="411240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276" y="1228725"/>
            <a:ext cx="4257674" cy="46402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Main differences: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Certain seasonal workers aren’t included in employee 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Those that have centralized committees aren’t required to have a written safety and health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ag employers must keep records of safety committees or safety meetings; minimal records are still allowed if all employees attend a safety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49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egon OSH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5540"/>
      </a:accent1>
      <a:accent2>
        <a:srgbClr val="00557D"/>
      </a:accent2>
      <a:accent3>
        <a:srgbClr val="A5A5A5"/>
      </a:accent3>
      <a:accent4>
        <a:srgbClr val="7F7F7F"/>
      </a:accent4>
      <a:accent5>
        <a:srgbClr val="3F3F3F"/>
      </a:accent5>
      <a:accent6>
        <a:srgbClr val="262626"/>
      </a:accent6>
      <a:hlink>
        <a:srgbClr val="0563C1"/>
      </a:hlink>
      <a:folHlink>
        <a:srgbClr val="954F72"/>
      </a:folHlink>
    </a:clrScheme>
    <a:fontScheme name="Myriad Pro">
      <a:majorFont>
        <a:latin typeface="Myriad Pro"/>
        <a:ea typeface=""/>
        <a:cs typeface=""/>
      </a:majorFont>
      <a:minorFont>
        <a:latin typeface="Myriad Pro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raining" ma:contentTypeID="0x010100854524CC3423A244BB56938E3F8ABE270067817B4706841944893504266FF3AFD0" ma:contentTypeVersion="17" ma:contentTypeDescription="Training and education materials" ma:contentTypeScope="" ma:versionID="a838f5cecb5fa4e3ffd2269f479f6da7">
  <xsd:schema xmlns:xsd="http://www.w3.org/2001/XMLSchema" xmlns:xs="http://www.w3.org/2001/XMLSchema" xmlns:p="http://schemas.microsoft.com/office/2006/metadata/properties" xmlns:ns1="http://schemas.microsoft.com/sharepoint/v3" xmlns:ns2="4abed4e2-db5c-4e78-ae88-7ca7a6241065" xmlns:ns3="http://schemas.microsoft.com/sharepoint/v4" targetNamespace="http://schemas.microsoft.com/office/2006/metadata/properties" ma:root="true" ma:fieldsID="e2f37254ad8b4f093ce4d7a9ba934c90" ns1:_="" ns2:_="" ns3:_="">
    <xsd:import namespace="http://schemas.microsoft.com/sharepoint/v3"/>
    <xsd:import namespace="4abed4e2-db5c-4e78-ae88-7ca7a624106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dditionalTitle" minOccurs="0"/>
                <xsd:element ref="ns2:TrainingType" minOccurs="0"/>
                <xsd:element ref="ns2:TrainingFormat" minOccurs="0"/>
                <xsd:element ref="ns2:DateRevised" minOccurs="0"/>
                <xsd:element ref="ns1:Language" minOccurs="0"/>
                <xsd:element ref="ns2:Description1" minOccurs="0"/>
                <xsd:element ref="ns2:Topic" minOccurs="0"/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6" nillable="true" ma:displayName="Language" ma:default="English" ma:format="Dropdown" ma:internalName="Language" ma:readOnly="false">
      <xsd:simpleType>
        <xsd:union memberTypes="dms:Text">
          <xsd:simpleType>
            <xsd:restriction base="dms:Choice">
              <xsd:enumeration value="Arabic"/>
              <xsd:enumeration value="Bulgarian"/>
              <xsd:enumeration value="Chinese"/>
              <xsd:enumeration value="Croatian"/>
              <xsd:enumeration value="Czech"/>
              <xsd:enumeration value="Danish"/>
              <xsd:enumeration value="Dutch"/>
              <xsd:enumeration value="English"/>
              <xsd:enumeration value="Estonian"/>
              <xsd:enumeration value="Finnish"/>
              <xsd:enumeration value="French"/>
              <xsd:enumeration value="German"/>
              <xsd:enumeration value="Greek"/>
              <xsd:enumeration value="Hebrew"/>
              <xsd:enumeration value="Hindi"/>
              <xsd:enumeration value="Hungarian"/>
              <xsd:enumeration value="Indonesian"/>
              <xsd:enumeration value="Italian"/>
              <xsd:enumeration value="Japanese"/>
              <xsd:enumeration value="Korean"/>
              <xsd:enumeration value="Latvian"/>
              <xsd:enumeration value="Lithuanian"/>
              <xsd:enumeration value="Malay"/>
              <xsd:enumeration value="Norwegian"/>
              <xsd:enumeration value="Polish"/>
              <xsd:enumeration value="Portuguese"/>
              <xsd:enumeration value="Romanian"/>
              <xsd:enumeration value="Russian"/>
              <xsd:enumeration value="Serbian"/>
              <xsd:enumeration value="Slovak"/>
              <xsd:enumeration value="Slovenian"/>
              <xsd:enumeration value="Spanish"/>
              <xsd:enumeration value="Swedish"/>
              <xsd:enumeration value="Thai"/>
              <xsd:enumeration value="Turkish"/>
              <xsd:enumeration value="Ukrainian"/>
              <xsd:enumeration value="Urdu"/>
              <xsd:enumeration value="Vietnamese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bed4e2-db5c-4e78-ae88-7ca7a6241065" elementFormDefault="qualified">
    <xsd:import namespace="http://schemas.microsoft.com/office/2006/documentManagement/types"/>
    <xsd:import namespace="http://schemas.microsoft.com/office/infopath/2007/PartnerControls"/>
    <xsd:element name="AdditionalTitle" ma:index="2" nillable="true" ma:displayName="Additional Title" ma:description="Secondary title - typically the English language title if the item has a title in another language" ma:internalName="AdditionalTitle" ma:readOnly="false">
      <xsd:simpleType>
        <xsd:restriction base="dms:Text">
          <xsd:maxLength value="255"/>
        </xsd:restriction>
      </xsd:simpleType>
    </xsd:element>
    <xsd:element name="TrainingType" ma:index="3" nillable="true" ma:displayName="Training Type" ma:description="Pick a type for this training material" ma:format="Dropdown" ma:internalName="TrainingType" ma:readOnly="false">
      <xsd:simpleType>
        <xsd:restriction base="dms:Choice">
          <xsd:enumeration value="Curriculum"/>
          <xsd:enumeration value="Grant program"/>
          <xsd:enumeration value="Online course"/>
          <xsd:enumeration value="PESO"/>
          <xsd:enumeration value="Presentation"/>
          <xsd:enumeration value="Resources"/>
          <xsd:enumeration value="Workshop"/>
        </xsd:restriction>
      </xsd:simpleType>
    </xsd:element>
    <xsd:element name="TrainingFormat" ma:index="4" nillable="true" ma:displayName="Training Format" ma:default="  " ma:description="Pick a format for this training" ma:format="Dropdown" ma:internalName="TrainingFormat" ma:readOnly="false">
      <xsd:simpleType>
        <xsd:restriction base="dms:Choice">
          <xsd:enumeration value=""/>
          <xsd:enumeration value="Instructor Guide"/>
          <xsd:enumeration value="Online course"/>
          <xsd:enumeration value="Overhead"/>
          <xsd:enumeration value="Tailgate"/>
          <xsd:enumeration value="Training program"/>
          <xsd:enumeration value="Video"/>
          <xsd:enumeration value="Workbook"/>
        </xsd:restriction>
      </xsd:simpleType>
    </xsd:element>
    <xsd:element name="DateRevised" ma:index="5" nillable="true" ma:displayName="New or Revised Date" ma:format="DateOnly" ma:internalName="DateRevised" ma:readOnly="false">
      <xsd:simpleType>
        <xsd:restriction base="dms:DateTime"/>
      </xsd:simpleType>
    </xsd:element>
    <xsd:element name="Description1" ma:index="7" nillable="true" ma:displayName="Description" ma:internalName="Description1" ma:readOnly="false">
      <xsd:simpleType>
        <xsd:restriction base="dms:Note"/>
      </xsd:simpleType>
    </xsd:element>
    <xsd:element name="Topic" ma:index="8" nillable="true" ma:displayName="Topic" ma:description="Pick associated topics" ma:list="{913132ca-d302-4b93-9158-b48ece0e0b4d}" ma:internalName="Topic" ma:readOnly="false" ma:showField="Title" ma:web="4abed4e2-db5c-4e78-ae88-7ca7a62410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TrainingFormat xmlns="4abed4e2-db5c-4e78-ae88-7ca7a6241065">Overhead</TrainingFormat>
    <Topic xmlns="4abed4e2-db5c-4e78-ae88-7ca7a6241065">
      <Value>313</Value>
    </Topic>
    <AdditionalTitle xmlns="4abed4e2-db5c-4e78-ae88-7ca7a6241065" xsi:nil="true"/>
    <TrainingType xmlns="4abed4e2-db5c-4e78-ae88-7ca7a6241065">Workshop</TrainingType>
    <Description1 xmlns="4abed4e2-db5c-4e78-ae88-7ca7a6241065">PowerPoint slides for the Safety Meetings and Committees education workshop.</Description1>
    <DateRevised xmlns="4abed4e2-db5c-4e78-ae88-7ca7a6241065">2020-02-24T08:00:00+00:00</DateRevised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87FE7156-C6FB-4C09-85F5-2FE954EEE0E7}"/>
</file>

<file path=customXml/itemProps2.xml><?xml version="1.0" encoding="utf-8"?>
<ds:datastoreItem xmlns:ds="http://schemas.openxmlformats.org/officeDocument/2006/customXml" ds:itemID="{4B4C0C97-FF83-4A8B-81B4-BF6EEC16C6EB}"/>
</file>

<file path=customXml/itemProps3.xml><?xml version="1.0" encoding="utf-8"?>
<ds:datastoreItem xmlns:ds="http://schemas.openxmlformats.org/officeDocument/2006/customXml" ds:itemID="{705695CB-E434-4042-A0AC-280056EA994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2962</TotalTime>
  <Words>721</Words>
  <Application>Microsoft Office PowerPoint</Application>
  <PresentationFormat>Widescreen</PresentationFormat>
  <Paragraphs>143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Myriad Pro</vt:lpstr>
      <vt:lpstr>Myriad Pro Cond</vt:lpstr>
      <vt:lpstr>Office Theme</vt:lpstr>
      <vt:lpstr>Safety Meetings and Committees</vt:lpstr>
      <vt:lpstr>Oregon OSHA Public Education Mission:</vt:lpstr>
      <vt:lpstr>Contact us</vt:lpstr>
      <vt:lpstr>Purpose</vt:lpstr>
      <vt:lpstr>Introduction</vt:lpstr>
      <vt:lpstr>Your business must have either:</vt:lpstr>
      <vt:lpstr>Safety committee or safety meetings?</vt:lpstr>
      <vt:lpstr>Multi-location employers</vt:lpstr>
      <vt:lpstr>Agricultural employers</vt:lpstr>
      <vt:lpstr>Seasonal workers</vt:lpstr>
      <vt:lpstr>Safety Meetings</vt:lpstr>
      <vt:lpstr>Who needs to attend?</vt:lpstr>
      <vt:lpstr>How often do we meet?</vt:lpstr>
      <vt:lpstr>Safety meeting discussions</vt:lpstr>
      <vt:lpstr>Meeting minutes</vt:lpstr>
      <vt:lpstr>What information to keep?</vt:lpstr>
      <vt:lpstr>Multi-employer worksites</vt:lpstr>
      <vt:lpstr>Safety Committees</vt:lpstr>
      <vt:lpstr>Members</vt:lpstr>
      <vt:lpstr>Employer selected</vt:lpstr>
      <vt:lpstr>Employee selected</vt:lpstr>
      <vt:lpstr>How many members?</vt:lpstr>
      <vt:lpstr>Member requirements</vt:lpstr>
      <vt:lpstr>4 Committee requirements</vt:lpstr>
      <vt:lpstr>When to meet</vt:lpstr>
      <vt:lpstr>Additional Educational Resources</vt:lpstr>
      <vt:lpstr>Thank You!</vt:lpstr>
    </vt:vector>
  </TitlesOfParts>
  <Company>DCBS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Meetings and Committees</dc:title>
  <dc:creator>Aubol Zachary T</dc:creator>
  <cp:lastModifiedBy>Tawnya Swanson</cp:lastModifiedBy>
  <cp:revision>170</cp:revision>
  <dcterms:created xsi:type="dcterms:W3CDTF">2019-10-04T14:49:50Z</dcterms:created>
  <dcterms:modified xsi:type="dcterms:W3CDTF">2020-02-24T23:31:29Z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0x010100854524CC3423A244BB56938E3F8ABE270067817B4706841944893504266FF3AFD0</vt:lpwstr>
  </property>
</Properties>
</file>