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31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14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920C5-5781-489F-98ED-DDA14114961A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99F94-3514-44BA-8D70-7384B16B9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22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B9B7E-99A5-46CE-8C8F-50979C54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72688-A2EE-4D98-A80B-6F2395DC4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33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2770746"/>
            <a:ext cx="91440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5FBEAE-E257-474F-BEA9-8D5E2EF984EE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56A761-2634-4B55-9230-89B997DCF264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69692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494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0C259D-DAC6-4E13-9151-2DDCF4238E99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6B16-2535-47A3-AF7C-6C14BF3AF9B1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0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11" name="Rectangle 10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982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982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EB03A1-04BD-4390-8AD5-17F742E68E7C}" type="datetime1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6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7" name="Rectangle 6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30D07A-E246-45D3-B5E3-E70B937D31C5}" type="datetime1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5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6" name="Rectangle 5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506E2-FCD3-4044-BE4A-932793007845}" type="datetime1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AB483-3822-4E4A-A27B-8664B06C9F80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55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ECFB6-DA32-4DD1-B3CE-B0A5B7A78E0E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95" y="63530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6329" y="6353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pesticideresources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eFN4YgCS4" TargetMode="External"/><Relationship Id="rId2" Type="http://schemas.openxmlformats.org/officeDocument/2006/relationships/hyperlink" Target="https://www.youtube.com/watch?v=DsJiIRmlVcg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worker-protection-standard.aspx" TargetMode="External"/><Relationship Id="rId2" Type="http://schemas.openxmlformats.org/officeDocument/2006/relationships/hyperlink" Target="https://www.youtube.com/channel/UCexHdBGLMAOjoNxMnL9-Bb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sha.oregon.gov/edu/peso/Pages/default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hyperlink" Target="https://osha.oregon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4525"/>
            <a:ext cx="9144000" cy="1613851"/>
          </a:xfrm>
        </p:spPr>
        <p:txBody>
          <a:bodyPr/>
          <a:lstStyle/>
          <a:p>
            <a:r>
              <a:rPr lang="en-US" dirty="0" smtClean="0"/>
              <a:t>Worker Protection Standard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8675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Pesticide Emphasis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/>
          <a:lstStyle/>
          <a:p>
            <a:r>
              <a:rPr lang="en-US" dirty="0" smtClean="0"/>
              <a:t>Training records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" b="17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77617"/>
            <a:ext cx="4106285" cy="40579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Worker or Handler’s printed name and signature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Date of </a:t>
            </a:r>
            <a:r>
              <a:rPr lang="en-US" dirty="0" smtClean="0"/>
              <a:t>training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Trainers </a:t>
            </a:r>
            <a:r>
              <a:rPr lang="en-US" dirty="0" smtClean="0"/>
              <a:t>name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Trainers qualifications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Employer </a:t>
            </a:r>
            <a:r>
              <a:rPr lang="en-US" dirty="0" smtClean="0"/>
              <a:t>name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Identification of EPA approved </a:t>
            </a:r>
            <a:r>
              <a:rPr lang="en-US" dirty="0" smtClean="0"/>
              <a:t>training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6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 b="316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78424"/>
            <a:ext cx="3932237" cy="3690564"/>
          </a:xfrm>
        </p:spPr>
        <p:txBody>
          <a:bodyPr>
            <a:normAutofit/>
          </a:bodyPr>
          <a:lstStyle/>
          <a:p>
            <a:r>
              <a:rPr lang="en-US" sz="2800" i="1" dirty="0"/>
              <a:t>Environmental Protection Agency (EPA):</a:t>
            </a:r>
          </a:p>
          <a:p>
            <a:pPr lvl="1"/>
            <a:r>
              <a:rPr lang="en-US" sz="1600" i="1" dirty="0"/>
              <a:t>Phone: </a:t>
            </a:r>
            <a:r>
              <a:rPr lang="en-US" sz="1600" dirty="0"/>
              <a:t>1-888-663-2155</a:t>
            </a:r>
          </a:p>
          <a:p>
            <a:pPr lvl="1"/>
            <a:r>
              <a:rPr lang="en-US" sz="1600" i="1" dirty="0"/>
              <a:t>Website: </a:t>
            </a:r>
            <a:r>
              <a:rPr lang="en-US" sz="1600" dirty="0">
                <a:hlinkClick r:id="rId3"/>
              </a:rPr>
              <a:t>www.epa.gov</a:t>
            </a:r>
            <a:endParaRPr lang="en-US" sz="1600" dirty="0"/>
          </a:p>
          <a:p>
            <a:r>
              <a:rPr lang="en-US" sz="2800" i="1" dirty="0"/>
              <a:t>Pesticide Educational Resources </a:t>
            </a:r>
            <a:r>
              <a:rPr lang="en-US" sz="2800" i="1" dirty="0" smtClean="0"/>
              <a:t>Collaborative:</a:t>
            </a:r>
            <a:endParaRPr lang="en-US" sz="2800" i="1" dirty="0"/>
          </a:p>
          <a:p>
            <a:pPr lvl="1"/>
            <a:r>
              <a:rPr lang="en-US" sz="1600" i="1" dirty="0"/>
              <a:t>Website: </a:t>
            </a:r>
            <a:r>
              <a:rPr lang="en-US" sz="1600" i="1" dirty="0" smtClean="0">
                <a:hlinkClick r:id="rId4"/>
              </a:rPr>
              <a:t>www.</a:t>
            </a:r>
            <a:r>
              <a:rPr lang="en-US" sz="1600" dirty="0" smtClean="0">
                <a:hlinkClick r:id="rId4"/>
              </a:rPr>
              <a:t>pesticideresources.org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30" y="365125"/>
            <a:ext cx="10515600" cy="1325563"/>
          </a:xfrm>
        </p:spPr>
        <p:txBody>
          <a:bodyPr/>
          <a:lstStyle/>
          <a:p>
            <a:r>
              <a:rPr lang="en-US" dirty="0" smtClean="0"/>
              <a:t>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730" y="2155138"/>
            <a:ext cx="3355796" cy="3652528"/>
          </a:xfrm>
          <a:ln w="57150"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3200" i="1" dirty="0" smtClean="0"/>
              <a:t>Social Leader:</a:t>
            </a:r>
          </a:p>
          <a:p>
            <a:pPr marL="0" indent="0">
              <a:buNone/>
            </a:pPr>
            <a:r>
              <a:rPr lang="en-US" dirty="0"/>
              <a:t>The person </a:t>
            </a:r>
            <a:r>
              <a:rPr lang="en-US" dirty="0" smtClean="0"/>
              <a:t>the group sees as their leader; the person they trust the most.</a:t>
            </a:r>
            <a:endParaRPr lang="en-US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654" y="2155138"/>
            <a:ext cx="3355796" cy="3652528"/>
          </a:xfrm>
        </p:spPr>
        <p:txBody>
          <a:bodyPr/>
          <a:lstStyle/>
          <a:p>
            <a:pPr marL="0" indent="0">
              <a:buNone/>
            </a:pPr>
            <a:r>
              <a:rPr lang="en-US" sz="3200" i="1" dirty="0" smtClean="0"/>
              <a:t>Technical Leader:</a:t>
            </a:r>
          </a:p>
          <a:p>
            <a:pPr marL="0" indent="0">
              <a:buNone/>
            </a:pPr>
            <a:r>
              <a:rPr lang="en-US" dirty="0"/>
              <a:t>The person with the best job and safety related knowledge and skills.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55192" y="2154905"/>
            <a:ext cx="3355796" cy="365252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i="1" dirty="0" smtClean="0"/>
              <a:t>Language Leader:</a:t>
            </a:r>
          </a:p>
          <a:p>
            <a:pPr marL="0" indent="0">
              <a:buNone/>
            </a:pPr>
            <a:r>
              <a:rPr lang="en-US" dirty="0"/>
              <a:t>The Spanish – or other non-English speaking person with the best English communication skills.</a:t>
            </a:r>
          </a:p>
          <a:p>
            <a:pPr marL="0" indent="0">
              <a:buNone/>
            </a:pPr>
            <a:endParaRPr lang="en-US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1" y="295289"/>
            <a:ext cx="10515600" cy="1325563"/>
          </a:xfrm>
        </p:spPr>
        <p:txBody>
          <a:bodyPr/>
          <a:lstStyle/>
          <a:p>
            <a:r>
              <a:rPr lang="en-US" dirty="0"/>
              <a:t>Decontamination s</a:t>
            </a:r>
            <a:r>
              <a:rPr lang="en-US" dirty="0" smtClean="0"/>
              <a:t>upplies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61" y="1690688"/>
            <a:ext cx="3634307" cy="823912"/>
          </a:xfrm>
        </p:spPr>
        <p:txBody>
          <a:bodyPr>
            <a:normAutofit/>
          </a:bodyPr>
          <a:lstStyle/>
          <a:p>
            <a:r>
              <a:rPr lang="en-US" sz="2100" dirty="0" smtClean="0"/>
              <a:t>1 Gallon of Water : Person</a:t>
            </a:r>
            <a:endParaRPr lang="en-US" sz="21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5" y="2834740"/>
            <a:ext cx="1431411" cy="225759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718" y="1690688"/>
            <a:ext cx="3549870" cy="8239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100" dirty="0" smtClean="0"/>
              <a:t>3 Gallons of Water : Handler</a:t>
            </a:r>
            <a:endParaRPr lang="en-US" sz="2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85" y="2951382"/>
            <a:ext cx="3038470" cy="2140952"/>
          </a:xfrm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13</a:t>
            </a:fld>
            <a:endParaRPr lang="en-US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8419915" y="1891260"/>
            <a:ext cx="4904509" cy="8239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i="1" dirty="0">
                <a:latin typeface="Century Gothic" panose="020B0502020202020204" pitchFamily="34" charset="0"/>
              </a:rPr>
              <a:t>Eye Wash : </a:t>
            </a:r>
            <a:r>
              <a:rPr lang="en-US" sz="2100" i="1" dirty="0" smtClean="0">
                <a:latin typeface="Century Gothic" panose="020B0502020202020204" pitchFamily="34" charset="0"/>
              </a:rPr>
              <a:t>“</a:t>
            </a:r>
            <a:r>
              <a:rPr lang="en-US" sz="2100" i="1" dirty="0">
                <a:latin typeface="Century Gothic" panose="020B0502020202020204" pitchFamily="34" charset="0"/>
              </a:rPr>
              <a:t>Danger” </a:t>
            </a:r>
            <a:r>
              <a:rPr lang="en-US" sz="2100" i="1" dirty="0" smtClean="0">
                <a:latin typeface="Century Gothic" panose="020B0502020202020204" pitchFamily="34" charset="0"/>
              </a:rPr>
              <a:t>or</a:t>
            </a:r>
          </a:p>
          <a:p>
            <a:r>
              <a:rPr lang="en-US" sz="2100" i="1" dirty="0" smtClean="0">
                <a:latin typeface="Century Gothic" panose="020B0502020202020204" pitchFamily="34" charset="0"/>
              </a:rPr>
              <a:t>“Danger </a:t>
            </a:r>
            <a:r>
              <a:rPr lang="en-US" sz="2100" i="1" dirty="0">
                <a:latin typeface="Century Gothic" panose="020B0502020202020204" pitchFamily="34" charset="0"/>
              </a:rPr>
              <a:t>Poison” </a:t>
            </a:r>
            <a:r>
              <a:rPr lang="en-US" sz="2100" i="1" dirty="0" smtClean="0">
                <a:latin typeface="Century Gothic" panose="020B0502020202020204" pitchFamily="34" charset="0"/>
              </a:rPr>
              <a:t>Label</a:t>
            </a:r>
            <a:endParaRPr lang="en-US" sz="21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7922182" y="2785008"/>
            <a:ext cx="3652204" cy="3498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519" y="2863199"/>
            <a:ext cx="1074881" cy="22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09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Handler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Location and description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Date, start, and end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Product name, EPA registration (#), active ingredients, REI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Oral warnings, and treated area posting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 safety requirements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Employer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r="7729"/>
          <a:stretch>
            <a:fillRect/>
          </a:stretch>
        </p:blipFill>
        <p:spPr>
          <a:xfrm>
            <a:off x="5199813" y="815334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Specific location and description of any treated areas at their workplace where an REI is in effect that the commercial handler may be in or walk within 1/4 </a:t>
            </a:r>
            <a:r>
              <a:rPr lang="en-US" dirty="0" smtClean="0"/>
              <a:t>mile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Restrictions on entering those </a:t>
            </a:r>
            <a:r>
              <a:rPr lang="en-US" dirty="0" smtClean="0"/>
              <a:t>areas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7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39" y="457200"/>
            <a:ext cx="5793768" cy="1600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Exposed to pesticides</a:t>
            </a:r>
            <a:endParaRPr lang="en-US" sz="4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" b="-1511"/>
          <a:stretch/>
        </p:blipFill>
        <p:spPr>
          <a:xfrm>
            <a:off x="6685285" y="297075"/>
            <a:ext cx="4918755" cy="556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591" y="2215342"/>
            <a:ext cx="5128750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Transportation to emergency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Provide information </a:t>
            </a:r>
            <a:r>
              <a:rPr lang="en-US" sz="2800" dirty="0"/>
              <a:t>related to the pesticide </a:t>
            </a:r>
            <a:r>
              <a:rPr lang="en-US" sz="2800" dirty="0" smtClean="0"/>
              <a:t>to emergency personal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timelines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36670" y="1736705"/>
            <a:ext cx="3733223" cy="1668619"/>
            <a:chOff x="234503" y="759422"/>
            <a:chExt cx="2361408" cy="1055466"/>
          </a:xfrm>
        </p:grpSpPr>
        <p:sp>
          <p:nvSpPr>
            <p:cNvPr id="5" name="TextBox 4"/>
            <p:cNvSpPr txBox="1"/>
            <p:nvPr/>
          </p:nvSpPr>
          <p:spPr>
            <a:xfrm>
              <a:off x="1153906" y="759422"/>
              <a:ext cx="1442005" cy="29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Fatality : 8 hours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03" y="792362"/>
              <a:ext cx="1022526" cy="102252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73827" y="3462396"/>
            <a:ext cx="4752902" cy="2420394"/>
            <a:chOff x="1619998" y="2526868"/>
            <a:chExt cx="3427659" cy="1745516"/>
          </a:xfrm>
        </p:grpSpPr>
        <p:sp>
          <p:nvSpPr>
            <p:cNvPr id="7" name="TextBox 6"/>
            <p:cNvSpPr txBox="1"/>
            <p:nvPr/>
          </p:nvSpPr>
          <p:spPr>
            <a:xfrm>
              <a:off x="2792457" y="2526868"/>
              <a:ext cx="2255200" cy="332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Catastrophe : 8 hours</a:t>
              </a:r>
              <a:endParaRPr lang="en-US" sz="2000" dirty="0">
                <a:latin typeface="+mj-lt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07811" y="3789603"/>
              <a:ext cx="891940" cy="482781"/>
              <a:chOff x="824623" y="2986683"/>
              <a:chExt cx="1899454" cy="10281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623" y="2992289"/>
                <a:ext cx="1022526" cy="102252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1551" y="2986683"/>
                <a:ext cx="1022526" cy="1022525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1619998" y="2680316"/>
              <a:ext cx="1676400" cy="1171540"/>
              <a:chOff x="906940" y="1712861"/>
              <a:chExt cx="1676400" cy="117154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332634" y="1712861"/>
                <a:ext cx="1250706" cy="1171540"/>
                <a:chOff x="1188197" y="1662013"/>
                <a:chExt cx="1056685" cy="989800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1252255" y="2367558"/>
                  <a:ext cx="528737" cy="26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latin typeface="Century Gothic" panose="020B0502020202020204" pitchFamily="34" charset="0"/>
                    </a:rPr>
                    <a:t>Or</a:t>
                  </a:r>
                  <a:endParaRPr lang="en-US" sz="1200" i="1" dirty="0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1188197" y="1662013"/>
                  <a:ext cx="1056685" cy="989800"/>
                  <a:chOff x="1188197" y="1662013"/>
                  <a:chExt cx="1056685" cy="989800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29504" y="1903379"/>
                    <a:ext cx="615378" cy="748434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88197" y="1662013"/>
                    <a:ext cx="635532" cy="72421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940" y="2122135"/>
                <a:ext cx="651955" cy="75961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020926" y="1229771"/>
            <a:ext cx="6927545" cy="2728173"/>
            <a:chOff x="2085289" y="2579728"/>
            <a:chExt cx="6927545" cy="2728173"/>
          </a:xfrm>
        </p:grpSpPr>
        <p:sp>
          <p:nvSpPr>
            <p:cNvPr id="19" name="TextBox 18"/>
            <p:cNvSpPr txBox="1"/>
            <p:nvPr/>
          </p:nvSpPr>
          <p:spPr>
            <a:xfrm>
              <a:off x="3965839" y="3086662"/>
              <a:ext cx="504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In-Patient Hospitalizations : 24 hours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289" y="2579728"/>
              <a:ext cx="2728173" cy="272817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967370" y="3501886"/>
            <a:ext cx="5725404" cy="2158870"/>
            <a:chOff x="5945897" y="4711768"/>
            <a:chExt cx="5725404" cy="2158870"/>
          </a:xfrm>
        </p:grpSpPr>
        <p:sp>
          <p:nvSpPr>
            <p:cNvPr id="21" name="TextBox 20"/>
            <p:cNvSpPr txBox="1"/>
            <p:nvPr/>
          </p:nvSpPr>
          <p:spPr>
            <a:xfrm>
              <a:off x="6781181" y="4711768"/>
              <a:ext cx="489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Amputations &amp; Avulsions : 24 hours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897" y="4942600"/>
              <a:ext cx="934106" cy="1928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8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094" y="482138"/>
            <a:ext cx="3932237" cy="1600200"/>
          </a:xfrm>
        </p:spPr>
        <p:txBody>
          <a:bodyPr/>
          <a:lstStyle/>
          <a:p>
            <a:r>
              <a:rPr lang="en-US" dirty="0" smtClean="0"/>
              <a:t>Restrictions during applications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r="7897"/>
          <a:stretch>
            <a:fillRect/>
          </a:stretch>
        </p:blipFill>
        <p:spPr>
          <a:xfrm>
            <a:off x="5299566" y="898461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341" y="2340032"/>
            <a:ext cx="445977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application exclusion zone (AEZ) for outdoor production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specific area that varies by the type of application until the ventilation criteria are met for enclosed space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13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6" y="457200"/>
            <a:ext cx="3932237" cy="1600200"/>
          </a:xfrm>
        </p:spPr>
        <p:txBody>
          <a:bodyPr/>
          <a:lstStyle/>
          <a:p>
            <a:r>
              <a:rPr lang="en-US" dirty="0" smtClean="0"/>
              <a:t>Restricted Entry Intervals (REIs)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415945" y="898461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138" y="2057400"/>
            <a:ext cx="4563687" cy="381158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Orally warn workers and post treated areas if the pesticide label requires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label is silent on notification, either orally warn </a:t>
            </a:r>
            <a:r>
              <a:rPr lang="en-US" dirty="0" smtClean="0"/>
              <a:t>workers, </a:t>
            </a:r>
            <a:r>
              <a:rPr lang="en-US" dirty="0"/>
              <a:t>or post entrances to treated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 all enclosed space applications on the entrance of the space if the REI is great than 4 </a:t>
            </a:r>
            <a:r>
              <a:rPr lang="en-US" dirty="0" smtClean="0"/>
              <a:t>hours.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Tell workers which method is in effect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0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OSHA Public Education 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009" y="846109"/>
            <a:ext cx="6172200" cy="4873625"/>
          </a:xfrm>
        </p:spPr>
        <p:txBody>
          <a:bodyPr>
            <a:normAutofit/>
          </a:bodyPr>
          <a:lstStyle/>
          <a:p>
            <a:r>
              <a:rPr lang="en-US" b="1" dirty="0"/>
              <a:t>Consultative </a:t>
            </a:r>
            <a:r>
              <a:rPr lang="en-US" b="1" dirty="0" smtClean="0"/>
              <a:t>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Enforcement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Public </a:t>
            </a:r>
            <a:r>
              <a:rPr lang="en-US" b="1" dirty="0"/>
              <a:t>Education </a:t>
            </a:r>
            <a:r>
              <a:rPr lang="en-US" b="1" dirty="0" smtClean="0"/>
              <a:t>and Conferences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Standards </a:t>
            </a:r>
            <a:r>
              <a:rPr lang="en-US" b="1" dirty="0"/>
              <a:t>and Technical </a:t>
            </a:r>
            <a:r>
              <a:rPr lang="en-US" b="1" dirty="0" smtClean="0"/>
              <a:t>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607" y="2315095"/>
            <a:ext cx="4114597" cy="3811588"/>
          </a:xfrm>
        </p:spPr>
        <p:txBody>
          <a:bodyPr/>
          <a:lstStyle/>
          <a:p>
            <a:r>
              <a:rPr lang="en-US" i="1" dirty="0"/>
              <a:t>We provide knowledge and tools to advance self-sufficiency in workplace safety and </a:t>
            </a:r>
            <a:r>
              <a:rPr lang="en-US" i="1" dirty="0" smtClean="0"/>
              <a:t>health.</a:t>
            </a:r>
            <a:endParaRPr lang="en-US" i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Exclusion Zone (AEZ) - </a:t>
            </a:r>
            <a:r>
              <a:rPr lang="en-US" sz="3600" b="1" i="1" dirty="0" smtClean="0"/>
              <a:t>video</a:t>
            </a:r>
            <a:endParaRPr lang="en-US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5974" y="2681288"/>
            <a:ext cx="2034041" cy="823912"/>
          </a:xfrm>
        </p:spPr>
        <p:txBody>
          <a:bodyPr/>
          <a:lstStyle/>
          <a:p>
            <a:r>
              <a:rPr lang="en-US" sz="3600" dirty="0" smtClean="0">
                <a:hlinkClick r:id="rId2"/>
              </a:rPr>
              <a:t>English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0578" y="2681288"/>
            <a:ext cx="2057400" cy="823912"/>
          </a:xfrm>
        </p:spPr>
        <p:txBody>
          <a:bodyPr/>
          <a:lstStyle/>
          <a:p>
            <a:r>
              <a:rPr lang="en-US" sz="3600" dirty="0" smtClean="0">
                <a:hlinkClick r:id="rId3"/>
              </a:rPr>
              <a:t>Spanish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37" y="715581"/>
            <a:ext cx="3932237" cy="1600200"/>
          </a:xfrm>
        </p:spPr>
        <p:txBody>
          <a:bodyPr/>
          <a:lstStyle/>
          <a:p>
            <a:r>
              <a:rPr lang="en-US" dirty="0" smtClean="0"/>
              <a:t>WPS </a:t>
            </a:r>
            <a:r>
              <a:rPr lang="en-US" dirty="0"/>
              <a:t>g</a:t>
            </a:r>
            <a:r>
              <a:rPr lang="en-US" dirty="0" smtClean="0"/>
              <a:t>love requirements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r="9509"/>
          <a:stretch>
            <a:fillRect/>
          </a:stretch>
        </p:blipFill>
        <p:spPr>
          <a:xfrm>
            <a:off x="5345286" y="798708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337" y="2541500"/>
            <a:ext cx="4995949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Pilots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Handlers and early entry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Glove liners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Hot or cold periods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Care of PPE</a:t>
            </a:r>
            <a:endParaRPr lang="en-US" sz="4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r="778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59874"/>
            <a:ext cx="3932237" cy="360911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Wash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Respirators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Disposal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84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83" y="0"/>
            <a:ext cx="4472045" cy="1600200"/>
          </a:xfrm>
        </p:spPr>
        <p:txBody>
          <a:bodyPr/>
          <a:lstStyle/>
          <a:p>
            <a:r>
              <a:rPr lang="en-US" dirty="0" smtClean="0"/>
              <a:t>Not directly employed by the establishment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r="7781"/>
          <a:stretch>
            <a:fillRect/>
          </a:stretch>
        </p:blipFill>
        <p:spPr>
          <a:xfrm>
            <a:off x="5407632" y="682330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337" y="1600200"/>
            <a:ext cx="4738052" cy="44847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equipment may be contaminated with pesticides.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potentially harmful effects of pesticide exposure.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handle equipment to limit exposure to pesticides.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wash themselves and/or their clothes to remove and prevent exposure to pesticide residues. Reference ORS 170.309 and 170.313(1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71" y="414131"/>
            <a:ext cx="5959879" cy="989214"/>
          </a:xfrm>
        </p:spPr>
        <p:txBody>
          <a:bodyPr>
            <a:noAutofit/>
          </a:bodyPr>
          <a:lstStyle/>
          <a:p>
            <a:r>
              <a:rPr lang="en-US" sz="4000" dirty="0"/>
              <a:t>8 </a:t>
            </a:r>
            <a:r>
              <a:rPr lang="en-US" sz="4000" dirty="0" smtClean="0"/>
              <a:t>items </a:t>
            </a:r>
            <a:r>
              <a:rPr lang="en-US" sz="4000" dirty="0"/>
              <a:t>to </a:t>
            </a:r>
            <a:r>
              <a:rPr lang="en-US" sz="4000" dirty="0" smtClean="0"/>
              <a:t>notice </a:t>
            </a:r>
            <a:r>
              <a:rPr lang="en-US" sz="4000" dirty="0"/>
              <a:t>on </a:t>
            </a:r>
            <a:r>
              <a:rPr lang="en-US" sz="4000" dirty="0" smtClean="0"/>
              <a:t>labels </a:t>
            </a:r>
            <a:endParaRPr lang="en-US" sz="4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" b="-218"/>
          <a:stretch/>
        </p:blipFill>
        <p:spPr>
          <a:xfrm>
            <a:off x="6926497" y="576056"/>
            <a:ext cx="4360627" cy="5168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572" y="1593669"/>
            <a:ext cx="5512203" cy="460869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Application </a:t>
            </a:r>
            <a:r>
              <a:rPr lang="en-US" dirty="0" smtClean="0"/>
              <a:t>restriction statement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40 CFR </a:t>
            </a:r>
            <a:r>
              <a:rPr lang="en-US" dirty="0" smtClean="0"/>
              <a:t>part </a:t>
            </a:r>
            <a:r>
              <a:rPr lang="en-US" dirty="0"/>
              <a:t>170 </a:t>
            </a:r>
            <a:r>
              <a:rPr lang="en-US" dirty="0" smtClean="0"/>
              <a:t>reference statement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Product-type identification statement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State </a:t>
            </a:r>
            <a:r>
              <a:rPr lang="en-US" dirty="0" smtClean="0"/>
              <a:t>restrictions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Spanish </a:t>
            </a:r>
            <a:r>
              <a:rPr lang="en-US" dirty="0" smtClean="0"/>
              <a:t>warning statement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Restricted </a:t>
            </a:r>
            <a:r>
              <a:rPr lang="en-US" dirty="0" smtClean="0"/>
              <a:t>entry </a:t>
            </a:r>
            <a:r>
              <a:rPr lang="en-US" dirty="0"/>
              <a:t>s</a:t>
            </a:r>
            <a:r>
              <a:rPr lang="en-US" dirty="0" smtClean="0"/>
              <a:t>tatement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Notification-to-workers statement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Personal </a:t>
            </a:r>
            <a:r>
              <a:rPr lang="en-US" dirty="0" smtClean="0"/>
              <a:t>protective </a:t>
            </a:r>
            <a:r>
              <a:rPr lang="en-US" dirty="0"/>
              <a:t>e</a:t>
            </a:r>
            <a:r>
              <a:rPr lang="en-US" dirty="0" smtClean="0"/>
              <a:t>quipment statement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65125"/>
            <a:ext cx="112204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Have pesticides been </a:t>
            </a:r>
            <a:r>
              <a:rPr lang="en-US" dirty="0" smtClean="0"/>
              <a:t>applied, </a:t>
            </a:r>
            <a:r>
              <a:rPr lang="en-US" dirty="0"/>
              <a:t>or has a restricted-entry interval been in effect within the last 30 days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03" y="1848900"/>
            <a:ext cx="9530626" cy="39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8" y="581025"/>
            <a:ext cx="4608512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Posting information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0" y="2246540"/>
            <a:ext cx="4991099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Central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WPS poster and emergency information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137" y="46975"/>
            <a:ext cx="3879525" cy="6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89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6" y="927462"/>
            <a:ext cx="4552949" cy="107768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Last </a:t>
            </a:r>
            <a:r>
              <a:rPr lang="en-US" sz="6000" b="1" dirty="0" smtClean="0"/>
              <a:t>30</a:t>
            </a:r>
            <a:r>
              <a:rPr lang="en-US" sz="4000" dirty="0" smtClean="0"/>
              <a:t> days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76" y="2057400"/>
            <a:ext cx="455295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Location of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Product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EPA registration (#)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Active ingredients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 and date of the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Restricted entry interval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933" y="2274500"/>
            <a:ext cx="6630709" cy="19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8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23" y="587194"/>
            <a:ext cx="10515600" cy="1325563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2" y="2108219"/>
            <a:ext cx="10573388" cy="31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07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2357956"/>
            <a:ext cx="11179630" cy="4177694"/>
          </a:xfrm>
        </p:spPr>
        <p:txBody>
          <a:bodyPr>
            <a:normAutofit/>
          </a:bodyPr>
          <a:lstStyle/>
          <a:p>
            <a:pPr marL="576072" indent="-576072"/>
            <a:r>
              <a:rPr lang="en-US" sz="4000" dirty="0" smtClean="0">
                <a:hlinkClick r:id="rId2"/>
              </a:rPr>
              <a:t>Oregon OSHA’s YouTube Channel</a:t>
            </a:r>
            <a:endParaRPr lang="en-US" sz="4000" dirty="0" smtClean="0"/>
          </a:p>
          <a:p>
            <a:pPr marL="576072" indent="-576072"/>
            <a:r>
              <a:rPr lang="en-US" sz="4000" dirty="0" smtClean="0">
                <a:hlinkClick r:id="rId3"/>
              </a:rPr>
              <a:t>A-Z Topic Index – Worker Protection Standard</a:t>
            </a:r>
            <a:endParaRPr lang="en-US" sz="4000" dirty="0" smtClean="0"/>
          </a:p>
          <a:p>
            <a:pPr marL="576072" indent="-576072"/>
            <a:r>
              <a:rPr lang="en-US" sz="4000" dirty="0" smtClean="0">
                <a:hlinkClick r:id="rId4"/>
              </a:rPr>
              <a:t>PESO – English to </a:t>
            </a:r>
            <a:r>
              <a:rPr lang="en-US" sz="4000" dirty="0" err="1" smtClean="0">
                <a:hlinkClick r:id="rId4"/>
              </a:rPr>
              <a:t>Espa</a:t>
            </a:r>
            <a:r>
              <a:rPr lang="en-US" sz="4000" dirty="0" err="1">
                <a:hlinkClick r:id="rId4"/>
              </a:rPr>
              <a:t>ñ</a:t>
            </a:r>
            <a:r>
              <a:rPr lang="en-US" sz="4000" dirty="0" err="1" smtClean="0">
                <a:hlinkClick r:id="rId4"/>
              </a:rPr>
              <a:t>ol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21881"/>
            <a:ext cx="10515600" cy="1325563"/>
          </a:xfrm>
        </p:spPr>
        <p:txBody>
          <a:bodyPr/>
          <a:lstStyle/>
          <a:p>
            <a:r>
              <a:rPr lang="en-US" dirty="0" smtClean="0"/>
              <a:t>Additional educational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74" y="822960"/>
            <a:ext cx="3932237" cy="632053"/>
          </a:xfrm>
        </p:spPr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1886" y="1529828"/>
            <a:ext cx="5251267" cy="4388834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u="sng" dirty="0" smtClean="0"/>
              <a:t>Field Offices:</a:t>
            </a:r>
          </a:p>
          <a:p>
            <a:r>
              <a:rPr lang="en-US" sz="3400" b="1" dirty="0"/>
              <a:t>Portland</a:t>
            </a:r>
            <a:r>
              <a:rPr lang="en-US" sz="3400" dirty="0"/>
              <a:t>	</a:t>
            </a:r>
            <a:r>
              <a:rPr lang="en-US" sz="3400" dirty="0" smtClean="0"/>
              <a:t>	503-229-5910</a:t>
            </a:r>
            <a:endParaRPr lang="en-US" sz="3400" dirty="0"/>
          </a:p>
          <a:p>
            <a:r>
              <a:rPr lang="en-US" sz="3400" b="1" dirty="0"/>
              <a:t>Salem</a:t>
            </a:r>
            <a:r>
              <a:rPr lang="en-US" sz="3400" dirty="0"/>
              <a:t>	</a:t>
            </a:r>
            <a:r>
              <a:rPr lang="en-US" sz="3400" dirty="0" smtClean="0"/>
              <a:t>		503-378-3274</a:t>
            </a:r>
            <a:endParaRPr lang="en-US" sz="3400" dirty="0"/>
          </a:p>
          <a:p>
            <a:r>
              <a:rPr lang="en-US" sz="3400" b="1" dirty="0"/>
              <a:t>Eugene</a:t>
            </a:r>
            <a:r>
              <a:rPr lang="en-US" sz="3400" dirty="0"/>
              <a:t>	</a:t>
            </a:r>
            <a:r>
              <a:rPr lang="en-US" sz="3400" dirty="0" smtClean="0"/>
              <a:t>		541-686-7562</a:t>
            </a:r>
            <a:endParaRPr lang="en-US" sz="3400" dirty="0"/>
          </a:p>
          <a:p>
            <a:r>
              <a:rPr lang="en-US" sz="3400" b="1" dirty="0"/>
              <a:t>Medford</a:t>
            </a:r>
            <a:r>
              <a:rPr lang="en-US" sz="3400" dirty="0"/>
              <a:t>	</a:t>
            </a:r>
            <a:r>
              <a:rPr lang="en-US" sz="3400" dirty="0" smtClean="0"/>
              <a:t>	541-776-6030</a:t>
            </a:r>
            <a:endParaRPr lang="en-US" sz="3400" dirty="0"/>
          </a:p>
          <a:p>
            <a:r>
              <a:rPr lang="en-US" sz="3400" b="1" dirty="0" smtClean="0"/>
              <a:t>Bend</a:t>
            </a:r>
            <a:r>
              <a:rPr lang="en-US" sz="3400" dirty="0" smtClean="0"/>
              <a:t>			541-388-6066</a:t>
            </a:r>
          </a:p>
          <a:p>
            <a:r>
              <a:rPr lang="en-US" sz="3400" b="1" dirty="0" smtClean="0"/>
              <a:t>Pendleton</a:t>
            </a:r>
            <a:r>
              <a:rPr lang="en-US" sz="3400" dirty="0" smtClean="0"/>
              <a:t> 		541-276-2353</a:t>
            </a:r>
          </a:p>
          <a:p>
            <a:endParaRPr lang="en-US" sz="3400" b="1" dirty="0" smtClean="0"/>
          </a:p>
          <a:p>
            <a:r>
              <a:rPr lang="en-US" sz="3400" b="1" dirty="0" smtClean="0"/>
              <a:t>Salem Central: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English:		800-922-2689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Spanish</a:t>
            </a:r>
            <a:r>
              <a:rPr lang="en-US" sz="3400" dirty="0" smtClean="0"/>
              <a:t>:		800-843-8086 </a:t>
            </a:r>
            <a:endParaRPr lang="en-US" sz="3400" dirty="0"/>
          </a:p>
          <a:p>
            <a:r>
              <a:rPr lang="en-US" sz="3400" dirty="0" smtClean="0"/>
              <a:t> </a:t>
            </a:r>
          </a:p>
          <a:p>
            <a:r>
              <a:rPr lang="en-US" sz="3400" dirty="0" smtClean="0"/>
              <a:t>Website</a:t>
            </a:r>
            <a:r>
              <a:rPr lang="en-US" sz="3400" dirty="0"/>
              <a:t>: </a:t>
            </a:r>
            <a:r>
              <a:rPr lang="en-US" sz="3400" dirty="0" smtClean="0"/>
              <a:t>			</a:t>
            </a:r>
            <a:r>
              <a:rPr lang="en-US" sz="3400" u="sng" dirty="0" smtClean="0">
                <a:hlinkClick r:id="rId2"/>
              </a:rPr>
              <a:t>osha.oregon.gov</a:t>
            </a:r>
            <a:endParaRPr lang="en-US" sz="3400" dirty="0">
              <a:hlinkClick r:id="rId3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26" y="1080655"/>
            <a:ext cx="5823417" cy="38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2000" dirty="0" smtClean="0"/>
              <a:t>Thank you!</a:t>
            </a:r>
            <a:endParaRPr lang="en-US" sz="1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421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Environmental Protection Agency (ESP)’s Pesticide Worker Protection Standard (WPS)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Oregon OSHA enforces…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</a:t>
            </a:r>
            <a:r>
              <a:rPr lang="en-US" dirty="0" smtClean="0"/>
              <a:t>orker </a:t>
            </a:r>
            <a:r>
              <a:rPr lang="en-US" dirty="0"/>
              <a:t>Protection </a:t>
            </a:r>
            <a:r>
              <a:rPr lang="en-US" dirty="0" smtClean="0"/>
              <a:t>applies </a:t>
            </a:r>
            <a:r>
              <a:rPr lang="en-US" dirty="0"/>
              <a:t>to y</a:t>
            </a:r>
            <a:r>
              <a:rPr lang="en-US" dirty="0" smtClean="0"/>
              <a:t>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730" y="2155138"/>
            <a:ext cx="3355796" cy="3652528"/>
          </a:xfrm>
          <a:ln w="57150">
            <a:noFill/>
          </a:ln>
        </p:spPr>
        <p:txBody>
          <a:bodyPr/>
          <a:lstStyle/>
          <a:p>
            <a:r>
              <a:rPr lang="en-US" dirty="0"/>
              <a:t>Pesticides have been applied or a restricted entry interval (REI) has been in effect within the last 30 days at your establishment.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654" y="2155138"/>
            <a:ext cx="3355796" cy="3652528"/>
          </a:xfrm>
        </p:spPr>
        <p:txBody>
          <a:bodyPr/>
          <a:lstStyle/>
          <a:p>
            <a:r>
              <a:rPr lang="en-US" dirty="0"/>
              <a:t>You employ pesticide handlers, and/or hand-labor workers on an agricultural, forest, or nursery operation. This includes outdoor and indoor spaces.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55192" y="2155138"/>
            <a:ext cx="3355796" cy="3652528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/>
              <a:t>pesticide applied has an “Agriculture Use Requirements” Box on the label.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872" y="457200"/>
            <a:ext cx="4263840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When Worker Protection </a:t>
            </a:r>
            <a:r>
              <a:rPr lang="en-US" dirty="0" smtClean="0"/>
              <a:t>does </a:t>
            </a:r>
            <a:r>
              <a:rPr lang="en-US" b="1" u="sng" dirty="0"/>
              <a:t>NOT</a:t>
            </a:r>
            <a:r>
              <a:rPr lang="en-US" dirty="0"/>
              <a:t> </a:t>
            </a:r>
            <a:r>
              <a:rPr lang="en-US" dirty="0" smtClean="0"/>
              <a:t>apply </a:t>
            </a:r>
            <a:r>
              <a:rPr lang="en-US" dirty="0"/>
              <a:t>to </a:t>
            </a:r>
            <a:r>
              <a:rPr lang="en-US" dirty="0" smtClean="0"/>
              <a:t>you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r="2319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872" y="2057400"/>
            <a:ext cx="3932237" cy="38115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Pest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Livestock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Non-commercial/Research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Gardens, parks, golf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Direct 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Non-crop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Attractants/Repellents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Harvested portions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9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68434"/>
            <a:ext cx="3932237" cy="37005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Handlers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9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92" y="941300"/>
            <a:ext cx="3932237" cy="1600200"/>
          </a:xfrm>
        </p:spPr>
        <p:txBody>
          <a:bodyPr/>
          <a:lstStyle/>
          <a:p>
            <a:r>
              <a:rPr lang="en-US" dirty="0"/>
              <a:t>Required </a:t>
            </a:r>
            <a:r>
              <a:rPr lang="en-US" dirty="0" smtClean="0"/>
              <a:t>postings </a:t>
            </a:r>
            <a:r>
              <a:rPr lang="en-US" dirty="0"/>
              <a:t>and </a:t>
            </a:r>
            <a:r>
              <a:rPr lang="en-US" dirty="0" smtClean="0"/>
              <a:t>record retention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776" r="15548" b="-2555"/>
          <a:stretch/>
        </p:blipFill>
        <p:spPr>
          <a:xfrm>
            <a:off x="5225521" y="1032933"/>
            <a:ext cx="6172200" cy="420913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6292" y="2677886"/>
            <a:ext cx="4589462" cy="3675202"/>
          </a:xfrm>
        </p:spPr>
        <p:txBody>
          <a:bodyPr/>
          <a:lstStyle/>
          <a:p>
            <a:r>
              <a:rPr lang="en-US" smtClean="0"/>
              <a:t>Display </a:t>
            </a:r>
            <a:r>
              <a:rPr lang="en-US" dirty="0"/>
              <a:t>or make available all of the information in an easily accessible (central) location on the agricultural establishment.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9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37846"/>
            <a:ext cx="3932237" cy="577735"/>
          </a:xfrm>
        </p:spPr>
        <p:txBody>
          <a:bodyPr/>
          <a:lstStyle/>
          <a:p>
            <a:r>
              <a:rPr lang="en-US" dirty="0" smtClean="0"/>
              <a:t>Q</a:t>
            </a:r>
            <a:r>
              <a:rPr lang="en-US" sz="2400" dirty="0" smtClean="0"/>
              <a:t>&amp;</a:t>
            </a:r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746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822" y="715581"/>
            <a:ext cx="4746567" cy="54524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300" b="1" i="1" dirty="0">
                <a:latin typeface="Century Gothic" panose="020B0502020202020204" pitchFamily="34" charset="0"/>
              </a:rPr>
              <a:t>When must workers and handlers be trained?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i="1" dirty="0" smtClean="0">
                <a:latin typeface="Century Gothic" panose="020B0502020202020204" pitchFamily="34" charset="0"/>
              </a:rPr>
              <a:t>How </a:t>
            </a:r>
            <a:r>
              <a:rPr lang="en-US" sz="2300" b="1" i="1" dirty="0">
                <a:latin typeface="Century Gothic" panose="020B0502020202020204" pitchFamily="34" charset="0"/>
              </a:rPr>
              <a:t>often must workers and handlers be trained?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i="1" dirty="0">
                <a:latin typeface="Century Gothic" panose="020B0502020202020204" pitchFamily="34" charset="0"/>
              </a:rPr>
              <a:t>How do I train my workers and handlers?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i="1" dirty="0">
                <a:latin typeface="Century Gothic" panose="020B0502020202020204" pitchFamily="34" charset="0"/>
              </a:rPr>
              <a:t>Who can provide the training?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i="1" dirty="0">
                <a:latin typeface="Century Gothic" panose="020B0502020202020204" pitchFamily="34" charset="0"/>
              </a:rPr>
              <a:t>What about employees who speak a different language?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i="1" dirty="0">
                <a:latin typeface="Century Gothic" panose="020B0502020202020204" pitchFamily="34" charset="0"/>
              </a:rPr>
              <a:t>How long do I need to keep the training documentation?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i="1" dirty="0">
                <a:latin typeface="Century Gothic" panose="020B0502020202020204" pitchFamily="34" charset="0"/>
              </a:rPr>
              <a:t>Where should I train my employees</a:t>
            </a:r>
            <a:r>
              <a:rPr lang="en-US" sz="2300" b="1" i="1" dirty="0" smtClean="0">
                <a:latin typeface="Century Gothic" panose="020B0502020202020204" pitchFamily="34" charset="0"/>
              </a:rPr>
              <a:t>?</a:t>
            </a:r>
            <a:endParaRPr lang="en-US" sz="2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4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egon OSH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540"/>
      </a:accent1>
      <a:accent2>
        <a:srgbClr val="00557D"/>
      </a:accent2>
      <a:accent3>
        <a:srgbClr val="A5A5A5"/>
      </a:accent3>
      <a:accent4>
        <a:srgbClr val="7F7F7F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Myriad Pro">
      <a:majorFont>
        <a:latin typeface="Myriad Pro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17" ma:contentTypeDescription="Training and education materials" ma:contentTypeScope="" ma:versionID="a838f5cecb5fa4e3ffd2269f479f6da7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e2f37254ad8b4f093ce4d7a9ba934c90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Description1 xmlns="4abed4e2-db5c-4e78-ae88-7ca7a6241065">PowerPoint slides for the Worker Protection Standard education workshop.</Description1>
    <Topic xmlns="4abed4e2-db5c-4e78-ae88-7ca7a6241065">
      <Value>294</Value>
      <Value>332</Value>
      <Value>173</Value>
    </Topic>
    <TrainingFormat xmlns="4abed4e2-db5c-4e78-ae88-7ca7a6241065">Overhead</TrainingFormat>
    <TrainingType xmlns="4abed4e2-db5c-4e78-ae88-7ca7a6241065">Workshop</TrainingType>
    <DateRevised xmlns="4abed4e2-db5c-4e78-ae88-7ca7a6241065">2020-02-24T08:00:00+00:00</DateRevised>
    <AdditionalTitle xmlns="4abed4e2-db5c-4e78-ae88-7ca7a6241065" xsi:nil="true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0FF779A1-8EA7-4D26-B38B-5E0AF4D02461}"/>
</file>

<file path=customXml/itemProps2.xml><?xml version="1.0" encoding="utf-8"?>
<ds:datastoreItem xmlns:ds="http://schemas.openxmlformats.org/officeDocument/2006/customXml" ds:itemID="{3CD4C261-4123-4D5A-9F9B-BC8CEDA87402}"/>
</file>

<file path=customXml/itemProps3.xml><?xml version="1.0" encoding="utf-8"?>
<ds:datastoreItem xmlns:ds="http://schemas.openxmlformats.org/officeDocument/2006/customXml" ds:itemID="{B0A653AA-2EE5-4FAE-95BF-725523957B5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850</Words>
  <Application>Microsoft Office PowerPoint</Application>
  <PresentationFormat>Widescreen</PresentationFormat>
  <Paragraphs>181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Myriad Pro</vt:lpstr>
      <vt:lpstr>Myriad Pro Cond</vt:lpstr>
      <vt:lpstr>Office Theme</vt:lpstr>
      <vt:lpstr>Worker Protection Standard</vt:lpstr>
      <vt:lpstr>Oregon OSHA Public Education Mission:</vt:lpstr>
      <vt:lpstr>Contact us</vt:lpstr>
      <vt:lpstr>Introduction</vt:lpstr>
      <vt:lpstr>When Worker Protection applies to you</vt:lpstr>
      <vt:lpstr>When Worker Protection does NOT apply to you </vt:lpstr>
      <vt:lpstr>Definitions</vt:lpstr>
      <vt:lpstr>Required postings and record retention</vt:lpstr>
      <vt:lpstr>Q&amp;A</vt:lpstr>
      <vt:lpstr>Training records</vt:lpstr>
      <vt:lpstr>Sources</vt:lpstr>
      <vt:lpstr>Workers</vt:lpstr>
      <vt:lpstr>Decontamination supplies</vt:lpstr>
      <vt:lpstr>Handler</vt:lpstr>
      <vt:lpstr>Employer</vt:lpstr>
      <vt:lpstr>Exposed to pesticides</vt:lpstr>
      <vt:lpstr>Reporting timelines</vt:lpstr>
      <vt:lpstr>Restrictions during applications</vt:lpstr>
      <vt:lpstr>Restricted Entry Intervals (REIs)</vt:lpstr>
      <vt:lpstr>Application Exclusion Zone (AEZ) - video</vt:lpstr>
      <vt:lpstr>WPS glove requirements</vt:lpstr>
      <vt:lpstr>Care of PPE</vt:lpstr>
      <vt:lpstr>Not directly employed by the establishment</vt:lpstr>
      <vt:lpstr>8 items to notice on labels </vt:lpstr>
      <vt:lpstr>Have pesticides been applied, or has a restricted-entry interval been in effect within the last 30 days?</vt:lpstr>
      <vt:lpstr>Posting information</vt:lpstr>
      <vt:lpstr>Last 30 days</vt:lpstr>
      <vt:lpstr>Example</vt:lpstr>
      <vt:lpstr>Additional educational resources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Worker Protection Standard</dc:title>
  <dc:creator>Aubol Zachary T</dc:creator>
  <cp:lastModifiedBy>Tawnya Swanson</cp:lastModifiedBy>
  <cp:revision>96</cp:revision>
  <dcterms:created xsi:type="dcterms:W3CDTF">2019-10-04T14:49:50Z</dcterms:created>
  <dcterms:modified xsi:type="dcterms:W3CDTF">2020-02-24T23:17:13Z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0x010100854524CC3423A244BB56938E3F8ABE270067817B4706841944893504266FF3AFD0</vt:lpwstr>
  </property>
</Properties>
</file>